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60" r:id="rId5"/>
    <p:sldId id="261" r:id="rId6"/>
    <p:sldId id="262" r:id="rId7"/>
    <p:sldId id="263" r:id="rId8"/>
    <p:sldId id="264" r:id="rId9"/>
    <p:sldId id="265" r:id="rId10"/>
    <p:sldId id="266" r:id="rId11"/>
    <p:sldId id="267"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8" autoAdjust="0"/>
    <p:restoredTop sz="94660"/>
  </p:normalViewPr>
  <p:slideViewPr>
    <p:cSldViewPr>
      <p:cViewPr varScale="1">
        <p:scale>
          <a:sx n="53" d="100"/>
          <a:sy n="53" d="100"/>
        </p:scale>
        <p:origin x="-87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7F4F640E-D1C8-42C0-9547-FC2B2D9B68CA}" type="datetimeFigureOut">
              <a:rPr lang="en-US" smtClean="0"/>
              <a:pPr/>
              <a:t>9/11/2013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99C8A71-E224-46C9-ABF5-35D4D2F3E4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DCB065-A64C-4F2B-BB02-B7A2A0873A45}"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CB065-A64C-4F2B-BB02-B7A2A0873A45}"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CB065-A64C-4F2B-BB02-B7A2A0873A45}"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CB065-A64C-4F2B-BB02-B7A2A0873A45}"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CB065-A64C-4F2B-BB02-B7A2A0873A45}"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DCB065-A64C-4F2B-BB02-B7A2A0873A45}"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CB065-A64C-4F2B-BB02-B7A2A0873A45}"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DCB065-A64C-4F2B-BB02-B7A2A0873A45}"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CB065-A64C-4F2B-BB02-B7A2A0873A45}"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CB065-A64C-4F2B-BB02-B7A2A0873A45}"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CB065-A64C-4F2B-BB02-B7A2A0873A45}"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9ADB8-63B3-4C82-8E93-27F891EE93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3DCB065-A64C-4F2B-BB02-B7A2A0873A45}" type="datetimeFigureOut">
              <a:rPr lang="en-US" smtClean="0"/>
              <a:pPr/>
              <a:t>9/11/2013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D29ADB8-63B3-4C82-8E93-27F891EE93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14630400" cy="2209800"/>
          </a:xfrm>
        </p:spPr>
        <p:txBody>
          <a:bodyPr>
            <a:noAutofit/>
          </a:bodyPr>
          <a:lstStyle/>
          <a:p>
            <a:r>
              <a:rPr lang="en-US" sz="12700" kern="10" dirty="0" smtClean="0">
                <a:ln w="9525">
                  <a:noFill/>
                  <a:prstDash val="lgDash"/>
                  <a:round/>
                  <a:headEnd/>
                  <a:tailEnd/>
                </a:ln>
                <a:solidFill>
                  <a:srgbClr val="FFFF00"/>
                </a:solidFill>
                <a:latin typeface="Tahoma" pitchFamily="34" charset="0"/>
                <a:ea typeface="Tahoma" pitchFamily="34" charset="0"/>
                <a:cs typeface="Tahoma" pitchFamily="34" charset="0"/>
              </a:rPr>
              <a:t>Are You Frustrated? </a:t>
            </a:r>
            <a:r>
              <a:rPr lang="en-US" sz="13400" kern="10" dirty="0" smtClean="0">
                <a:ln w="9525">
                  <a:noFill/>
                  <a:prstDash val="lgDash"/>
                  <a:round/>
                  <a:headEnd/>
                  <a:tailEnd/>
                </a:ln>
                <a:solidFill>
                  <a:srgbClr val="FFFF00"/>
                </a:solidFill>
                <a:effectLst>
                  <a:outerShdw dist="53882" dir="2700000" algn="ctr" rotWithShape="0">
                    <a:srgbClr val="9999FF">
                      <a:alpha val="79999"/>
                    </a:srgbClr>
                  </a:outerShdw>
                </a:effectLst>
                <a:latin typeface="Tahoma" pitchFamily="34" charset="0"/>
                <a:ea typeface="Tahoma" pitchFamily="34" charset="0"/>
                <a:cs typeface="Tahoma" pitchFamily="34" charset="0"/>
              </a:rPr>
              <a:t/>
            </a:r>
            <a:br>
              <a:rPr lang="en-US" sz="13400" kern="10" dirty="0" smtClean="0">
                <a:ln w="9525">
                  <a:noFill/>
                  <a:prstDash val="lgDash"/>
                  <a:round/>
                  <a:headEnd/>
                  <a:tailEnd/>
                </a:ln>
                <a:solidFill>
                  <a:srgbClr val="FFFF00"/>
                </a:solidFill>
                <a:effectLst>
                  <a:outerShdw dist="53882" dir="2700000" algn="ctr" rotWithShape="0">
                    <a:srgbClr val="9999FF">
                      <a:alpha val="79999"/>
                    </a:srgbClr>
                  </a:outerShdw>
                </a:effectLst>
                <a:latin typeface="Tahoma" pitchFamily="34" charset="0"/>
                <a:ea typeface="Tahoma" pitchFamily="34" charset="0"/>
                <a:cs typeface="Tahoma" pitchFamily="34" charset="0"/>
              </a:rPr>
            </a:br>
            <a:endParaRPr lang="en-US" sz="13400" dirty="0">
              <a:latin typeface="Tahoma" pitchFamily="34" charset="0"/>
              <a:ea typeface="Tahoma" pitchFamily="34" charset="0"/>
              <a:cs typeface="Tahoma" pitchFamily="34" charset="0"/>
            </a:endParaRPr>
          </a:p>
        </p:txBody>
      </p:sp>
      <p:pic>
        <p:nvPicPr>
          <p:cNvPr id="4" name="Picture 9" descr="http://www.gamerreaction.tv/wp-content/uploads/2011/04/frustrated.jpeg"/>
          <p:cNvPicPr>
            <a:picLocks noChangeAspect="1" noChangeArrowheads="1"/>
          </p:cNvPicPr>
          <p:nvPr/>
        </p:nvPicPr>
        <p:blipFill>
          <a:blip r:embed="rId2" cstate="print"/>
          <a:srcRect/>
          <a:stretch>
            <a:fillRect/>
          </a:stretch>
        </p:blipFill>
        <p:spPr bwMode="auto">
          <a:xfrm>
            <a:off x="152400" y="2819400"/>
            <a:ext cx="6934200" cy="5200650"/>
          </a:xfrm>
          <a:prstGeom prst="rect">
            <a:avLst/>
          </a:prstGeom>
          <a:noFill/>
          <a:ln w="9525">
            <a:noFill/>
            <a:miter lim="800000"/>
            <a:headEnd/>
            <a:tailEnd/>
          </a:ln>
        </p:spPr>
      </p:pic>
      <p:pic>
        <p:nvPicPr>
          <p:cNvPr id="5" name="Picture 11" descr="https://encrypted-tbn2.google.com/images?q=tbn:ANd9GcShKVpPzrguccgVoW0Ifi_jxFjoV2wlv2QTAm_ReSzBVqvsiQH0"/>
          <p:cNvPicPr>
            <a:picLocks noChangeAspect="1" noChangeArrowheads="1"/>
          </p:cNvPicPr>
          <p:nvPr/>
        </p:nvPicPr>
        <p:blipFill>
          <a:blip r:embed="rId3" cstate="print"/>
          <a:srcRect/>
          <a:stretch>
            <a:fillRect/>
          </a:stretch>
        </p:blipFill>
        <p:spPr bwMode="auto">
          <a:xfrm>
            <a:off x="7620000" y="2743200"/>
            <a:ext cx="6158096" cy="515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Autofit/>
          </a:bodyPr>
          <a:lstStyle/>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God was frustrated with the wicked of Noah’s generation but was longsuffering with them desiring their repentance instead of death.  It is still true today.        (2 Peter 2:5; 3:5-10)</a:t>
            </a: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Jesus prayed for those who crucified Him and about  3,000 obeyed Him (Luke 23:34; Acts 2:38, 41).</a:t>
            </a:r>
          </a:p>
          <a:p>
            <a:pPr marL="609600" indent="-609600" algn="ctr">
              <a:buNone/>
            </a:pP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Don’t frustrate God’s plan of salvation for you by refusing to be baptized into Christ.                                            (Luke 7:28-30; Acts 19:5; 1 Pet. 3:20-21)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Autofit/>
          </a:bodyPr>
          <a:lstStyle/>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If we reject the gospel of Christ, we will be forever frustrated in torment (John 12:48; 2 Thess. 1:7-9).</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As Christians, we get frustrated when others fail or don’t treat us the right way but what happens when we sin.</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Do we ignore it, shift the blame, make excuses, yell at others or confess it (1 John 1:9)?</a:t>
            </a:r>
          </a:p>
          <a:p>
            <a:pPr marL="609600" indent="-609600" algn="ctr"/>
            <a:endParaRPr lang="en-US" sz="1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400" dirty="0" smtClean="0">
                <a:solidFill>
                  <a:schemeClr val="bg1"/>
                </a:solidFill>
                <a:effectLst/>
                <a:latin typeface="Tahoma" pitchFamily="34" charset="0"/>
                <a:ea typeface="Tahoma" pitchFamily="34" charset="0"/>
                <a:cs typeface="Tahoma" pitchFamily="34" charset="0"/>
              </a:rPr>
              <a:t>If you need to obey the gospel or be restored do it now! (2 Corinthians 6:2; Hebrews 5:8-9)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Many people are frustrated today.</a:t>
            </a:r>
          </a:p>
          <a:p>
            <a:pPr marL="609600" indent="-609600" algn="ct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Most Americans are against our getting involved in another military conflict overseas but it appears that we might bomb Syria anyway. </a:t>
            </a:r>
          </a:p>
          <a:p>
            <a:pPr marL="609600" indent="-609600" algn="ct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America is almost $17 trillion in debt, unemployment rate is high, the cost of healthcare and college keeps rising. </a:t>
            </a:r>
          </a:p>
          <a:p>
            <a:pPr marL="609600" indent="-609600" algn="ctr">
              <a:buNone/>
            </a:pP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There is too much violence in our schools and schools seem to emphasize sports over academics.  </a:t>
            </a:r>
          </a:p>
          <a:p>
            <a:pPr marL="609600" indent="-609600" algn="ct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TV evangelists get rich telling people what they want to hear rather than the truth that would save their souls.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are you Frustrated?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Is it because your team lost yesterday?</a:t>
            </a:r>
          </a:p>
          <a:p>
            <a:pPr marL="609600" indent="-609600" algn="ctr">
              <a:buNone/>
            </a:pP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…Impossible demands from boss, teacher, parent </a:t>
            </a:r>
          </a:p>
          <a:p>
            <a:pPr marL="609600" indent="-609600" algn="ctr">
              <a:buNone/>
            </a:pP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….Children (rebellious, uncaring, or unresponsive) </a:t>
            </a:r>
          </a:p>
          <a:p>
            <a:pPr marL="609600" indent="-609600" algn="ctr">
              <a:buNone/>
            </a:pP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…Weakness, spiritual failure, or lack of growth (church)</a:t>
            </a:r>
          </a:p>
          <a:p>
            <a:pPr marL="609600" indent="-609600" algn="ctr">
              <a:buNone/>
            </a:pP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Frustrated- </a:t>
            </a:r>
            <a:r>
              <a:rPr lang="en-US" sz="4800" i="1" dirty="0" smtClean="0">
                <a:solidFill>
                  <a:schemeClr val="bg1"/>
                </a:solidFill>
                <a:effectLst/>
                <a:latin typeface="Tahoma" pitchFamily="34" charset="0"/>
                <a:ea typeface="Tahoma" pitchFamily="34" charset="0"/>
                <a:cs typeface="Tahoma" pitchFamily="34" charset="0"/>
              </a:rPr>
              <a:t>“to prevent from accomplishing a purpose or fulfilling a desire; thwart” </a:t>
            </a:r>
            <a:r>
              <a:rPr lang="en-US" sz="4800" dirty="0" smtClean="0">
                <a:solidFill>
                  <a:schemeClr val="bg1"/>
                </a:solidFill>
                <a:effectLst/>
                <a:latin typeface="Tahoma" pitchFamily="34" charset="0"/>
                <a:ea typeface="Tahoma" pitchFamily="34" charset="0"/>
                <a:cs typeface="Tahoma" pitchFamily="34" charset="0"/>
              </a:rPr>
              <a:t>(American Heritage Dict.)</a:t>
            </a:r>
          </a:p>
          <a:p>
            <a:pPr marL="609600" indent="-609600" algn="ctr">
              <a:buNone/>
            </a:pP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This morning we will focus our thoughts from God’s perspective and make application to our lives.               (Isaiah 55:8-9; Acts 17:11)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God is Frustrated with Man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Mankind has been created in </a:t>
            </a:r>
            <a:r>
              <a:rPr lang="en-US" sz="4800" dirty="0" smtClean="0">
                <a:solidFill>
                  <a:schemeClr val="bg1"/>
                </a:solidFill>
                <a:latin typeface="Tahoma" pitchFamily="34" charset="0"/>
                <a:ea typeface="Tahoma" pitchFamily="34" charset="0"/>
                <a:cs typeface="Tahoma" pitchFamily="34" charset="0"/>
              </a:rPr>
              <a:t>God’s image. He desires that we glorify </a:t>
            </a:r>
            <a:r>
              <a:rPr lang="en-US" sz="4800" dirty="0">
                <a:solidFill>
                  <a:schemeClr val="bg1"/>
                </a:solidFill>
                <a:latin typeface="Tahoma" pitchFamily="34" charset="0"/>
                <a:ea typeface="Tahoma" pitchFamily="34" charset="0"/>
                <a:cs typeface="Tahoma" pitchFamily="34" charset="0"/>
              </a:rPr>
              <a:t>Him in our </a:t>
            </a:r>
            <a:r>
              <a:rPr lang="en-US" sz="4800" dirty="0" smtClean="0">
                <a:solidFill>
                  <a:schemeClr val="bg1"/>
                </a:solidFill>
                <a:latin typeface="Tahoma" pitchFamily="34" charset="0"/>
                <a:ea typeface="Tahoma" pitchFamily="34" charset="0"/>
                <a:cs typeface="Tahoma" pitchFamily="34" charset="0"/>
              </a:rPr>
              <a:t>body </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Gen </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1:26-27; 1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Cor. 6:20).</a:t>
            </a:r>
            <a:endPar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609600" indent="-609600" algn="ctr">
              <a:defRPr/>
            </a:pPr>
            <a:endParaRPr lang="en-US" sz="24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609600" indent="-609600" algn="ctr">
              <a:buNone/>
              <a:defRPr/>
            </a:pP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God is angry with the wicked everyday who frustrate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His </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will by giving into Satan’s temptations to rebel, lie, or be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deceived</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(Psalm </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7:11; John 8:44;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2 Th. 2:8-12). </a:t>
            </a:r>
            <a:endPar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609600" indent="-609600" algn="ctr">
              <a:defRPr/>
            </a:pPr>
            <a:endParaRPr lang="en-US" sz="24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609600" indent="-609600" algn="ctr">
              <a:buNone/>
              <a:defRPr/>
            </a:pP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God was so frustrated with man’s wickedness in Noah’s time that He was sorry that He made man, was grieved in his heart, and punished them by sending the </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flood. </a:t>
            </a:r>
            <a:r>
              <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(Genesis 6:5-7</a:t>
            </a:r>
            <a:r>
              <a:rPr lang="en-US" sz="48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endParaRPr lang="en-US" sz="48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God is Frustrated with Man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was frustrated with His own people, who listened to the 10 unfaithful spies, instead of His promises to bring them to a land flowing with milk and honey.              (Exodus 3:8, 4:10-14; Num. 13:27-33)</a:t>
            </a: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Israel grumbled with God’s leaders rather than going into take the land and God had to punish them with death after they tested Him 10 times (Num. 14:1ff, 22). </a:t>
            </a:r>
          </a:p>
          <a:p>
            <a:pPr marL="609600" indent="-609600" algn="ctr"/>
            <a:endParaRPr lang="en-US" sz="2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Even David, the man after God’s own heart, frustrated God’s purpose when he committed adultery with Bathsheba, got her husband drunk, and had him killed to try to cover up his sin (2 Samuel 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Jesus is Frustrated with Man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desired that the people listen to His Son Jesus and obey Him (Matthew 3:17; 17:5).</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Jesus came to teach them God’s will, glorify God, and save them (John 7:16-18; Matt. 1:21; 18:11). </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Instead of submitting in humble obedience after they saw the miracles, they rebelled, and eventually crucified Him (Matthew 11:20ff; Mark 15:13ff).</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Jesus was not only grieved at the people’s hardness of heart but also of His own apostles for their lack of faith (Mark 3:5; 4:40; 6:52; 16:14)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sz="6000" dirty="0" smtClean="0">
                <a:solidFill>
                  <a:srgbClr val="FFFF00"/>
                </a:solidFill>
                <a:latin typeface="Tahoma" pitchFamily="34" charset="0"/>
                <a:ea typeface="Tahoma" pitchFamily="34" charset="0"/>
                <a:cs typeface="Tahoma" pitchFamily="34" charset="0"/>
              </a:rPr>
              <a:t>Even though Frustrated with Mankind, God still Wants everyone to be Saved (1 Tim. 2:3-4)</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Even though man rebelled and sinned against God, He still loved them and sent His son to die for their sins (John 3:16; Romans 5:6-9).</a:t>
            </a:r>
          </a:p>
          <a:p>
            <a:pPr marL="609600" indent="-609600" algn="ct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By God’s grace, Jesus was willing to die for you so that you might be saved (Hebrews 2:9).</a:t>
            </a:r>
          </a:p>
          <a:p>
            <a:pPr marL="609600" indent="-609600" algn="ct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do we frustrate God’s grace, by our hardness of heart and disobedience (Heb. 3:7ff)?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effectLst/>
                <a:latin typeface="Tahoma" pitchFamily="34" charset="0"/>
                <a:ea typeface="Tahoma" pitchFamily="34" charset="0"/>
                <a:cs typeface="Tahoma" pitchFamily="34" charset="0"/>
              </a:rPr>
              <a:t>We Can Frustrate God’s Will for Us… </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Autofit/>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don’t worship Him with the saints.           (Heb. 10:23ff)  </a:t>
            </a:r>
          </a:p>
          <a:p>
            <a:pPr marL="609600" indent="-609600" algn="ctr">
              <a:buNone/>
            </a:pP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don’t study His word (2 Tim. 2:15).</a:t>
            </a:r>
          </a:p>
          <a:p>
            <a:pPr marL="609600" indent="-609600" algn="ctr">
              <a:buNone/>
            </a:pP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use filthy speech (Col. 3:8ff).                             [lie, gossip, slander, profanity]</a:t>
            </a:r>
          </a:p>
          <a:p>
            <a:pPr marL="609600" indent="-609600" algn="ctr">
              <a:buNone/>
            </a:pPr>
            <a:endParaRPr lang="en-US" sz="20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give in to our lusts [drinking, adultery, gambling, stealing, cheating] (Titus 2:11-12).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effectLst/>
                <a:latin typeface="Tahoma" pitchFamily="34" charset="0"/>
                <a:ea typeface="Tahoma" pitchFamily="34" charset="0"/>
                <a:cs typeface="Tahoma" pitchFamily="34" charset="0"/>
              </a:rPr>
              <a:t>We Can Frustrate God’s Will for Us… </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Autofit/>
          </a:bodyPr>
          <a:lstStyle/>
          <a:p>
            <a:pPr marL="609600" indent="-609600" algn="ctr">
              <a:buNone/>
            </a:pP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don’t teach others the gospel.                           (2 Timothy 2:2, 24-26)</a:t>
            </a:r>
          </a:p>
          <a:p>
            <a:pPr marL="609600" indent="-609600" algn="ctr">
              <a:buNone/>
            </a:pP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don’t put Him first in our lives.                         (Matthew 6:33)</a:t>
            </a:r>
          </a:p>
          <a:p>
            <a:pPr marL="609600" indent="-609600" algn="ctr">
              <a:buNone/>
            </a:pP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…when we don’t pray, repent, and confess our sins.                                                      (Phil. 4:6-7; 2 Cor. 7:10; 1 John 1:8-10)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924</Words>
  <Application>Microsoft Office PowerPoint</Application>
  <PresentationFormat>Custom</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Are You Frustrated?  </vt:lpstr>
      <vt:lpstr>Introduction</vt:lpstr>
      <vt:lpstr>Why are you Frustrated?</vt:lpstr>
      <vt:lpstr>God is Frustrated with Man</vt:lpstr>
      <vt:lpstr>God is Frustrated with Man</vt:lpstr>
      <vt:lpstr>Jesus is Frustrated with Man</vt:lpstr>
      <vt:lpstr>Even though Frustrated with Mankind, God still Wants everyone to be Saved (1 Tim. 2:3-4)</vt:lpstr>
      <vt:lpstr>We Can Frustrate God’s Will for Us… </vt:lpstr>
      <vt:lpstr>We Can Frustrate God’s Will for Us… </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Frustrated?</dc:title>
  <dc:creator>Steven Lawrence Locklair</dc:creator>
  <cp:lastModifiedBy>Steven Lawrence Locklair</cp:lastModifiedBy>
  <cp:revision>5</cp:revision>
  <dcterms:created xsi:type="dcterms:W3CDTF">2013-09-06T20:28:40Z</dcterms:created>
  <dcterms:modified xsi:type="dcterms:W3CDTF">2013-09-11T15:23:36Z</dcterms:modified>
</cp:coreProperties>
</file>