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1"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7" r:id="rId22"/>
    <p:sldId id="278" r:id="rId23"/>
  </p:sldIdLst>
  <p:sldSz cx="14630400" cy="82296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E3E55F-0669-414E-9770-EA7CF9870CCA}"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3E55F-0669-414E-9770-EA7CF9870CCA}"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7"/>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7"/>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3E55F-0669-414E-9770-EA7CF9870CCA}"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3E55F-0669-414E-9770-EA7CF9870CCA}"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3E55F-0669-414E-9770-EA7CF9870CCA}"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2"/>
            <a:ext cx="6461760" cy="5431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2"/>
            <a:ext cx="6461760" cy="5431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E3E55F-0669-414E-9770-EA7CF9870CCA}"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1" y="1842136"/>
            <a:ext cx="6464301" cy="7677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1" y="2609850"/>
            <a:ext cx="6464301"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E3E55F-0669-414E-9770-EA7CF9870CCA}" type="datetimeFigureOut">
              <a:rPr lang="en-US" smtClean="0"/>
              <a:pPr/>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E3E55F-0669-414E-9770-EA7CF9870CCA}" type="datetimeFigureOut">
              <a:rPr lang="en-US" smtClean="0"/>
              <a:pPr/>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3E55F-0669-414E-9770-EA7CF9870CCA}" type="datetimeFigureOut">
              <a:rPr lang="en-US" smtClean="0"/>
              <a:pPr/>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0" y="327662"/>
            <a:ext cx="8178800" cy="70237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2"/>
            <a:ext cx="4813301" cy="56292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3E55F-0669-414E-9770-EA7CF9870CCA}"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3E55F-0669-414E-9770-EA7CF9870CCA}"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8C83E-56E1-4D45-A27E-C764E2A6B9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2"/>
            <a:ext cx="13167360" cy="5431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2"/>
            <a:ext cx="3413760" cy="438150"/>
          </a:xfrm>
          <a:prstGeom prst="rect">
            <a:avLst/>
          </a:prstGeom>
        </p:spPr>
        <p:txBody>
          <a:bodyPr vert="horz" lIns="91440" tIns="45720" rIns="91440" bIns="45720" rtlCol="0" anchor="ctr"/>
          <a:lstStyle>
            <a:lvl1pPr algn="l">
              <a:defRPr sz="1200">
                <a:solidFill>
                  <a:schemeClr val="tx1">
                    <a:tint val="75000"/>
                  </a:schemeClr>
                </a:solidFill>
              </a:defRPr>
            </a:lvl1pPr>
          </a:lstStyle>
          <a:p>
            <a:fld id="{DDE3E55F-0669-414E-9770-EA7CF9870CCA}" type="datetimeFigureOut">
              <a:rPr lang="en-US" smtClean="0"/>
              <a:pPr/>
              <a:t>11/3/2013</a:t>
            </a:fld>
            <a:endParaRPr lang="en-US"/>
          </a:p>
        </p:txBody>
      </p:sp>
      <p:sp>
        <p:nvSpPr>
          <p:cNvPr id="5" name="Footer Placeholder 4"/>
          <p:cNvSpPr>
            <a:spLocks noGrp="1"/>
          </p:cNvSpPr>
          <p:nvPr>
            <p:ph type="ftr" sz="quarter" idx="3"/>
          </p:nvPr>
        </p:nvSpPr>
        <p:spPr>
          <a:xfrm>
            <a:off x="4998720" y="7627622"/>
            <a:ext cx="4632960"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2"/>
            <a:ext cx="3413760" cy="438150"/>
          </a:xfrm>
          <a:prstGeom prst="rect">
            <a:avLst/>
          </a:prstGeom>
        </p:spPr>
        <p:txBody>
          <a:bodyPr vert="horz" lIns="91440" tIns="45720" rIns="91440" bIns="45720" rtlCol="0" anchor="ctr"/>
          <a:lstStyle>
            <a:lvl1pPr algn="r">
              <a:defRPr sz="1200">
                <a:solidFill>
                  <a:schemeClr val="tx1">
                    <a:tint val="75000"/>
                  </a:schemeClr>
                </a:solidFill>
              </a:defRPr>
            </a:lvl1pPr>
          </a:lstStyle>
          <a:p>
            <a:fld id="{3A78C83E-56E1-4D45-A27E-C764E2A6B9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Does Honesty and Sincerity = Fellowship</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Can We Judge False Teachers by their Honesty &amp; Sincerity?</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“But the LORD said to Samuel, "Do not look at </a:t>
            </a:r>
            <a:r>
              <a:rPr lang="en-US" sz="4400" dirty="0" smtClean="0">
                <a:solidFill>
                  <a:srgbClr val="FF6699"/>
                </a:solidFill>
                <a:effectLst/>
                <a:latin typeface="Tahoma" pitchFamily="34" charset="0"/>
                <a:ea typeface="Tahoma" pitchFamily="34" charset="0"/>
                <a:cs typeface="Tahoma" pitchFamily="34" charset="0"/>
              </a:rPr>
              <a:t>his appearance</a:t>
            </a:r>
            <a:r>
              <a:rPr lang="en-US" sz="4400" dirty="0" smtClean="0">
                <a:solidFill>
                  <a:schemeClr val="bg1"/>
                </a:solidFill>
                <a:effectLst/>
                <a:latin typeface="Tahoma" pitchFamily="34" charset="0"/>
                <a:ea typeface="Tahoma" pitchFamily="34" charset="0"/>
                <a:cs typeface="Tahoma" pitchFamily="34" charset="0"/>
              </a:rPr>
              <a:t> or at the height of his stature, because I have rejected him; for God sees not as man sees, for </a:t>
            </a:r>
            <a:r>
              <a:rPr lang="en-US" sz="4400" dirty="0" smtClean="0">
                <a:solidFill>
                  <a:srgbClr val="FF6699"/>
                </a:solidFill>
                <a:effectLst/>
                <a:latin typeface="Tahoma" pitchFamily="34" charset="0"/>
                <a:ea typeface="Tahoma" pitchFamily="34" charset="0"/>
                <a:cs typeface="Tahoma" pitchFamily="34" charset="0"/>
              </a:rPr>
              <a:t>man looks at the outward appearance</a:t>
            </a:r>
            <a:r>
              <a:rPr lang="en-US" sz="4400" dirty="0" smtClean="0">
                <a:solidFill>
                  <a:schemeClr val="bg1"/>
                </a:solidFill>
                <a:effectLst/>
                <a:latin typeface="Tahoma" pitchFamily="34" charset="0"/>
                <a:ea typeface="Tahoma" pitchFamily="34" charset="0"/>
                <a:cs typeface="Tahoma" pitchFamily="34" charset="0"/>
              </a:rPr>
              <a:t>, but </a:t>
            </a:r>
            <a:r>
              <a:rPr lang="en-US" sz="4400" dirty="0" smtClean="0">
                <a:solidFill>
                  <a:srgbClr val="FFFF00"/>
                </a:solidFill>
                <a:effectLst/>
                <a:latin typeface="Tahoma" pitchFamily="34" charset="0"/>
                <a:ea typeface="Tahoma" pitchFamily="34" charset="0"/>
                <a:cs typeface="Tahoma" pitchFamily="34" charset="0"/>
              </a:rPr>
              <a:t>the LORD looks at the heart</a:t>
            </a:r>
            <a:r>
              <a:rPr lang="en-US" sz="4400" dirty="0" smtClean="0">
                <a:solidFill>
                  <a:schemeClr val="bg1"/>
                </a:solidFill>
                <a:effectLst/>
                <a:latin typeface="Tahoma" pitchFamily="34" charset="0"/>
                <a:ea typeface="Tahoma" pitchFamily="34" charset="0"/>
                <a:cs typeface="Tahoma" pitchFamily="34" charset="0"/>
              </a:rPr>
              <a:t>.” (1 Samuel 16:7)</a:t>
            </a:r>
            <a:r>
              <a:rPr lang="en-US" sz="4400" dirty="0" smtClean="0">
                <a:solidFill>
                  <a:schemeClr val="bg1"/>
                </a:solidFill>
                <a:latin typeface="Tahoma" pitchFamily="34" charset="0"/>
                <a:ea typeface="Tahoma" pitchFamily="34" charset="0"/>
                <a:cs typeface="Tahoma" pitchFamily="34" charset="0"/>
              </a:rPr>
              <a:t> </a:t>
            </a:r>
          </a:p>
          <a:p>
            <a:pPr algn="ctr">
              <a:buFont typeface="Wingdings" pitchFamily="2" charset="2"/>
              <a:buNone/>
            </a:pPr>
            <a:endParaRPr lang="en-US" sz="44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No, only God can judge what’s in man’s heart, while man can only look at the outward appearance.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God Can Judge the Honesty &amp; Sincerity of All Men including False Teachers</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Jesus could judge the thoughts of man.                 (Matthew 12:25; Mark 12:15; Luke 5:22; John 2:25)</a:t>
            </a:r>
          </a:p>
          <a:p>
            <a:pPr algn="ctr">
              <a:buFont typeface="Wingdings" pitchFamily="2" charset="2"/>
              <a:buNone/>
            </a:pPr>
            <a:endParaRPr lang="en-US" sz="44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Matthew 9:2-4, “</a:t>
            </a:r>
            <a:r>
              <a:rPr lang="en-US" sz="4400" dirty="0" smtClean="0">
                <a:solidFill>
                  <a:schemeClr val="bg1"/>
                </a:solidFill>
                <a:effectLst/>
                <a:latin typeface="Tahoma" pitchFamily="34" charset="0"/>
                <a:ea typeface="Tahoma" pitchFamily="34" charset="0"/>
                <a:cs typeface="Tahoma" pitchFamily="34" charset="0"/>
              </a:rPr>
              <a:t>Jesus said to the paralytic, Take courage, son, your sins are forgiven.  And some of the scribes said to themselves, ‘This fellow blasphemes’.  And </a:t>
            </a:r>
            <a:r>
              <a:rPr lang="en-US" sz="4400" dirty="0" smtClean="0">
                <a:solidFill>
                  <a:srgbClr val="FFFF00"/>
                </a:solidFill>
                <a:effectLst/>
                <a:latin typeface="Tahoma" pitchFamily="34" charset="0"/>
                <a:ea typeface="Tahoma" pitchFamily="34" charset="0"/>
                <a:cs typeface="Tahoma" pitchFamily="34" charset="0"/>
              </a:rPr>
              <a:t>Jesus knowing their thoughts</a:t>
            </a:r>
            <a:r>
              <a:rPr lang="en-US" sz="4400" dirty="0" smtClean="0">
                <a:solidFill>
                  <a:schemeClr val="bg1"/>
                </a:solidFill>
                <a:effectLst/>
                <a:latin typeface="Tahoma" pitchFamily="34" charset="0"/>
                <a:ea typeface="Tahoma" pitchFamily="34" charset="0"/>
                <a:cs typeface="Tahoma" pitchFamily="34" charset="0"/>
              </a:rPr>
              <a:t> said, “</a:t>
            </a:r>
            <a:r>
              <a:rPr lang="en-US" sz="4400" u="sng" dirty="0" smtClean="0">
                <a:solidFill>
                  <a:schemeClr val="bg1"/>
                </a:solidFill>
                <a:effectLst/>
                <a:latin typeface="Tahoma" pitchFamily="34" charset="0"/>
                <a:ea typeface="Tahoma" pitchFamily="34" charset="0"/>
                <a:cs typeface="Tahoma" pitchFamily="34" charset="0"/>
              </a:rPr>
              <a:t>Why are you thinking evil</a:t>
            </a:r>
            <a:r>
              <a:rPr lang="en-US" sz="4400" u="sng" dirty="0" smtClean="0">
                <a:solidFill>
                  <a:schemeClr val="bg1"/>
                </a:solidFill>
                <a:latin typeface="Tahoma" pitchFamily="34" charset="0"/>
                <a:ea typeface="Tahoma" pitchFamily="34" charset="0"/>
                <a:cs typeface="Tahoma" pitchFamily="34" charset="0"/>
              </a:rPr>
              <a:t> in your hearts</a:t>
            </a:r>
            <a:r>
              <a:rPr lang="en-US" sz="4400" dirty="0" smtClean="0">
                <a:solidFill>
                  <a:schemeClr val="bg1"/>
                </a:solidFill>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002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Should We Judge the Motive of Preachers or Whether they are Preaching the Truth? </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rmAutofit lnSpcReduction="10000"/>
          </a:bodyPr>
          <a:lstStyle/>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a:t>
            </a:r>
            <a:r>
              <a:rPr lang="en-US" sz="4400" dirty="0" smtClean="0">
                <a:solidFill>
                  <a:srgbClr val="FF6699"/>
                </a:solidFill>
                <a:effectLst/>
                <a:latin typeface="Tahoma" pitchFamily="34" charset="0"/>
                <a:ea typeface="Tahoma" pitchFamily="34" charset="0"/>
                <a:cs typeface="Tahoma" pitchFamily="34" charset="0"/>
              </a:rPr>
              <a:t>Some</a:t>
            </a:r>
            <a:r>
              <a:rPr lang="en-US" sz="4400" dirty="0" smtClean="0">
                <a:solidFill>
                  <a:schemeClr val="bg1"/>
                </a:solidFill>
                <a:effectLst/>
                <a:latin typeface="Tahoma" pitchFamily="34" charset="0"/>
                <a:ea typeface="Tahoma" pitchFamily="34" charset="0"/>
                <a:cs typeface="Tahoma" pitchFamily="34" charset="0"/>
              </a:rPr>
              <a:t>, to be sure, are </a:t>
            </a:r>
            <a:r>
              <a:rPr lang="en-US" sz="4400" dirty="0" smtClean="0">
                <a:solidFill>
                  <a:srgbClr val="FFFF00"/>
                </a:solidFill>
                <a:effectLst/>
                <a:latin typeface="Tahoma" pitchFamily="34" charset="0"/>
                <a:ea typeface="Tahoma" pitchFamily="34" charset="0"/>
                <a:cs typeface="Tahoma" pitchFamily="34" charset="0"/>
              </a:rPr>
              <a:t>preaching Christ </a:t>
            </a:r>
            <a:r>
              <a:rPr lang="en-US" sz="4400" dirty="0" smtClean="0">
                <a:solidFill>
                  <a:schemeClr val="bg1"/>
                </a:solidFill>
                <a:effectLst/>
                <a:latin typeface="Tahoma" pitchFamily="34" charset="0"/>
                <a:ea typeface="Tahoma" pitchFamily="34" charset="0"/>
                <a:cs typeface="Tahoma" pitchFamily="34" charset="0"/>
              </a:rPr>
              <a:t>even </a:t>
            </a:r>
            <a:r>
              <a:rPr lang="en-US" sz="4400" dirty="0" smtClean="0">
                <a:solidFill>
                  <a:srgbClr val="FF6699"/>
                </a:solidFill>
                <a:effectLst/>
                <a:latin typeface="Tahoma" pitchFamily="34" charset="0"/>
                <a:ea typeface="Tahoma" pitchFamily="34" charset="0"/>
                <a:cs typeface="Tahoma" pitchFamily="34" charset="0"/>
              </a:rPr>
              <a:t>from envy and strife</a:t>
            </a:r>
            <a:r>
              <a:rPr lang="en-US" sz="4400" dirty="0" smtClean="0">
                <a:solidFill>
                  <a:schemeClr val="bg1"/>
                </a:solidFill>
                <a:effectLst/>
                <a:latin typeface="Tahoma" pitchFamily="34" charset="0"/>
                <a:ea typeface="Tahoma" pitchFamily="34" charset="0"/>
                <a:cs typeface="Tahoma" pitchFamily="34" charset="0"/>
              </a:rPr>
              <a:t>, but some also from good will; the latter do it out of love, knowing that I am appointed for the defense of the gospel; the former </a:t>
            </a:r>
            <a:r>
              <a:rPr lang="en-US" sz="4400" dirty="0" smtClean="0">
                <a:solidFill>
                  <a:srgbClr val="FFFF00"/>
                </a:solidFill>
                <a:effectLst/>
                <a:latin typeface="Tahoma" pitchFamily="34" charset="0"/>
                <a:ea typeface="Tahoma" pitchFamily="34" charset="0"/>
                <a:cs typeface="Tahoma" pitchFamily="34" charset="0"/>
              </a:rPr>
              <a:t>proclaim Christ </a:t>
            </a:r>
            <a:r>
              <a:rPr lang="en-US" sz="4400" dirty="0" smtClean="0">
                <a:solidFill>
                  <a:schemeClr val="bg1"/>
                </a:solidFill>
                <a:effectLst/>
                <a:latin typeface="Tahoma" pitchFamily="34" charset="0"/>
                <a:ea typeface="Tahoma" pitchFamily="34" charset="0"/>
                <a:cs typeface="Tahoma" pitchFamily="34" charset="0"/>
              </a:rPr>
              <a:t>out of </a:t>
            </a:r>
            <a:r>
              <a:rPr lang="en-US" sz="4400" dirty="0" smtClean="0">
                <a:solidFill>
                  <a:srgbClr val="FF6699"/>
                </a:solidFill>
                <a:effectLst/>
                <a:latin typeface="Tahoma" pitchFamily="34" charset="0"/>
                <a:ea typeface="Tahoma" pitchFamily="34" charset="0"/>
                <a:cs typeface="Tahoma" pitchFamily="34" charset="0"/>
              </a:rPr>
              <a:t>selfish ambition</a:t>
            </a:r>
            <a:r>
              <a:rPr lang="en-US" sz="4400" dirty="0" smtClean="0">
                <a:solidFill>
                  <a:schemeClr val="bg1"/>
                </a:solidFill>
                <a:effectLst/>
                <a:latin typeface="Tahoma" pitchFamily="34" charset="0"/>
                <a:ea typeface="Tahoma" pitchFamily="34" charset="0"/>
                <a:cs typeface="Tahoma" pitchFamily="34" charset="0"/>
              </a:rPr>
              <a:t> rather than from </a:t>
            </a:r>
            <a:r>
              <a:rPr lang="en-US" sz="4400" dirty="0" smtClean="0">
                <a:solidFill>
                  <a:srgbClr val="FFFF00"/>
                </a:solidFill>
                <a:effectLst/>
                <a:latin typeface="Tahoma" pitchFamily="34" charset="0"/>
                <a:ea typeface="Tahoma" pitchFamily="34" charset="0"/>
                <a:cs typeface="Tahoma" pitchFamily="34" charset="0"/>
              </a:rPr>
              <a:t>pure motives</a:t>
            </a:r>
            <a:r>
              <a:rPr lang="en-US" sz="4400" dirty="0" smtClean="0">
                <a:solidFill>
                  <a:schemeClr val="bg1"/>
                </a:solidFill>
                <a:effectLst/>
                <a:latin typeface="Tahoma" pitchFamily="34" charset="0"/>
                <a:ea typeface="Tahoma" pitchFamily="34" charset="0"/>
                <a:cs typeface="Tahoma" pitchFamily="34" charset="0"/>
              </a:rPr>
              <a:t>, </a:t>
            </a:r>
            <a:r>
              <a:rPr lang="en-US" sz="4400" dirty="0" smtClean="0">
                <a:solidFill>
                  <a:srgbClr val="FF6699"/>
                </a:solidFill>
                <a:effectLst/>
                <a:latin typeface="Tahoma" pitchFamily="34" charset="0"/>
                <a:ea typeface="Tahoma" pitchFamily="34" charset="0"/>
                <a:cs typeface="Tahoma" pitchFamily="34" charset="0"/>
              </a:rPr>
              <a:t>thinking to cause me distress</a:t>
            </a:r>
            <a:r>
              <a:rPr lang="en-US" sz="4400" dirty="0" smtClean="0">
                <a:solidFill>
                  <a:schemeClr val="bg1"/>
                </a:solidFill>
                <a:effectLst/>
                <a:latin typeface="Tahoma" pitchFamily="34" charset="0"/>
                <a:ea typeface="Tahoma" pitchFamily="34" charset="0"/>
                <a:cs typeface="Tahoma" pitchFamily="34" charset="0"/>
              </a:rPr>
              <a:t> in my imprisonment. What then? Only that in every way, whether in </a:t>
            </a:r>
            <a:r>
              <a:rPr lang="en-US" sz="4400" dirty="0" smtClean="0">
                <a:solidFill>
                  <a:srgbClr val="FF6699"/>
                </a:solidFill>
                <a:effectLst/>
                <a:latin typeface="Tahoma" pitchFamily="34" charset="0"/>
                <a:ea typeface="Tahoma" pitchFamily="34" charset="0"/>
                <a:cs typeface="Tahoma" pitchFamily="34" charset="0"/>
              </a:rPr>
              <a:t>pretense</a:t>
            </a:r>
            <a:r>
              <a:rPr lang="en-US" sz="4400" dirty="0" smtClean="0">
                <a:solidFill>
                  <a:schemeClr val="bg1"/>
                </a:solidFill>
                <a:effectLst/>
                <a:latin typeface="Tahoma" pitchFamily="34" charset="0"/>
                <a:ea typeface="Tahoma" pitchFamily="34" charset="0"/>
                <a:cs typeface="Tahoma" pitchFamily="34" charset="0"/>
              </a:rPr>
              <a:t> or in </a:t>
            </a:r>
            <a:r>
              <a:rPr lang="en-US" sz="4400" dirty="0" smtClean="0">
                <a:solidFill>
                  <a:srgbClr val="FFFF00"/>
                </a:solidFill>
                <a:effectLst/>
                <a:latin typeface="Tahoma" pitchFamily="34" charset="0"/>
                <a:ea typeface="Tahoma" pitchFamily="34" charset="0"/>
                <a:cs typeface="Tahoma" pitchFamily="34" charset="0"/>
              </a:rPr>
              <a:t>truth, Christ is proclaimed</a:t>
            </a:r>
            <a:r>
              <a:rPr lang="en-US" sz="4400" dirty="0" smtClean="0">
                <a:solidFill>
                  <a:schemeClr val="bg1"/>
                </a:solidFill>
                <a:effectLst/>
                <a:latin typeface="Tahoma" pitchFamily="34" charset="0"/>
                <a:ea typeface="Tahoma" pitchFamily="34" charset="0"/>
                <a:cs typeface="Tahoma" pitchFamily="34" charset="0"/>
              </a:rPr>
              <a:t>; and in this I rejoice. Yes, and I will rejoice” (Phil. 1:15-18)</a:t>
            </a:r>
          </a:p>
          <a:p>
            <a:pPr algn="ctr">
              <a:lnSpc>
                <a:spcPct val="90000"/>
              </a:lnSpc>
              <a:buFont typeface="Wingdings" pitchFamily="2" charset="2"/>
              <a:buNone/>
            </a:pPr>
            <a:endParaRPr lang="en-US" sz="1300" dirty="0" smtClean="0">
              <a:solidFill>
                <a:schemeClr val="bg1"/>
              </a:solidFill>
              <a:effectLst/>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Paul didn’t judge the motives of preachers, he was concerned if Christ (the truth) was preached.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How are we to Judge False Teachers? </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lnSpc>
                <a:spcPct val="90000"/>
              </a:lnSpc>
              <a:buNone/>
            </a:pPr>
            <a:r>
              <a:rPr lang="en-US" sz="4400" dirty="0" smtClean="0">
                <a:solidFill>
                  <a:schemeClr val="bg1"/>
                </a:solidFill>
                <a:effectLst/>
                <a:latin typeface="Tahoma" pitchFamily="34" charset="0"/>
                <a:ea typeface="Tahoma" pitchFamily="34" charset="0"/>
                <a:cs typeface="Tahoma" pitchFamily="34" charset="0"/>
              </a:rPr>
              <a:t>“Beloved, </a:t>
            </a:r>
            <a:r>
              <a:rPr lang="en-US" sz="4400" u="sng" dirty="0" smtClean="0">
                <a:solidFill>
                  <a:schemeClr val="bg1"/>
                </a:solidFill>
                <a:effectLst/>
                <a:latin typeface="Tahoma" pitchFamily="34" charset="0"/>
                <a:ea typeface="Tahoma" pitchFamily="34" charset="0"/>
                <a:cs typeface="Tahoma" pitchFamily="34" charset="0"/>
              </a:rPr>
              <a:t>do not believe every spirit, but test the spirits to see whether they are from God</a:t>
            </a:r>
            <a:r>
              <a:rPr lang="en-US" sz="4400" dirty="0" smtClean="0">
                <a:solidFill>
                  <a:schemeClr val="bg1"/>
                </a:solidFill>
                <a:effectLst/>
                <a:latin typeface="Tahoma" pitchFamily="34" charset="0"/>
                <a:ea typeface="Tahoma" pitchFamily="34" charset="0"/>
                <a:cs typeface="Tahoma" pitchFamily="34" charset="0"/>
              </a:rPr>
              <a:t>, because </a:t>
            </a:r>
            <a:r>
              <a:rPr lang="en-US" sz="4400" dirty="0" smtClean="0">
                <a:solidFill>
                  <a:srgbClr val="FF6699"/>
                </a:solidFill>
                <a:effectLst/>
                <a:latin typeface="Tahoma" pitchFamily="34" charset="0"/>
                <a:ea typeface="Tahoma" pitchFamily="34" charset="0"/>
                <a:cs typeface="Tahoma" pitchFamily="34" charset="0"/>
              </a:rPr>
              <a:t>many false prophets</a:t>
            </a:r>
            <a:r>
              <a:rPr lang="en-US" sz="4400" dirty="0" smtClean="0">
                <a:solidFill>
                  <a:schemeClr val="bg1"/>
                </a:solidFill>
                <a:effectLst/>
                <a:latin typeface="Tahoma" pitchFamily="34" charset="0"/>
                <a:ea typeface="Tahoma" pitchFamily="34" charset="0"/>
                <a:cs typeface="Tahoma" pitchFamily="34" charset="0"/>
              </a:rPr>
              <a:t> have gone into the world” … HOW? … They (false prophets)…are from the world; therefore </a:t>
            </a:r>
            <a:r>
              <a:rPr lang="en-US" sz="4400" dirty="0" smtClean="0">
                <a:solidFill>
                  <a:srgbClr val="FF6699"/>
                </a:solidFill>
                <a:effectLst/>
                <a:latin typeface="Tahoma" pitchFamily="34" charset="0"/>
                <a:ea typeface="Tahoma" pitchFamily="34" charset="0"/>
                <a:cs typeface="Tahoma" pitchFamily="34" charset="0"/>
              </a:rPr>
              <a:t>they speak as from the world, and the world listens to them</a:t>
            </a:r>
            <a:r>
              <a:rPr lang="en-US" sz="4400" dirty="0" smtClean="0">
                <a:solidFill>
                  <a:schemeClr val="bg1"/>
                </a:solidFill>
                <a:effectLst/>
                <a:latin typeface="Tahoma" pitchFamily="34" charset="0"/>
                <a:ea typeface="Tahoma" pitchFamily="34" charset="0"/>
                <a:cs typeface="Tahoma" pitchFamily="34" charset="0"/>
              </a:rPr>
              <a:t>.  We are from God; </a:t>
            </a:r>
            <a:r>
              <a:rPr lang="en-US" sz="4400" dirty="0" smtClean="0">
                <a:solidFill>
                  <a:srgbClr val="FFFF00"/>
                </a:solidFill>
                <a:effectLst/>
                <a:latin typeface="Tahoma" pitchFamily="34" charset="0"/>
                <a:ea typeface="Tahoma" pitchFamily="34" charset="0"/>
                <a:cs typeface="Tahoma" pitchFamily="34" charset="0"/>
              </a:rPr>
              <a:t>he who knows God listens to us</a:t>
            </a:r>
            <a:r>
              <a:rPr lang="en-US" sz="4400" dirty="0" smtClean="0">
                <a:solidFill>
                  <a:schemeClr val="bg1"/>
                </a:solidFill>
                <a:effectLst/>
                <a:latin typeface="Tahoma" pitchFamily="34" charset="0"/>
                <a:ea typeface="Tahoma" pitchFamily="34" charset="0"/>
                <a:cs typeface="Tahoma" pitchFamily="34" charset="0"/>
              </a:rPr>
              <a:t>; </a:t>
            </a:r>
            <a:r>
              <a:rPr lang="en-US" sz="4400" dirty="0" smtClean="0">
                <a:solidFill>
                  <a:srgbClr val="FF6699"/>
                </a:solidFill>
                <a:effectLst/>
                <a:latin typeface="Tahoma" pitchFamily="34" charset="0"/>
                <a:ea typeface="Tahoma" pitchFamily="34" charset="0"/>
                <a:cs typeface="Tahoma" pitchFamily="34" charset="0"/>
              </a:rPr>
              <a:t>he who is not from God does not listen to us. </a:t>
            </a:r>
            <a:r>
              <a:rPr lang="en-US" sz="4400" u="sng" dirty="0" smtClean="0">
                <a:solidFill>
                  <a:schemeClr val="bg1"/>
                </a:solidFill>
                <a:effectLst/>
                <a:latin typeface="Tahoma" pitchFamily="34" charset="0"/>
                <a:ea typeface="Tahoma" pitchFamily="34" charset="0"/>
                <a:cs typeface="Tahoma" pitchFamily="34" charset="0"/>
              </a:rPr>
              <a:t>By this we know the spirit of truth and error</a:t>
            </a:r>
            <a:r>
              <a:rPr lang="en-US" sz="4400" dirty="0" smtClean="0">
                <a:solidFill>
                  <a:schemeClr val="bg1"/>
                </a:solidFill>
                <a:latin typeface="Tahoma" pitchFamily="34" charset="0"/>
                <a:ea typeface="Tahoma" pitchFamily="34" charset="0"/>
                <a:cs typeface="Tahoma" pitchFamily="34" charset="0"/>
              </a:rPr>
              <a:t>” (1 John 4:1, 5-6)</a:t>
            </a:r>
          </a:p>
          <a:p>
            <a:pPr algn="ctr">
              <a:lnSpc>
                <a:spcPct val="90000"/>
              </a:lnSpc>
              <a:buNone/>
            </a:pPr>
            <a:endParaRPr lang="en-US" sz="2000" dirty="0" smtClean="0">
              <a:solidFill>
                <a:schemeClr val="bg1"/>
              </a:solidFill>
              <a:latin typeface="Tahoma" pitchFamily="34" charset="0"/>
              <a:ea typeface="Tahoma" pitchFamily="34" charset="0"/>
              <a:cs typeface="Tahoma" pitchFamily="34" charset="0"/>
            </a:endParaRPr>
          </a:p>
          <a:p>
            <a:pPr algn="ctr">
              <a:lnSpc>
                <a:spcPct val="90000"/>
              </a:lnSpc>
              <a:buNone/>
            </a:pPr>
            <a:r>
              <a:rPr lang="en-US" sz="4400" dirty="0" smtClean="0">
                <a:solidFill>
                  <a:schemeClr val="bg1"/>
                </a:solidFill>
                <a:latin typeface="Tahoma" pitchFamily="34" charset="0"/>
                <a:ea typeface="Tahoma" pitchFamily="34" charset="0"/>
                <a:cs typeface="Tahoma" pitchFamily="34" charset="0"/>
              </a:rPr>
              <a:t>We don’t judge false teachers by their honesty and sincerity (subjective standard) but by the (objective standard) of God’s word (inspired apostles). </a:t>
            </a:r>
          </a:p>
          <a:p>
            <a:pPr algn="ctr">
              <a:lnSpc>
                <a:spcPct val="90000"/>
              </a:lnSpc>
              <a:buNone/>
            </a:pPr>
            <a:endParaRPr lang="en-US" sz="4400" dirty="0">
              <a:solidFill>
                <a:schemeClr val="bg1"/>
              </a:solidFill>
              <a:latin typeface="Tahoma" pitchFamily="34" charset="0"/>
              <a:ea typeface="Tahoma" pitchFamily="34" charset="0"/>
              <a:cs typeface="Tahoma" pitchFamily="34" charset="0"/>
            </a:endParaRPr>
          </a:p>
          <a:p>
            <a:pPr algn="ctr">
              <a:lnSpc>
                <a:spcPct val="90000"/>
              </a:lnSpc>
              <a:buNone/>
            </a:pPr>
            <a:endParaRPr lang="en-US" sz="4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What Will False Teachers Do? </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“…T</a:t>
            </a:r>
            <a:r>
              <a:rPr lang="en-US" sz="4400" dirty="0" smtClean="0">
                <a:solidFill>
                  <a:schemeClr val="bg1"/>
                </a:solidFill>
                <a:effectLst/>
                <a:latin typeface="Tahoma" pitchFamily="34" charset="0"/>
                <a:ea typeface="Tahoma" pitchFamily="34" charset="0"/>
                <a:cs typeface="Tahoma" pitchFamily="34" charset="0"/>
              </a:rPr>
              <a:t>here will also be </a:t>
            </a:r>
            <a:r>
              <a:rPr lang="en-US" sz="4400" dirty="0" smtClean="0">
                <a:solidFill>
                  <a:srgbClr val="FF6699"/>
                </a:solidFill>
                <a:effectLst/>
                <a:latin typeface="Tahoma" pitchFamily="34" charset="0"/>
                <a:ea typeface="Tahoma" pitchFamily="34" charset="0"/>
                <a:cs typeface="Tahoma" pitchFamily="34" charset="0"/>
              </a:rPr>
              <a:t>false teachers </a:t>
            </a:r>
            <a:r>
              <a:rPr lang="en-US" sz="4400" dirty="0" smtClean="0">
                <a:solidFill>
                  <a:schemeClr val="bg1"/>
                </a:solidFill>
                <a:effectLst/>
                <a:latin typeface="Tahoma" pitchFamily="34" charset="0"/>
                <a:ea typeface="Tahoma" pitchFamily="34" charset="0"/>
                <a:cs typeface="Tahoma" pitchFamily="34" charset="0"/>
              </a:rPr>
              <a:t>among you, </a:t>
            </a:r>
            <a:r>
              <a:rPr lang="en-US" sz="4400" u="sng" dirty="0" smtClean="0">
                <a:solidFill>
                  <a:schemeClr val="bg1"/>
                </a:solidFill>
                <a:effectLst/>
                <a:latin typeface="Tahoma" pitchFamily="34" charset="0"/>
                <a:ea typeface="Tahoma" pitchFamily="34" charset="0"/>
                <a:cs typeface="Tahoma" pitchFamily="34" charset="0"/>
              </a:rPr>
              <a:t>who will secretly introduce</a:t>
            </a:r>
            <a:r>
              <a:rPr lang="en-US" sz="4400" dirty="0" smtClean="0">
                <a:solidFill>
                  <a:schemeClr val="bg1"/>
                </a:solidFill>
                <a:effectLst/>
                <a:latin typeface="Tahoma" pitchFamily="34" charset="0"/>
                <a:ea typeface="Tahoma" pitchFamily="34" charset="0"/>
                <a:cs typeface="Tahoma" pitchFamily="34" charset="0"/>
              </a:rPr>
              <a:t> destructive heresies, even denying the Master who bought them…(2 Peter 2:1-2)</a:t>
            </a: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…forsaking </a:t>
            </a:r>
            <a:r>
              <a:rPr lang="en-US" sz="4400" dirty="0" smtClean="0">
                <a:solidFill>
                  <a:srgbClr val="FFFF00"/>
                </a:solidFill>
                <a:effectLst/>
                <a:latin typeface="Tahoma" pitchFamily="34" charset="0"/>
                <a:ea typeface="Tahoma" pitchFamily="34" charset="0"/>
                <a:cs typeface="Tahoma" pitchFamily="34" charset="0"/>
              </a:rPr>
              <a:t>the right way</a:t>
            </a:r>
            <a:r>
              <a:rPr lang="en-US" sz="4400" dirty="0" smtClean="0">
                <a:solidFill>
                  <a:schemeClr val="bg1"/>
                </a:solidFill>
                <a:effectLst/>
                <a:latin typeface="Tahoma" pitchFamily="34" charset="0"/>
                <a:ea typeface="Tahoma" pitchFamily="34" charset="0"/>
                <a:cs typeface="Tahoma" pitchFamily="34" charset="0"/>
              </a:rPr>
              <a:t>, they have </a:t>
            </a:r>
            <a:r>
              <a:rPr lang="en-US" sz="4400" dirty="0" smtClean="0">
                <a:solidFill>
                  <a:srgbClr val="FF6699"/>
                </a:solidFill>
                <a:effectLst/>
                <a:latin typeface="Tahoma" pitchFamily="34" charset="0"/>
                <a:ea typeface="Tahoma" pitchFamily="34" charset="0"/>
                <a:cs typeface="Tahoma" pitchFamily="34" charset="0"/>
              </a:rPr>
              <a:t>gone astray </a:t>
            </a:r>
            <a:r>
              <a:rPr lang="en-US" sz="4400" dirty="0" smtClean="0">
                <a:solidFill>
                  <a:schemeClr val="bg1"/>
                </a:solidFill>
                <a:effectLst/>
                <a:latin typeface="Tahoma" pitchFamily="34" charset="0"/>
                <a:ea typeface="Tahoma" pitchFamily="34" charset="0"/>
                <a:cs typeface="Tahoma" pitchFamily="34" charset="0"/>
              </a:rPr>
              <a:t>(v. 15)…</a:t>
            </a: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a:t>
            </a:r>
            <a:r>
              <a:rPr lang="en-US" sz="4400" dirty="0" smtClean="0">
                <a:solidFill>
                  <a:srgbClr val="FF6699"/>
                </a:solidFill>
                <a:effectLst/>
                <a:latin typeface="Tahoma" pitchFamily="34" charset="0"/>
                <a:ea typeface="Tahoma" pitchFamily="34" charset="0"/>
                <a:cs typeface="Tahoma" pitchFamily="34" charset="0"/>
              </a:rPr>
              <a:t>turn away </a:t>
            </a:r>
            <a:r>
              <a:rPr lang="en-US" sz="4400" dirty="0" smtClean="0">
                <a:solidFill>
                  <a:schemeClr val="bg1"/>
                </a:solidFill>
                <a:effectLst/>
                <a:latin typeface="Tahoma" pitchFamily="34" charset="0"/>
                <a:ea typeface="Tahoma" pitchFamily="34" charset="0"/>
                <a:cs typeface="Tahoma" pitchFamily="34" charset="0"/>
              </a:rPr>
              <a:t>from </a:t>
            </a:r>
            <a:r>
              <a:rPr lang="en-US" sz="4400" dirty="0" smtClean="0">
                <a:solidFill>
                  <a:srgbClr val="FFFF00"/>
                </a:solidFill>
                <a:effectLst/>
                <a:latin typeface="Tahoma" pitchFamily="34" charset="0"/>
                <a:ea typeface="Tahoma" pitchFamily="34" charset="0"/>
                <a:cs typeface="Tahoma" pitchFamily="34" charset="0"/>
              </a:rPr>
              <a:t>the holy commandment </a:t>
            </a:r>
            <a:r>
              <a:rPr lang="en-US" sz="4400" dirty="0" smtClean="0">
                <a:solidFill>
                  <a:schemeClr val="bg1"/>
                </a:solidFill>
                <a:effectLst/>
                <a:latin typeface="Tahoma" pitchFamily="34" charset="0"/>
                <a:ea typeface="Tahoma" pitchFamily="34" charset="0"/>
                <a:cs typeface="Tahoma" pitchFamily="34" charset="0"/>
              </a:rPr>
              <a:t>(v. 21)</a:t>
            </a:r>
          </a:p>
          <a:p>
            <a:pPr algn="ctr">
              <a:buFont typeface="Wingdings" pitchFamily="2" charset="2"/>
              <a:buNone/>
            </a:pPr>
            <a:endParaRPr lang="en-US" sz="4400" dirty="0" smtClean="0">
              <a:solidFill>
                <a:schemeClr val="bg1"/>
              </a:solidFill>
              <a:effectLst/>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It doesn’t mention their motives as to why they did it but it does say that they turned away from the commandment of the Lord.</a:t>
            </a:r>
            <a:endParaRPr lang="en-US" sz="4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What Will Happen to those who Preach a Gospel Contrary to the Truth? </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“But even if </a:t>
            </a:r>
            <a:r>
              <a:rPr lang="en-US" sz="4400" u="sng" dirty="0" smtClean="0">
                <a:solidFill>
                  <a:schemeClr val="bg1"/>
                </a:solidFill>
                <a:effectLst/>
                <a:latin typeface="Tahoma" pitchFamily="34" charset="0"/>
                <a:ea typeface="Tahoma" pitchFamily="34" charset="0"/>
                <a:cs typeface="Tahoma" pitchFamily="34" charset="0"/>
              </a:rPr>
              <a:t>we, or an angel</a:t>
            </a:r>
            <a:r>
              <a:rPr lang="en-US" sz="4400" dirty="0" smtClean="0">
                <a:solidFill>
                  <a:schemeClr val="bg1"/>
                </a:solidFill>
                <a:effectLst/>
                <a:latin typeface="Tahoma" pitchFamily="34" charset="0"/>
                <a:ea typeface="Tahoma" pitchFamily="34" charset="0"/>
                <a:cs typeface="Tahoma" pitchFamily="34" charset="0"/>
              </a:rPr>
              <a:t> from heaven, should preach to you a gospel </a:t>
            </a:r>
            <a:r>
              <a:rPr lang="en-US" sz="4400" dirty="0" smtClean="0">
                <a:solidFill>
                  <a:srgbClr val="FF6699"/>
                </a:solidFill>
                <a:effectLst/>
                <a:latin typeface="Tahoma" pitchFamily="34" charset="0"/>
                <a:ea typeface="Tahoma" pitchFamily="34" charset="0"/>
                <a:cs typeface="Tahoma" pitchFamily="34" charset="0"/>
              </a:rPr>
              <a:t>contrary</a:t>
            </a:r>
            <a:r>
              <a:rPr lang="en-US" sz="4400" dirty="0" smtClean="0">
                <a:solidFill>
                  <a:schemeClr val="bg1"/>
                </a:solidFill>
                <a:effectLst/>
                <a:latin typeface="Tahoma" pitchFamily="34" charset="0"/>
                <a:ea typeface="Tahoma" pitchFamily="34" charset="0"/>
                <a:cs typeface="Tahoma" pitchFamily="34" charset="0"/>
              </a:rPr>
              <a:t> to </a:t>
            </a:r>
            <a:r>
              <a:rPr lang="en-US" sz="4400" dirty="0" smtClean="0">
                <a:solidFill>
                  <a:srgbClr val="FFFF00"/>
                </a:solidFill>
                <a:effectLst/>
                <a:latin typeface="Tahoma" pitchFamily="34" charset="0"/>
                <a:ea typeface="Tahoma" pitchFamily="34" charset="0"/>
                <a:cs typeface="Tahoma" pitchFamily="34" charset="0"/>
              </a:rPr>
              <a:t>what we have preached to you</a:t>
            </a:r>
            <a:r>
              <a:rPr lang="en-US" sz="4400" dirty="0" smtClean="0">
                <a:solidFill>
                  <a:schemeClr val="bg1"/>
                </a:solidFill>
                <a:effectLst/>
                <a:latin typeface="Tahoma" pitchFamily="34" charset="0"/>
                <a:ea typeface="Tahoma" pitchFamily="34" charset="0"/>
                <a:cs typeface="Tahoma" pitchFamily="34" charset="0"/>
              </a:rPr>
              <a:t>, </a:t>
            </a:r>
            <a:r>
              <a:rPr lang="en-US" sz="4400" dirty="0" smtClean="0">
                <a:solidFill>
                  <a:srgbClr val="FF6699"/>
                </a:solidFill>
                <a:effectLst/>
                <a:latin typeface="Tahoma" pitchFamily="34" charset="0"/>
                <a:ea typeface="Tahoma" pitchFamily="34" charset="0"/>
                <a:cs typeface="Tahoma" pitchFamily="34" charset="0"/>
              </a:rPr>
              <a:t>he is to be accursed</a:t>
            </a:r>
            <a:r>
              <a:rPr lang="en-US" sz="4400" dirty="0" smtClean="0">
                <a:solidFill>
                  <a:schemeClr val="bg1"/>
                </a:solidFill>
                <a:effectLst/>
                <a:latin typeface="Tahoma" pitchFamily="34" charset="0"/>
                <a:ea typeface="Tahoma" pitchFamily="34" charset="0"/>
                <a:cs typeface="Tahoma" pitchFamily="34" charset="0"/>
              </a:rPr>
              <a:t>! As we have said before, so I say again now, </a:t>
            </a:r>
            <a:r>
              <a:rPr lang="en-US" sz="4400" u="sng" dirty="0" smtClean="0">
                <a:solidFill>
                  <a:schemeClr val="bg1"/>
                </a:solidFill>
                <a:effectLst/>
                <a:latin typeface="Tahoma" pitchFamily="34" charset="0"/>
                <a:ea typeface="Tahoma" pitchFamily="34" charset="0"/>
                <a:cs typeface="Tahoma" pitchFamily="34" charset="0"/>
              </a:rPr>
              <a:t>if any man</a:t>
            </a:r>
            <a:r>
              <a:rPr lang="en-US" sz="4400" dirty="0" smtClean="0">
                <a:solidFill>
                  <a:schemeClr val="bg1"/>
                </a:solidFill>
                <a:effectLst/>
                <a:latin typeface="Tahoma" pitchFamily="34" charset="0"/>
                <a:ea typeface="Tahoma" pitchFamily="34" charset="0"/>
                <a:cs typeface="Tahoma" pitchFamily="34" charset="0"/>
              </a:rPr>
              <a:t> is preaching to you a gospel </a:t>
            </a:r>
            <a:r>
              <a:rPr lang="en-US" sz="4400" dirty="0" smtClean="0">
                <a:solidFill>
                  <a:srgbClr val="FF6699"/>
                </a:solidFill>
                <a:effectLst/>
                <a:latin typeface="Tahoma" pitchFamily="34" charset="0"/>
                <a:ea typeface="Tahoma" pitchFamily="34" charset="0"/>
                <a:cs typeface="Tahoma" pitchFamily="34" charset="0"/>
              </a:rPr>
              <a:t>contrary</a:t>
            </a:r>
            <a:r>
              <a:rPr lang="en-US" sz="4400" dirty="0" smtClean="0">
                <a:solidFill>
                  <a:schemeClr val="bg1"/>
                </a:solidFill>
                <a:effectLst/>
                <a:latin typeface="Tahoma" pitchFamily="34" charset="0"/>
                <a:ea typeface="Tahoma" pitchFamily="34" charset="0"/>
                <a:cs typeface="Tahoma" pitchFamily="34" charset="0"/>
              </a:rPr>
              <a:t> to </a:t>
            </a:r>
            <a:r>
              <a:rPr lang="en-US" sz="4400" dirty="0" smtClean="0">
                <a:solidFill>
                  <a:srgbClr val="FFFF00"/>
                </a:solidFill>
                <a:effectLst/>
                <a:latin typeface="Tahoma" pitchFamily="34" charset="0"/>
                <a:ea typeface="Tahoma" pitchFamily="34" charset="0"/>
                <a:cs typeface="Tahoma" pitchFamily="34" charset="0"/>
              </a:rPr>
              <a:t>what you received</a:t>
            </a:r>
            <a:r>
              <a:rPr lang="en-US" sz="4400" dirty="0" smtClean="0">
                <a:solidFill>
                  <a:schemeClr val="bg1"/>
                </a:solidFill>
                <a:effectLst/>
                <a:latin typeface="Tahoma" pitchFamily="34" charset="0"/>
                <a:ea typeface="Tahoma" pitchFamily="34" charset="0"/>
                <a:cs typeface="Tahoma" pitchFamily="34" charset="0"/>
              </a:rPr>
              <a:t>, </a:t>
            </a:r>
            <a:r>
              <a:rPr lang="en-US" sz="4400" dirty="0" smtClean="0">
                <a:solidFill>
                  <a:srgbClr val="FF6699"/>
                </a:solidFill>
                <a:effectLst/>
                <a:latin typeface="Tahoma" pitchFamily="34" charset="0"/>
                <a:ea typeface="Tahoma" pitchFamily="34" charset="0"/>
                <a:cs typeface="Tahoma" pitchFamily="34" charset="0"/>
              </a:rPr>
              <a:t>he is to be accursed</a:t>
            </a:r>
            <a:r>
              <a:rPr lang="en-US" sz="4400" dirty="0" smtClean="0">
                <a:solidFill>
                  <a:schemeClr val="bg1"/>
                </a:solidFill>
                <a:effectLst/>
                <a:latin typeface="Tahoma" pitchFamily="34" charset="0"/>
                <a:ea typeface="Tahoma" pitchFamily="34" charset="0"/>
                <a:cs typeface="Tahoma" pitchFamily="34" charset="0"/>
              </a:rPr>
              <a:t>!” (Galatians 1:8-9)</a:t>
            </a:r>
          </a:p>
          <a:p>
            <a:pPr algn="ctr">
              <a:buFont typeface="Wingdings" pitchFamily="2" charset="2"/>
              <a:buNone/>
            </a:pPr>
            <a:r>
              <a:rPr lang="en-US" sz="1200" dirty="0" smtClean="0">
                <a:solidFill>
                  <a:schemeClr val="bg1"/>
                </a:solidFill>
                <a:effectLst/>
                <a:latin typeface="Tahoma" pitchFamily="34" charset="0"/>
                <a:ea typeface="Tahoma" pitchFamily="34" charset="0"/>
                <a:cs typeface="Tahoma" pitchFamily="34" charset="0"/>
              </a:rPr>
              <a:t> </a:t>
            </a: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It doesn’t mention his motives for doing it, but it does tell us he is to be accursed.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What </a:t>
            </a:r>
            <a:r>
              <a:rPr lang="en-US" sz="5400" dirty="0" smtClean="0">
                <a:solidFill>
                  <a:srgbClr val="FFFF00"/>
                </a:solidFill>
                <a:latin typeface="Tahoma" pitchFamily="34" charset="0"/>
                <a:ea typeface="Tahoma" pitchFamily="34" charset="0"/>
                <a:cs typeface="Tahoma" pitchFamily="34" charset="0"/>
              </a:rPr>
              <a:t>if was to Justify Fellowship on these Principles? Would you receive it? </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a:bodyPr>
          <a:lstStyle/>
          <a:p>
            <a:pPr algn="ctr">
              <a:buFont typeface="Wingdings" pitchFamily="2" charset="2"/>
              <a:buNone/>
            </a:pPr>
            <a:r>
              <a:rPr lang="en-US" sz="4400" i="1" dirty="0" smtClean="0">
                <a:solidFill>
                  <a:schemeClr val="bg1"/>
                </a:solidFill>
                <a:latin typeface="Tahoma" pitchFamily="34" charset="0"/>
                <a:ea typeface="Tahoma" pitchFamily="34" charset="0"/>
                <a:cs typeface="Tahoma" pitchFamily="34" charset="0"/>
              </a:rPr>
              <a:t>“Several principles come into play when one decides the limits of fellowship.  One must consider </a:t>
            </a:r>
            <a:r>
              <a:rPr lang="en-US" sz="4400" i="1" u="sng" dirty="0" smtClean="0">
                <a:solidFill>
                  <a:schemeClr val="bg1"/>
                </a:solidFill>
                <a:latin typeface="Tahoma" pitchFamily="34" charset="0"/>
                <a:ea typeface="Tahoma" pitchFamily="34" charset="0"/>
                <a:cs typeface="Tahoma" pitchFamily="34" charset="0"/>
              </a:rPr>
              <a:t>the honesty of the person, and his apparent sincerity</a:t>
            </a:r>
            <a:r>
              <a:rPr lang="en-US" sz="4400" i="1" dirty="0" smtClean="0">
                <a:solidFill>
                  <a:schemeClr val="bg1"/>
                </a:solidFill>
                <a:latin typeface="Tahoma" pitchFamily="34" charset="0"/>
                <a:ea typeface="Tahoma" pitchFamily="34" charset="0"/>
                <a:cs typeface="Tahoma" pitchFamily="34" charset="0"/>
              </a:rPr>
              <a:t> in following God’s directions”</a:t>
            </a:r>
          </a:p>
          <a:p>
            <a:pPr algn="ctr">
              <a:buFont typeface="Wingdings" pitchFamily="2" charset="2"/>
              <a:buNone/>
            </a:pPr>
            <a:endParaRPr lang="en-US" sz="1400" i="1"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Is that an subjective or objective standard</a:t>
            </a:r>
            <a:r>
              <a:rPr lang="en-US" sz="4400" dirty="0" smtClean="0">
                <a:solidFill>
                  <a:schemeClr val="bg1"/>
                </a:solidFill>
                <a:latin typeface="Tahoma" pitchFamily="34" charset="0"/>
                <a:ea typeface="Tahoma" pitchFamily="34" charset="0"/>
                <a:cs typeface="Tahoma" pitchFamily="34" charset="0"/>
              </a:rPr>
              <a:t>?</a:t>
            </a:r>
          </a:p>
          <a:p>
            <a:pPr algn="ctr">
              <a:buFont typeface="Wingdings" pitchFamily="2" charset="2"/>
              <a:buNone/>
            </a:pPr>
            <a:endParaRPr lang="en-US" sz="14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Is that judging according to my judgment of his character or judging righteous judgment</a:t>
            </a:r>
            <a:r>
              <a:rPr lang="en-US" sz="4400" dirty="0" smtClean="0">
                <a:solidFill>
                  <a:schemeClr val="bg1"/>
                </a:solidFill>
                <a:latin typeface="Tahoma" pitchFamily="34" charset="0"/>
                <a:ea typeface="Tahoma" pitchFamily="34" charset="0"/>
                <a:cs typeface="Tahoma" pitchFamily="34" charset="0"/>
              </a:rPr>
              <a:t>?</a:t>
            </a:r>
            <a:endParaRPr lang="en-US" sz="4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What </a:t>
            </a:r>
            <a:r>
              <a:rPr lang="en-US" sz="5400" dirty="0" smtClean="0">
                <a:solidFill>
                  <a:srgbClr val="FFFF00"/>
                </a:solidFill>
                <a:latin typeface="Tahoma" pitchFamily="34" charset="0"/>
                <a:ea typeface="Tahoma" pitchFamily="34" charset="0"/>
                <a:cs typeface="Tahoma" pitchFamily="34" charset="0"/>
              </a:rPr>
              <a:t>if was to Justify Fellowship on these Principles? Would you receive it? </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a:bodyPr>
          <a:lstStyle/>
          <a:p>
            <a:pPr algn="ctr">
              <a:buFont typeface="Wingdings" pitchFamily="2" charset="2"/>
              <a:buNone/>
            </a:pPr>
            <a:r>
              <a:rPr lang="en-US" sz="4400" i="1" dirty="0" smtClean="0">
                <a:solidFill>
                  <a:schemeClr val="bg1"/>
                </a:solidFill>
                <a:latin typeface="Tahoma" pitchFamily="34" charset="0"/>
                <a:ea typeface="Tahoma" pitchFamily="34" charset="0"/>
                <a:cs typeface="Tahoma" pitchFamily="34" charset="0"/>
              </a:rPr>
              <a:t>““I do not regard __________ as a false teacher…because I am persuaded by his conduct and his arguments that he </a:t>
            </a:r>
            <a:r>
              <a:rPr lang="en-US" sz="4400" i="1" u="sng" dirty="0" smtClean="0">
                <a:solidFill>
                  <a:schemeClr val="bg1"/>
                </a:solidFill>
                <a:latin typeface="Tahoma" pitchFamily="34" charset="0"/>
                <a:ea typeface="Tahoma" pitchFamily="34" charset="0"/>
                <a:cs typeface="Tahoma" pitchFamily="34" charset="0"/>
              </a:rPr>
              <a:t>honestly</a:t>
            </a:r>
            <a:r>
              <a:rPr lang="en-US" sz="4400" i="1" dirty="0" smtClean="0">
                <a:solidFill>
                  <a:schemeClr val="bg1"/>
                </a:solidFill>
                <a:latin typeface="Tahoma" pitchFamily="34" charset="0"/>
                <a:ea typeface="Tahoma" pitchFamily="34" charset="0"/>
                <a:cs typeface="Tahoma" pitchFamily="34" charset="0"/>
              </a:rPr>
              <a:t> believes that he is faithful to God’s teaching on the subject”</a:t>
            </a:r>
          </a:p>
          <a:p>
            <a:pPr algn="ctr">
              <a:buFont typeface="Wingdings" pitchFamily="2" charset="2"/>
              <a:buNone/>
            </a:pPr>
            <a:endParaRPr lang="en-US" sz="14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Is that an subjective or objective standard</a:t>
            </a:r>
            <a:r>
              <a:rPr lang="en-US" sz="4400" dirty="0" smtClean="0">
                <a:solidFill>
                  <a:schemeClr val="bg1"/>
                </a:solidFill>
                <a:latin typeface="Tahoma" pitchFamily="34" charset="0"/>
                <a:ea typeface="Tahoma" pitchFamily="34" charset="0"/>
                <a:cs typeface="Tahoma" pitchFamily="34" charset="0"/>
              </a:rPr>
              <a:t>?</a:t>
            </a:r>
          </a:p>
          <a:p>
            <a:pPr algn="ctr">
              <a:buFont typeface="Wingdings" pitchFamily="2" charset="2"/>
              <a:buNone/>
            </a:pPr>
            <a:endParaRPr lang="en-US" sz="14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Is that judging according to my judgment of his character or judging righteous judgment</a:t>
            </a:r>
            <a:r>
              <a:rPr lang="en-US" sz="4400" dirty="0" smtClean="0">
                <a:solidFill>
                  <a:schemeClr val="bg1"/>
                </a:solidFill>
                <a:latin typeface="Tahoma" pitchFamily="34" charset="0"/>
                <a:ea typeface="Tahoma" pitchFamily="34" charset="0"/>
                <a:cs typeface="Tahoma" pitchFamily="34" charset="0"/>
              </a:rPr>
              <a:t>?</a:t>
            </a:r>
            <a:endParaRPr lang="en-US" sz="4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We are Commanded to Mark those who Cause Divisions Contrary to the Doctrine of Christ </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fontScale="92500"/>
          </a:bodyPr>
          <a:lstStyle/>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“I urge you, brethren, keep your eye on (mark) those who cause </a:t>
            </a:r>
            <a:r>
              <a:rPr lang="en-US" sz="4400" dirty="0" smtClean="0">
                <a:solidFill>
                  <a:srgbClr val="FF6699"/>
                </a:solidFill>
                <a:latin typeface="Tahoma" pitchFamily="34" charset="0"/>
                <a:ea typeface="Tahoma" pitchFamily="34" charset="0"/>
                <a:cs typeface="Tahoma" pitchFamily="34" charset="0"/>
              </a:rPr>
              <a:t>dissensions</a:t>
            </a:r>
            <a:r>
              <a:rPr lang="en-US" sz="4400" dirty="0" smtClean="0">
                <a:solidFill>
                  <a:schemeClr val="bg1"/>
                </a:solidFill>
                <a:latin typeface="Tahoma" pitchFamily="34" charset="0"/>
                <a:ea typeface="Tahoma" pitchFamily="34" charset="0"/>
                <a:cs typeface="Tahoma" pitchFamily="34" charset="0"/>
              </a:rPr>
              <a:t> and </a:t>
            </a:r>
            <a:r>
              <a:rPr lang="en-US" sz="4400" dirty="0" smtClean="0">
                <a:solidFill>
                  <a:srgbClr val="FF6699"/>
                </a:solidFill>
                <a:latin typeface="Tahoma" pitchFamily="34" charset="0"/>
                <a:ea typeface="Tahoma" pitchFamily="34" charset="0"/>
                <a:cs typeface="Tahoma" pitchFamily="34" charset="0"/>
              </a:rPr>
              <a:t>hindrances contrary </a:t>
            </a:r>
            <a:r>
              <a:rPr lang="en-US" sz="4400" dirty="0" smtClean="0">
                <a:solidFill>
                  <a:schemeClr val="bg1"/>
                </a:solidFill>
                <a:latin typeface="Tahoma" pitchFamily="34" charset="0"/>
                <a:ea typeface="Tahoma" pitchFamily="34" charset="0"/>
                <a:cs typeface="Tahoma" pitchFamily="34" charset="0"/>
              </a:rPr>
              <a:t>to </a:t>
            </a:r>
            <a:r>
              <a:rPr lang="en-US" sz="4400" dirty="0" smtClean="0">
                <a:solidFill>
                  <a:srgbClr val="FFFF00"/>
                </a:solidFill>
                <a:latin typeface="Tahoma" pitchFamily="34" charset="0"/>
                <a:ea typeface="Tahoma" pitchFamily="34" charset="0"/>
                <a:cs typeface="Tahoma" pitchFamily="34" charset="0"/>
              </a:rPr>
              <a:t>the teaching which you learned</a:t>
            </a:r>
            <a:r>
              <a:rPr lang="en-US" sz="4400" dirty="0" smtClean="0">
                <a:solidFill>
                  <a:schemeClr val="bg1"/>
                </a:solidFill>
                <a:latin typeface="Tahoma" pitchFamily="34" charset="0"/>
                <a:ea typeface="Tahoma" pitchFamily="34" charset="0"/>
                <a:cs typeface="Tahoma" pitchFamily="34" charset="0"/>
              </a:rPr>
              <a:t>, and </a:t>
            </a:r>
            <a:r>
              <a:rPr lang="en-US" sz="4400" dirty="0" smtClean="0">
                <a:solidFill>
                  <a:srgbClr val="FFFF00"/>
                </a:solidFill>
                <a:latin typeface="Tahoma" pitchFamily="34" charset="0"/>
                <a:ea typeface="Tahoma" pitchFamily="34" charset="0"/>
                <a:cs typeface="Tahoma" pitchFamily="34" charset="0"/>
              </a:rPr>
              <a:t>turn away </a:t>
            </a:r>
            <a:r>
              <a:rPr lang="en-US" sz="4400" dirty="0" smtClean="0">
                <a:solidFill>
                  <a:schemeClr val="bg1"/>
                </a:solidFill>
                <a:latin typeface="Tahoma" pitchFamily="34" charset="0"/>
                <a:ea typeface="Tahoma" pitchFamily="34" charset="0"/>
                <a:cs typeface="Tahoma" pitchFamily="34" charset="0"/>
              </a:rPr>
              <a:t>from them. For such men are slaves, not of our Lord Christ but of their own appetites; and by their smooth and flattering speech they deceive the hearts of the </a:t>
            </a:r>
            <a:r>
              <a:rPr lang="en-US" sz="4400" dirty="0" smtClean="0">
                <a:solidFill>
                  <a:schemeClr val="bg1"/>
                </a:solidFill>
                <a:latin typeface="Tahoma" pitchFamily="34" charset="0"/>
                <a:ea typeface="Tahoma" pitchFamily="34" charset="0"/>
                <a:cs typeface="Tahoma" pitchFamily="34" charset="0"/>
              </a:rPr>
              <a:t>unsuspecting </a:t>
            </a:r>
            <a:r>
              <a:rPr lang="en-US" sz="4400" dirty="0" smtClean="0">
                <a:solidFill>
                  <a:schemeClr val="bg1"/>
                </a:solidFill>
                <a:latin typeface="Tahoma" pitchFamily="34" charset="0"/>
                <a:ea typeface="Tahoma" pitchFamily="34" charset="0"/>
                <a:cs typeface="Tahoma" pitchFamily="34" charset="0"/>
              </a:rPr>
              <a:t>(Romans 16:17-18</a:t>
            </a:r>
            <a:r>
              <a:rPr lang="en-US" sz="4400" dirty="0" smtClean="0">
                <a:solidFill>
                  <a:schemeClr val="bg1"/>
                </a:solidFill>
                <a:latin typeface="Tahoma" pitchFamily="34" charset="0"/>
                <a:ea typeface="Tahoma" pitchFamily="34" charset="0"/>
                <a:cs typeface="Tahoma" pitchFamily="34" charset="0"/>
              </a:rPr>
              <a:t>). </a:t>
            </a:r>
          </a:p>
          <a:p>
            <a:pPr algn="ctr">
              <a:buFont typeface="Wingdings" pitchFamily="2" charset="2"/>
              <a:buNone/>
            </a:pPr>
            <a:endParaRPr lang="en-US" sz="15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When we fail to obey the </a:t>
            </a:r>
            <a:r>
              <a:rPr lang="en-US" sz="4400" dirty="0" smtClean="0">
                <a:solidFill>
                  <a:schemeClr val="bg1"/>
                </a:solidFill>
                <a:latin typeface="Tahoma" pitchFamily="34" charset="0"/>
                <a:ea typeface="Tahoma" pitchFamily="34" charset="0"/>
                <a:cs typeface="Tahoma" pitchFamily="34" charset="0"/>
              </a:rPr>
              <a:t>command </a:t>
            </a:r>
            <a:r>
              <a:rPr lang="en-US" sz="4400" dirty="0" smtClean="0">
                <a:solidFill>
                  <a:schemeClr val="bg1"/>
                </a:solidFill>
                <a:latin typeface="Tahoma" pitchFamily="34" charset="0"/>
                <a:ea typeface="Tahoma" pitchFamily="34" charset="0"/>
                <a:cs typeface="Tahoma" pitchFamily="34" charset="0"/>
              </a:rPr>
              <a:t>(walk in the light) to </a:t>
            </a:r>
            <a:r>
              <a:rPr lang="en-US" sz="4400" dirty="0" smtClean="0">
                <a:solidFill>
                  <a:schemeClr val="bg1"/>
                </a:solidFill>
                <a:latin typeface="Tahoma" pitchFamily="34" charset="0"/>
                <a:ea typeface="Tahoma" pitchFamily="34" charset="0"/>
                <a:cs typeface="Tahoma" pitchFamily="34" charset="0"/>
              </a:rPr>
              <a:t>mark </a:t>
            </a:r>
            <a:r>
              <a:rPr lang="en-US" sz="4400" dirty="0" smtClean="0">
                <a:solidFill>
                  <a:schemeClr val="bg1"/>
                </a:solidFill>
                <a:latin typeface="Tahoma" pitchFamily="34" charset="0"/>
                <a:ea typeface="Tahoma" pitchFamily="34" charset="0"/>
                <a:cs typeface="Tahoma" pitchFamily="34" charset="0"/>
              </a:rPr>
              <a:t>those </a:t>
            </a:r>
            <a:r>
              <a:rPr lang="en-US" sz="4400" dirty="0" smtClean="0">
                <a:solidFill>
                  <a:schemeClr val="bg1"/>
                </a:solidFill>
                <a:latin typeface="Tahoma" pitchFamily="34" charset="0"/>
                <a:ea typeface="Tahoma" pitchFamily="34" charset="0"/>
                <a:cs typeface="Tahoma" pitchFamily="34" charset="0"/>
              </a:rPr>
              <a:t>who cause divisions contrary to the doctrine of </a:t>
            </a:r>
            <a:r>
              <a:rPr lang="en-US" sz="4400" dirty="0" smtClean="0">
                <a:solidFill>
                  <a:schemeClr val="bg1"/>
                </a:solidFill>
                <a:latin typeface="Tahoma" pitchFamily="34" charset="0"/>
                <a:ea typeface="Tahoma" pitchFamily="34" charset="0"/>
                <a:cs typeface="Tahoma" pitchFamily="34" charset="0"/>
              </a:rPr>
              <a:t>Christ, brethren are deceived by their smooth and flattering speech.</a:t>
            </a:r>
            <a:endParaRPr lang="en-US" sz="4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Honesty + Sincerity</a:t>
            </a:r>
            <a:r>
              <a:rPr lang="en-US" sz="6600" dirty="0" smtClean="0">
                <a:latin typeface="Tahoma" pitchFamily="34" charset="0"/>
                <a:ea typeface="Tahoma" pitchFamily="34" charset="0"/>
                <a:cs typeface="Tahoma" pitchFamily="34" charset="0"/>
              </a:rPr>
              <a:t> </a:t>
            </a:r>
            <a:r>
              <a:rPr lang="en-US" sz="6600" dirty="0" smtClean="0">
                <a:solidFill>
                  <a:srgbClr val="FFFF00"/>
                </a:solidFill>
                <a:latin typeface="Tahoma" pitchFamily="34" charset="0"/>
                <a:ea typeface="Tahoma" pitchFamily="34" charset="0"/>
                <a:cs typeface="Tahoma" pitchFamily="34" charset="0"/>
              </a:rPr>
              <a:t>≠ Fellowship</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lnSpc>
                <a:spcPct val="90000"/>
              </a:lnSpc>
              <a:buFont typeface="Wingdings" pitchFamily="2" charset="2"/>
              <a:buNone/>
            </a:pPr>
            <a:r>
              <a:rPr lang="en-US" sz="4400" dirty="0" smtClean="0">
                <a:solidFill>
                  <a:schemeClr val="bg1"/>
                </a:solidFill>
                <a:latin typeface="Tahoma" pitchFamily="34" charset="0"/>
                <a:ea typeface="Tahoma" pitchFamily="34" charset="0"/>
                <a:cs typeface="Tahoma" pitchFamily="34" charset="0"/>
              </a:rPr>
              <a:t>Brother Ed Harrell taught this as recorded on slide # </a:t>
            </a:r>
            <a:r>
              <a:rPr lang="en-US" sz="4400" dirty="0" smtClean="0">
                <a:solidFill>
                  <a:schemeClr val="bg1"/>
                </a:solidFill>
                <a:latin typeface="Tahoma" pitchFamily="34" charset="0"/>
                <a:ea typeface="Tahoma" pitchFamily="34" charset="0"/>
                <a:cs typeface="Tahoma" pitchFamily="34" charset="0"/>
              </a:rPr>
              <a:t>16 </a:t>
            </a:r>
            <a:r>
              <a:rPr lang="en-US" sz="4400" dirty="0" smtClean="0">
                <a:solidFill>
                  <a:schemeClr val="bg1"/>
                </a:solidFill>
                <a:latin typeface="Tahoma" pitchFamily="34" charset="0"/>
                <a:ea typeface="Tahoma" pitchFamily="34" charset="0"/>
                <a:cs typeface="Tahoma" pitchFamily="34" charset="0"/>
              </a:rPr>
              <a:t>back in 1988 in 17 articles that he taught in Christianity Magazine when he </a:t>
            </a:r>
            <a:r>
              <a:rPr lang="en-US" sz="4400" dirty="0" smtClean="0">
                <a:solidFill>
                  <a:schemeClr val="bg1"/>
                </a:solidFill>
                <a:latin typeface="Tahoma" pitchFamily="34" charset="0"/>
                <a:ea typeface="Tahoma" pitchFamily="34" charset="0"/>
                <a:cs typeface="Tahoma" pitchFamily="34" charset="0"/>
              </a:rPr>
              <a:t>defended </a:t>
            </a:r>
            <a:r>
              <a:rPr lang="en-US" sz="4400" dirty="0" smtClean="0">
                <a:solidFill>
                  <a:schemeClr val="bg1"/>
                </a:solidFill>
                <a:latin typeface="Tahoma" pitchFamily="34" charset="0"/>
                <a:ea typeface="Tahoma" pitchFamily="34" charset="0"/>
                <a:cs typeface="Tahoma" pitchFamily="34" charset="0"/>
              </a:rPr>
              <a:t>Homer Hailey’s </a:t>
            </a:r>
            <a:r>
              <a:rPr lang="en-US" sz="4400" dirty="0" smtClean="0">
                <a:solidFill>
                  <a:schemeClr val="bg1"/>
                </a:solidFill>
                <a:latin typeface="Tahoma" pitchFamily="34" charset="0"/>
                <a:ea typeface="Tahoma" pitchFamily="34" charset="0"/>
                <a:cs typeface="Tahoma" pitchFamily="34" charset="0"/>
              </a:rPr>
              <a:t>false doctrine </a:t>
            </a:r>
            <a:r>
              <a:rPr lang="en-US" sz="4400" dirty="0" smtClean="0">
                <a:solidFill>
                  <a:schemeClr val="bg1"/>
                </a:solidFill>
                <a:latin typeface="Tahoma" pitchFamily="34" charset="0"/>
                <a:ea typeface="Tahoma" pitchFamily="34" charset="0"/>
                <a:cs typeface="Tahoma" pitchFamily="34" charset="0"/>
              </a:rPr>
              <a:t>on Marriage, Divorce, and Remarriage. </a:t>
            </a:r>
            <a:endParaRPr lang="en-US" sz="4400" dirty="0" smtClean="0">
              <a:solidFill>
                <a:schemeClr val="bg1"/>
              </a:solidFill>
              <a:latin typeface="Tahoma" pitchFamily="34" charset="0"/>
              <a:ea typeface="Tahoma" pitchFamily="34" charset="0"/>
              <a:cs typeface="Tahoma" pitchFamily="34" charset="0"/>
            </a:endParaRPr>
          </a:p>
          <a:p>
            <a:pPr algn="ctr">
              <a:lnSpc>
                <a:spcPct val="90000"/>
              </a:lnSpc>
              <a:buFont typeface="Wingdings" pitchFamily="2" charset="2"/>
              <a:buNone/>
            </a:pPr>
            <a:endParaRPr lang="en-US" sz="1400" dirty="0" smtClean="0">
              <a:solidFill>
                <a:schemeClr val="bg1"/>
              </a:solidFill>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latin typeface="Tahoma" pitchFamily="34" charset="0"/>
                <a:ea typeface="Tahoma" pitchFamily="34" charset="0"/>
                <a:cs typeface="Tahoma" pitchFamily="34" charset="0"/>
              </a:rPr>
              <a:t>On slide # </a:t>
            </a:r>
            <a:r>
              <a:rPr lang="en-US" sz="4400" dirty="0" smtClean="0">
                <a:solidFill>
                  <a:schemeClr val="bg1"/>
                </a:solidFill>
                <a:latin typeface="Tahoma" pitchFamily="34" charset="0"/>
                <a:ea typeface="Tahoma" pitchFamily="34" charset="0"/>
                <a:cs typeface="Tahoma" pitchFamily="34" charset="0"/>
              </a:rPr>
              <a:t>17, </a:t>
            </a:r>
            <a:r>
              <a:rPr lang="en-US" sz="4400" dirty="0" smtClean="0">
                <a:solidFill>
                  <a:schemeClr val="bg1"/>
                </a:solidFill>
                <a:latin typeface="Tahoma" pitchFamily="34" charset="0"/>
                <a:ea typeface="Tahoma" pitchFamily="34" charset="0"/>
                <a:cs typeface="Tahoma" pitchFamily="34" charset="0"/>
              </a:rPr>
              <a:t>I was present when Br. Harrell taught this </a:t>
            </a:r>
            <a:r>
              <a:rPr lang="en-US" sz="4400" dirty="0" smtClean="0">
                <a:solidFill>
                  <a:schemeClr val="bg1"/>
                </a:solidFill>
                <a:latin typeface="Tahoma" pitchFamily="34" charset="0"/>
                <a:ea typeface="Tahoma" pitchFamily="34" charset="0"/>
                <a:cs typeface="Tahoma" pitchFamily="34" charset="0"/>
              </a:rPr>
              <a:t>error at </a:t>
            </a:r>
            <a:r>
              <a:rPr lang="en-US" sz="4400" dirty="0" smtClean="0">
                <a:solidFill>
                  <a:schemeClr val="bg1"/>
                </a:solidFill>
                <a:latin typeface="Tahoma" pitchFamily="34" charset="0"/>
                <a:ea typeface="Tahoma" pitchFamily="34" charset="0"/>
                <a:cs typeface="Tahoma" pitchFamily="34" charset="0"/>
              </a:rPr>
              <a:t>FC lectures in February, 1991</a:t>
            </a:r>
            <a:r>
              <a:rPr lang="en-US" sz="4400" dirty="0" smtClean="0">
                <a:solidFill>
                  <a:schemeClr val="bg1"/>
                </a:solidFill>
                <a:latin typeface="Tahoma" pitchFamily="34" charset="0"/>
                <a:ea typeface="Tahoma" pitchFamily="34" charset="0"/>
                <a:cs typeface="Tahoma" pitchFamily="34" charset="0"/>
              </a:rPr>
              <a:t>.</a:t>
            </a:r>
          </a:p>
          <a:p>
            <a:pPr algn="ctr">
              <a:lnSpc>
                <a:spcPct val="90000"/>
              </a:lnSpc>
              <a:buFont typeface="Wingdings" pitchFamily="2" charset="2"/>
              <a:buNone/>
            </a:pPr>
            <a:endParaRPr lang="en-US" sz="1400" dirty="0" smtClean="0">
              <a:solidFill>
                <a:schemeClr val="bg1"/>
              </a:solidFill>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latin typeface="Tahoma" pitchFamily="34" charset="0"/>
                <a:ea typeface="Tahoma" pitchFamily="34" charset="0"/>
                <a:cs typeface="Tahoma" pitchFamily="34" charset="0"/>
              </a:rPr>
              <a:t>Even though Br. Harrell disagreed with Br. Hailey’s teaching, he said he could be </a:t>
            </a:r>
            <a:r>
              <a:rPr lang="en-US" sz="4400" dirty="0" smtClean="0">
                <a:solidFill>
                  <a:schemeClr val="bg1"/>
                </a:solidFill>
                <a:latin typeface="Tahoma" pitchFamily="34" charset="0"/>
                <a:ea typeface="Tahoma" pitchFamily="34" charset="0"/>
                <a:cs typeface="Tahoma" pitchFamily="34" charset="0"/>
              </a:rPr>
              <a:t>fellowshipped </a:t>
            </a:r>
            <a:r>
              <a:rPr lang="en-US" sz="4400" dirty="0" smtClean="0">
                <a:solidFill>
                  <a:schemeClr val="bg1"/>
                </a:solidFill>
                <a:latin typeface="Tahoma" pitchFamily="34" charset="0"/>
                <a:ea typeface="Tahoma" pitchFamily="34" charset="0"/>
                <a:cs typeface="Tahoma" pitchFamily="34" charset="0"/>
              </a:rPr>
              <a:t>based on his honesty and sincerity</a:t>
            </a:r>
            <a:r>
              <a:rPr lang="en-US" sz="4400" dirty="0" smtClean="0">
                <a:solidFill>
                  <a:schemeClr val="bg1"/>
                </a:solidFill>
                <a:latin typeface="Tahoma" pitchFamily="34" charset="0"/>
                <a:ea typeface="Tahoma" pitchFamily="34" charset="0"/>
                <a:cs typeface="Tahoma" pitchFamily="34" charset="0"/>
              </a:rPr>
              <a:t>.</a:t>
            </a:r>
            <a:endParaRPr lang="en-US" sz="4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Introduction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In last week’s sermon we established how honesty and sincerity alone </a:t>
            </a:r>
            <a:r>
              <a:rPr lang="en-US" sz="4000" dirty="0" smtClean="0">
                <a:solidFill>
                  <a:schemeClr val="bg1"/>
                </a:solidFill>
                <a:effectLst/>
                <a:latin typeface="Tahoma" pitchFamily="34" charset="0"/>
                <a:ea typeface="Tahoma" pitchFamily="34" charset="0"/>
                <a:cs typeface="Tahoma" pitchFamily="34" charset="0"/>
              </a:rPr>
              <a:t>≠ truth. We gave three reasons. </a:t>
            </a:r>
          </a:p>
          <a:p>
            <a:pPr algn="ctr">
              <a:buNone/>
            </a:pPr>
            <a:endParaRPr lang="en-US" sz="1200" dirty="0" smtClean="0">
              <a:solidFill>
                <a:schemeClr val="bg1"/>
              </a:solidFill>
              <a:effectLst/>
              <a:latin typeface="Tahoma" pitchFamily="34" charset="0"/>
              <a:ea typeface="Tahoma" pitchFamily="34" charset="0"/>
              <a:cs typeface="Tahoma" pitchFamily="34" charset="0"/>
            </a:endParaRPr>
          </a:p>
          <a:p>
            <a:pPr marL="742950" indent="-742950" algn="ctr">
              <a:buFont typeface="Wingdings" pitchFamily="2" charset="2"/>
              <a:buAutoNum type="arabicPeriod"/>
            </a:pPr>
            <a:r>
              <a:rPr lang="en-US" sz="4000" dirty="0" smtClean="0">
                <a:solidFill>
                  <a:schemeClr val="bg1"/>
                </a:solidFill>
                <a:effectLst/>
                <a:latin typeface="Tahoma" pitchFamily="34" charset="0"/>
                <a:ea typeface="Tahoma" pitchFamily="34" charset="0"/>
                <a:cs typeface="Tahoma" pitchFamily="34" charset="0"/>
              </a:rPr>
              <a:t>You can be deceived by false evidence (Ex. of Jacob).</a:t>
            </a:r>
          </a:p>
          <a:p>
            <a:pPr marL="742950" indent="-742950" algn="ctr">
              <a:buNone/>
            </a:pP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Font typeface="Wingdings" pitchFamily="2" charset="2"/>
              <a:buNone/>
            </a:pPr>
            <a:r>
              <a:rPr lang="en-US" sz="4000" dirty="0" smtClean="0">
                <a:solidFill>
                  <a:schemeClr val="bg1"/>
                </a:solidFill>
                <a:effectLst/>
                <a:latin typeface="Tahoma" pitchFamily="34" charset="0"/>
                <a:ea typeface="Tahoma" pitchFamily="34" charset="0"/>
                <a:cs typeface="Tahoma" pitchFamily="34" charset="0"/>
              </a:rPr>
              <a:t>2. You can be deceived by prejudices (Ex. </a:t>
            </a:r>
            <a:r>
              <a:rPr lang="en-US" sz="4000" dirty="0" smtClean="0">
                <a:solidFill>
                  <a:schemeClr val="bg1"/>
                </a:solidFill>
                <a:latin typeface="Tahoma" pitchFamily="34" charset="0"/>
                <a:ea typeface="Tahoma" pitchFamily="34" charset="0"/>
                <a:cs typeface="Tahoma" pitchFamily="34" charset="0"/>
              </a:rPr>
              <a:t>of </a:t>
            </a:r>
            <a:r>
              <a:rPr lang="en-US" sz="4000" dirty="0" err="1" smtClean="0">
                <a:solidFill>
                  <a:schemeClr val="bg1"/>
                </a:solidFill>
                <a:latin typeface="Tahoma" pitchFamily="34" charset="0"/>
                <a:ea typeface="Tahoma" pitchFamily="34" charset="0"/>
                <a:cs typeface="Tahoma" pitchFamily="34" charset="0"/>
              </a:rPr>
              <a:t>Naaman</a:t>
            </a:r>
            <a:r>
              <a:rPr lang="en-US" sz="4000" dirty="0" smtClean="0">
                <a:solidFill>
                  <a:schemeClr val="bg1"/>
                </a:solidFill>
                <a:latin typeface="Tahoma" pitchFamily="34" charset="0"/>
                <a:ea typeface="Tahoma" pitchFamily="34" charset="0"/>
                <a:cs typeface="Tahoma" pitchFamily="34" charset="0"/>
              </a:rPr>
              <a:t>, Paul)</a:t>
            </a:r>
            <a:r>
              <a:rPr lang="en-US" sz="4000" dirty="0" smtClean="0">
                <a:solidFill>
                  <a:schemeClr val="bg1"/>
                </a:solidFill>
                <a:effectLst/>
                <a:latin typeface="Tahoma" pitchFamily="34" charset="0"/>
                <a:ea typeface="Tahoma" pitchFamily="34" charset="0"/>
                <a:cs typeface="Tahoma" pitchFamily="34" charset="0"/>
              </a:rPr>
              <a:t>.</a:t>
            </a:r>
            <a:endParaRPr lang="en-US" sz="4000" dirty="0" smtClean="0">
              <a:solidFill>
                <a:schemeClr val="bg1"/>
              </a:solidFill>
              <a:effectLst/>
              <a:latin typeface="Tahoma" pitchFamily="34" charset="0"/>
              <a:ea typeface="Tahoma" pitchFamily="34" charset="0"/>
              <a:cs typeface="Tahoma" pitchFamily="34" charset="0"/>
            </a:endParaRPr>
          </a:p>
          <a:p>
            <a:pPr marL="609600" indent="-609600" algn="ctr">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Font typeface="Wingdings" pitchFamily="2" charset="2"/>
              <a:buNone/>
            </a:pPr>
            <a:r>
              <a:rPr lang="en-US" sz="4000" dirty="0" smtClean="0">
                <a:solidFill>
                  <a:schemeClr val="bg1"/>
                </a:solidFill>
                <a:effectLst/>
                <a:latin typeface="Tahoma" pitchFamily="34" charset="0"/>
                <a:ea typeface="Tahoma" pitchFamily="34" charset="0"/>
                <a:cs typeface="Tahoma" pitchFamily="34" charset="0"/>
              </a:rPr>
              <a:t>3. You can be deceived by false teachers </a:t>
            </a:r>
            <a:r>
              <a:rPr lang="en-US" sz="4000" dirty="0" smtClean="0">
                <a:solidFill>
                  <a:schemeClr val="bg1"/>
                </a:solidFill>
                <a:effectLst/>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Religious </a:t>
            </a:r>
            <a:r>
              <a:rPr lang="en-US" sz="4000" dirty="0" smtClean="0">
                <a:solidFill>
                  <a:schemeClr val="bg1"/>
                </a:solidFill>
                <a:latin typeface="Tahoma" pitchFamily="34" charset="0"/>
                <a:ea typeface="Tahoma" pitchFamily="34" charset="0"/>
                <a:cs typeface="Tahoma" pitchFamily="34" charset="0"/>
              </a:rPr>
              <a:t>Leaders)</a:t>
            </a:r>
            <a:r>
              <a:rPr lang="en-US" sz="4000" dirty="0" smtClean="0">
                <a:solidFill>
                  <a:schemeClr val="bg1"/>
                </a:solidFill>
                <a:effectLst/>
                <a:latin typeface="Tahoma" pitchFamily="34" charset="0"/>
                <a:ea typeface="Tahoma" pitchFamily="34" charset="0"/>
                <a:cs typeface="Tahoma" pitchFamily="34" charset="0"/>
              </a:rPr>
              <a:t>.</a:t>
            </a:r>
          </a:p>
          <a:p>
            <a:pPr marL="609600" indent="-609600" algn="ctr">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Bible teaches that we must be honest and sincere but what may seem right to us (subjective) may not be in accordance with the truth (objective) (</a:t>
            </a:r>
            <a:r>
              <a:rPr lang="en-US" sz="4000" dirty="0" err="1" smtClean="0">
                <a:solidFill>
                  <a:schemeClr val="bg1"/>
                </a:solidFill>
                <a:latin typeface="Tahoma" pitchFamily="34" charset="0"/>
                <a:ea typeface="Tahoma" pitchFamily="34" charset="0"/>
                <a:cs typeface="Tahoma" pitchFamily="34" charset="0"/>
              </a:rPr>
              <a:t>Jdgs</a:t>
            </a:r>
            <a:r>
              <a:rPr lang="en-US" sz="4000" dirty="0" smtClean="0">
                <a:solidFill>
                  <a:schemeClr val="bg1"/>
                </a:solidFill>
                <a:latin typeface="Tahoma" pitchFamily="34" charset="0"/>
                <a:ea typeface="Tahoma" pitchFamily="34" charset="0"/>
                <a:cs typeface="Tahoma" pitchFamily="34" charset="0"/>
              </a:rPr>
              <a:t>. 21:25; Pr. 14:12; Jer. 10:23).</a:t>
            </a:r>
          </a:p>
          <a:p>
            <a:pPr>
              <a:buNone/>
            </a:pPr>
            <a:endParaRPr lang="en-US" sz="4000" dirty="0" smtClean="0">
              <a:solidFill>
                <a:schemeClr val="bg1"/>
              </a:solidFill>
              <a:latin typeface="Tahoma" pitchFamily="34" charset="0"/>
              <a:ea typeface="Tahoma" pitchFamily="34" charset="0"/>
              <a:cs typeface="Tahoma" pitchFamily="34" charset="0"/>
            </a:endParaRPr>
          </a:p>
          <a:p>
            <a:pPr>
              <a:buNone/>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Honesty + Sincerity</a:t>
            </a:r>
            <a:r>
              <a:rPr lang="en-US" sz="6600" dirty="0" smtClean="0">
                <a:latin typeface="Tahoma" pitchFamily="34" charset="0"/>
                <a:ea typeface="Tahoma" pitchFamily="34" charset="0"/>
                <a:cs typeface="Tahoma" pitchFamily="34" charset="0"/>
              </a:rPr>
              <a:t> </a:t>
            </a:r>
            <a:r>
              <a:rPr lang="en-US" sz="6600" dirty="0" smtClean="0">
                <a:solidFill>
                  <a:srgbClr val="FFFF00"/>
                </a:solidFill>
                <a:latin typeface="Tahoma" pitchFamily="34" charset="0"/>
                <a:ea typeface="Tahoma" pitchFamily="34" charset="0"/>
                <a:cs typeface="Tahoma" pitchFamily="34" charset="0"/>
              </a:rPr>
              <a:t>≠ Fellowship</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Brother Shane Scott taught error on the Days of Creation.  He said that </a:t>
            </a:r>
            <a:r>
              <a:rPr lang="en-US" sz="4400" i="1" dirty="0" smtClean="0">
                <a:solidFill>
                  <a:schemeClr val="bg1"/>
                </a:solidFill>
                <a:latin typeface="Tahoma" pitchFamily="34" charset="0"/>
                <a:ea typeface="Tahoma" pitchFamily="34" charset="0"/>
                <a:cs typeface="Tahoma" pitchFamily="34" charset="0"/>
              </a:rPr>
              <a:t>“The Days of Creation Must Be Ages”</a:t>
            </a:r>
            <a:r>
              <a:rPr lang="en-US" sz="4400" dirty="0" smtClean="0">
                <a:solidFill>
                  <a:schemeClr val="bg1"/>
                </a:solidFill>
                <a:latin typeface="Tahoma" pitchFamily="34" charset="0"/>
                <a:ea typeface="Tahoma" pitchFamily="34" charset="0"/>
                <a:cs typeface="Tahoma" pitchFamily="34" charset="0"/>
              </a:rPr>
              <a:t> and argued for it in a discussion with Greg </a:t>
            </a:r>
            <a:r>
              <a:rPr lang="en-US" sz="4400" dirty="0" err="1" smtClean="0">
                <a:solidFill>
                  <a:schemeClr val="bg1"/>
                </a:solidFill>
                <a:latin typeface="Tahoma" pitchFamily="34" charset="0"/>
                <a:ea typeface="Tahoma" pitchFamily="34" charset="0"/>
                <a:cs typeface="Tahoma" pitchFamily="34" charset="0"/>
              </a:rPr>
              <a:t>Gwin</a:t>
            </a:r>
            <a:r>
              <a:rPr lang="en-US" sz="4400" dirty="0" smtClean="0">
                <a:solidFill>
                  <a:schemeClr val="bg1"/>
                </a:solidFill>
                <a:latin typeface="Tahoma" pitchFamily="34" charset="0"/>
                <a:ea typeface="Tahoma" pitchFamily="34" charset="0"/>
                <a:cs typeface="Tahoma" pitchFamily="34" charset="0"/>
              </a:rPr>
              <a:t> in Sentry </a:t>
            </a:r>
            <a:r>
              <a:rPr lang="en-US" sz="4400" dirty="0" smtClean="0">
                <a:solidFill>
                  <a:schemeClr val="bg1"/>
                </a:solidFill>
                <a:latin typeface="Tahoma" pitchFamily="34" charset="0"/>
                <a:ea typeface="Tahoma" pitchFamily="34" charset="0"/>
                <a:cs typeface="Tahoma" pitchFamily="34" charset="0"/>
              </a:rPr>
              <a:t>Magazine </a:t>
            </a:r>
            <a:r>
              <a:rPr lang="en-US" sz="4400" dirty="0" smtClean="0">
                <a:solidFill>
                  <a:schemeClr val="bg1"/>
                </a:solidFill>
                <a:latin typeface="Tahoma" pitchFamily="34" charset="0"/>
                <a:ea typeface="Tahoma" pitchFamily="34" charset="0"/>
                <a:cs typeface="Tahoma" pitchFamily="34" charset="0"/>
              </a:rPr>
              <a:t>in </a:t>
            </a:r>
            <a:r>
              <a:rPr lang="en-US" sz="4400" dirty="0" smtClean="0">
                <a:solidFill>
                  <a:schemeClr val="bg1"/>
                </a:solidFill>
                <a:latin typeface="Tahoma" pitchFamily="34" charset="0"/>
                <a:ea typeface="Tahoma" pitchFamily="34" charset="0"/>
                <a:cs typeface="Tahoma" pitchFamily="34" charset="0"/>
              </a:rPr>
              <a:t>1996 before he taught at Florida College. </a:t>
            </a:r>
            <a:endParaRPr lang="en-US" sz="44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endParaRPr lang="en-US" sz="15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Brother </a:t>
            </a:r>
            <a:r>
              <a:rPr lang="en-US" sz="4400" dirty="0" err="1" smtClean="0">
                <a:solidFill>
                  <a:schemeClr val="bg1"/>
                </a:solidFill>
                <a:latin typeface="Tahoma" pitchFamily="34" charset="0"/>
                <a:ea typeface="Tahoma" pitchFamily="34" charset="0"/>
                <a:cs typeface="Tahoma" pitchFamily="34" charset="0"/>
              </a:rPr>
              <a:t>Colly</a:t>
            </a:r>
            <a:r>
              <a:rPr lang="en-US" sz="4400" dirty="0" smtClean="0">
                <a:solidFill>
                  <a:schemeClr val="bg1"/>
                </a:solidFill>
                <a:latin typeface="Tahoma" pitchFamily="34" charset="0"/>
                <a:ea typeface="Tahoma" pitchFamily="34" charset="0"/>
                <a:cs typeface="Tahoma" pitchFamily="34" charset="0"/>
              </a:rPr>
              <a:t> Caldwell </a:t>
            </a:r>
            <a:r>
              <a:rPr lang="en-US" sz="4400" dirty="0" smtClean="0">
                <a:solidFill>
                  <a:schemeClr val="bg1"/>
                </a:solidFill>
                <a:latin typeface="Tahoma" pitchFamily="34" charset="0"/>
                <a:ea typeface="Tahoma" pitchFamily="34" charset="0"/>
                <a:cs typeface="Tahoma" pitchFamily="34" charset="0"/>
              </a:rPr>
              <a:t>(Former President </a:t>
            </a:r>
            <a:r>
              <a:rPr lang="en-US" sz="4400" dirty="0" smtClean="0">
                <a:solidFill>
                  <a:schemeClr val="bg1"/>
                </a:solidFill>
                <a:latin typeface="Tahoma" pitchFamily="34" charset="0"/>
                <a:ea typeface="Tahoma" pitchFamily="34" charset="0"/>
                <a:cs typeface="Tahoma" pitchFamily="34" charset="0"/>
              </a:rPr>
              <a:t>of Florida College) </a:t>
            </a:r>
            <a:r>
              <a:rPr lang="en-US" sz="4400" dirty="0" smtClean="0">
                <a:solidFill>
                  <a:schemeClr val="bg1"/>
                </a:solidFill>
                <a:latin typeface="Tahoma" pitchFamily="34" charset="0"/>
                <a:ea typeface="Tahoma" pitchFamily="34" charset="0"/>
                <a:cs typeface="Tahoma" pitchFamily="34" charset="0"/>
              </a:rPr>
              <a:t>said this about Shane Scott, </a:t>
            </a:r>
            <a:r>
              <a:rPr lang="en-US" sz="4400" i="1" dirty="0" smtClean="0">
                <a:solidFill>
                  <a:schemeClr val="bg1"/>
                </a:solidFill>
                <a:latin typeface="Tahoma" pitchFamily="34" charset="0"/>
                <a:ea typeface="Tahoma" pitchFamily="34" charset="0"/>
                <a:cs typeface="Tahoma" pitchFamily="34" charset="0"/>
              </a:rPr>
              <a:t>“While I do not concur with all his reasoning and or personal conclusions, this teacher has a </a:t>
            </a:r>
            <a:r>
              <a:rPr lang="en-US" sz="4400" i="1" u="sng" dirty="0" smtClean="0">
                <a:solidFill>
                  <a:schemeClr val="bg1"/>
                </a:solidFill>
                <a:latin typeface="Tahoma" pitchFamily="34" charset="0"/>
                <a:ea typeface="Tahoma" pitchFamily="34" charset="0"/>
                <a:cs typeface="Tahoma" pitchFamily="34" charset="0"/>
              </a:rPr>
              <a:t>humble spirit</a:t>
            </a:r>
            <a:r>
              <a:rPr lang="en-US" sz="4400" i="1" dirty="0" smtClean="0">
                <a:solidFill>
                  <a:schemeClr val="bg1"/>
                </a:solidFill>
                <a:latin typeface="Tahoma" pitchFamily="34" charset="0"/>
                <a:ea typeface="Tahoma" pitchFamily="34" charset="0"/>
                <a:cs typeface="Tahoma" pitchFamily="34" charset="0"/>
              </a:rPr>
              <a:t>, and a </a:t>
            </a:r>
            <a:r>
              <a:rPr lang="en-US" sz="4400" i="1" u="sng" dirty="0" smtClean="0">
                <a:solidFill>
                  <a:schemeClr val="bg1"/>
                </a:solidFill>
                <a:latin typeface="Tahoma" pitchFamily="34" charset="0"/>
                <a:ea typeface="Tahoma" pitchFamily="34" charset="0"/>
                <a:cs typeface="Tahoma" pitchFamily="34" charset="0"/>
              </a:rPr>
              <a:t>sincere desire </a:t>
            </a:r>
            <a:r>
              <a:rPr lang="en-US" sz="4400" i="1" dirty="0" smtClean="0">
                <a:solidFill>
                  <a:schemeClr val="bg1"/>
                </a:solidFill>
                <a:latin typeface="Tahoma" pitchFamily="34" charset="0"/>
                <a:ea typeface="Tahoma" pitchFamily="34" charset="0"/>
                <a:cs typeface="Tahoma" pitchFamily="34" charset="0"/>
              </a:rPr>
              <a:t>to know and teach only the truth of God”</a:t>
            </a:r>
            <a:r>
              <a:rPr lang="en-US" sz="4400" dirty="0" smtClean="0">
                <a:solidFill>
                  <a:schemeClr val="bg1"/>
                </a:solidFill>
                <a:latin typeface="Tahoma" pitchFamily="34" charset="0"/>
                <a:ea typeface="Tahoma" pitchFamily="34" charset="0"/>
                <a:cs typeface="Tahoma" pitchFamily="34" charset="0"/>
              </a:rPr>
              <a:t> </a:t>
            </a: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(Days of Creation- Some Things to Consider, </a:t>
            </a:r>
            <a:r>
              <a:rPr lang="en-US" sz="4400" dirty="0" smtClean="0">
                <a:solidFill>
                  <a:schemeClr val="bg1"/>
                </a:solidFill>
                <a:latin typeface="Tahoma" pitchFamily="34" charset="0"/>
                <a:ea typeface="Tahoma" pitchFamily="34" charset="0"/>
                <a:cs typeface="Tahoma" pitchFamily="34" charset="0"/>
              </a:rPr>
              <a:t>July 1999</a:t>
            </a:r>
            <a:r>
              <a:rPr lang="en-US" sz="4400" dirty="0" smtClean="0">
                <a:solidFill>
                  <a:schemeClr val="bg1"/>
                </a:solidFill>
                <a:latin typeface="Tahoma" pitchFamily="34" charset="0"/>
                <a:ea typeface="Tahoma" pitchFamily="34" charset="0"/>
                <a:cs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buFont typeface="Wingdings" pitchFamily="2" charset="2"/>
              <a:buNone/>
            </a:pPr>
            <a:r>
              <a:rPr lang="en-US" sz="4300" dirty="0" smtClean="0">
                <a:solidFill>
                  <a:schemeClr val="bg1"/>
                </a:solidFill>
                <a:latin typeface="Tahoma" pitchFamily="34" charset="0"/>
                <a:ea typeface="Tahoma" pitchFamily="34" charset="0"/>
                <a:cs typeface="Tahoma" pitchFamily="34" charset="0"/>
              </a:rPr>
              <a:t>We must walk in the light (keep His commands) and continue to confess our sins if we are to have fellowship with God and one another (</a:t>
            </a:r>
            <a:r>
              <a:rPr lang="en-US" sz="4300" smtClean="0">
                <a:solidFill>
                  <a:schemeClr val="bg1"/>
                </a:solidFill>
                <a:latin typeface="Tahoma" pitchFamily="34" charset="0"/>
                <a:ea typeface="Tahoma" pitchFamily="34" charset="0"/>
                <a:cs typeface="Tahoma" pitchFamily="34" charset="0"/>
              </a:rPr>
              <a:t>1 John 1:6-10). </a:t>
            </a:r>
            <a:endParaRPr lang="en-US" sz="43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endParaRPr lang="en-US" sz="15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300" dirty="0" smtClean="0">
                <a:solidFill>
                  <a:schemeClr val="bg1"/>
                </a:solidFill>
                <a:latin typeface="Tahoma" pitchFamily="34" charset="0"/>
                <a:ea typeface="Tahoma" pitchFamily="34" charset="0"/>
                <a:cs typeface="Tahoma" pitchFamily="34" charset="0"/>
              </a:rPr>
              <a:t>We must be willing to abide in the doctrine of Christ to have God’s approval and if we bid </a:t>
            </a:r>
            <a:r>
              <a:rPr lang="en-US" sz="4300" dirty="0" err="1" smtClean="0">
                <a:solidFill>
                  <a:schemeClr val="bg1"/>
                </a:solidFill>
                <a:latin typeface="Tahoma" pitchFamily="34" charset="0"/>
                <a:ea typeface="Tahoma" pitchFamily="34" charset="0"/>
                <a:cs typeface="Tahoma" pitchFamily="34" charset="0"/>
              </a:rPr>
              <a:t>godspeed</a:t>
            </a:r>
            <a:r>
              <a:rPr lang="en-US" sz="4300" dirty="0" smtClean="0">
                <a:solidFill>
                  <a:schemeClr val="bg1"/>
                </a:solidFill>
                <a:latin typeface="Tahoma" pitchFamily="34" charset="0"/>
                <a:ea typeface="Tahoma" pitchFamily="34" charset="0"/>
                <a:cs typeface="Tahoma" pitchFamily="34" charset="0"/>
              </a:rPr>
              <a:t> to those who don’t, we share in their evil deeds (2 John 1:9-11). </a:t>
            </a:r>
          </a:p>
          <a:p>
            <a:pPr algn="ctr">
              <a:buFont typeface="Wingdings" pitchFamily="2" charset="2"/>
              <a:buNone/>
            </a:pPr>
            <a:endParaRPr lang="en-US" sz="15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300" dirty="0" smtClean="0">
                <a:solidFill>
                  <a:schemeClr val="bg1"/>
                </a:solidFill>
                <a:latin typeface="Tahoma" pitchFamily="34" charset="0"/>
                <a:ea typeface="Tahoma" pitchFamily="34" charset="0"/>
                <a:cs typeface="Tahoma" pitchFamily="34" charset="0"/>
              </a:rPr>
              <a:t>We cannot have fellowship with false teachers (Eph. 5:11).</a:t>
            </a:r>
          </a:p>
          <a:p>
            <a:pPr algn="ctr">
              <a:buFont typeface="Wingdings" pitchFamily="2" charset="2"/>
              <a:buNone/>
            </a:pPr>
            <a:endParaRPr lang="en-US" sz="16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300" dirty="0" smtClean="0">
                <a:solidFill>
                  <a:schemeClr val="bg1"/>
                </a:solidFill>
                <a:latin typeface="Tahoma" pitchFamily="34" charset="0"/>
                <a:ea typeface="Tahoma" pitchFamily="34" charset="0"/>
                <a:cs typeface="Tahoma" pitchFamily="34" charset="0"/>
              </a:rPr>
              <a:t>A person who is truly honest and sincere will submit his </a:t>
            </a:r>
            <a:r>
              <a:rPr lang="en-US" sz="4300" dirty="0" smtClean="0">
                <a:solidFill>
                  <a:schemeClr val="bg1"/>
                </a:solidFill>
                <a:latin typeface="Tahoma" pitchFamily="34" charset="0"/>
                <a:ea typeface="Tahoma" pitchFamily="34" charset="0"/>
                <a:cs typeface="Tahoma" pitchFamily="34" charset="0"/>
              </a:rPr>
              <a:t>subjective feelings, thoughts, and opinions to the objective standard of </a:t>
            </a:r>
            <a:r>
              <a:rPr lang="en-US" sz="4300" dirty="0" smtClean="0">
                <a:solidFill>
                  <a:schemeClr val="bg1"/>
                </a:solidFill>
                <a:latin typeface="Tahoma" pitchFamily="34" charset="0"/>
                <a:ea typeface="Tahoma" pitchFamily="34" charset="0"/>
                <a:cs typeface="Tahoma" pitchFamily="34" charset="0"/>
              </a:rPr>
              <a:t>truth and be willing to change when he is wrong. </a:t>
            </a:r>
          </a:p>
          <a:p>
            <a:pPr algn="ctr">
              <a:buFont typeface="Wingdings" pitchFamily="2" charset="2"/>
              <a:buNone/>
            </a:pPr>
            <a:endParaRPr lang="en-US" sz="16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endParaRPr lang="en-US" sz="43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endParaRPr lang="en-US" sz="4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buFont typeface="Wingdings" pitchFamily="2" charset="2"/>
              <a:buNone/>
            </a:pPr>
            <a:r>
              <a:rPr lang="en-US" sz="4300" dirty="0" err="1" smtClean="0">
                <a:solidFill>
                  <a:schemeClr val="bg1"/>
                </a:solidFill>
                <a:latin typeface="Tahoma" pitchFamily="34" charset="0"/>
                <a:ea typeface="Tahoma" pitchFamily="34" charset="0"/>
                <a:cs typeface="Tahoma" pitchFamily="34" charset="0"/>
              </a:rPr>
              <a:t>Apollos</a:t>
            </a:r>
            <a:r>
              <a:rPr lang="en-US" sz="4300" dirty="0" smtClean="0">
                <a:solidFill>
                  <a:schemeClr val="bg1"/>
                </a:solidFill>
                <a:latin typeface="Tahoma" pitchFamily="34" charset="0"/>
                <a:ea typeface="Tahoma" pitchFamily="34" charset="0"/>
                <a:cs typeface="Tahoma" pitchFamily="34" charset="0"/>
              </a:rPr>
              <a:t> was honest and sincere when he taught the truth accurately about Jesus but only knew the baptism of John.</a:t>
            </a:r>
          </a:p>
          <a:p>
            <a:pPr algn="ctr">
              <a:buFont typeface="Wingdings" pitchFamily="2" charset="2"/>
              <a:buNone/>
            </a:pPr>
            <a:endParaRPr lang="en-US" sz="15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300" dirty="0" smtClean="0">
                <a:solidFill>
                  <a:schemeClr val="bg1"/>
                </a:solidFill>
                <a:latin typeface="Tahoma" pitchFamily="34" charset="0"/>
                <a:ea typeface="Tahoma" pitchFamily="34" charset="0"/>
                <a:cs typeface="Tahoma" pitchFamily="34" charset="0"/>
              </a:rPr>
              <a:t>When Aquila and Priscilla heard him they taught him the way of God more accurately and they encouraged the brethren in Achaia to receive or have fellowship with him (Acts 18:24-27). </a:t>
            </a:r>
          </a:p>
          <a:p>
            <a:pPr algn="ctr">
              <a:buFont typeface="Wingdings" pitchFamily="2" charset="2"/>
              <a:buNone/>
            </a:pPr>
            <a:endParaRPr lang="en-US" sz="16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300" dirty="0" smtClean="0">
                <a:solidFill>
                  <a:schemeClr val="bg1"/>
                </a:solidFill>
                <a:latin typeface="Tahoma" pitchFamily="34" charset="0"/>
                <a:ea typeface="Tahoma" pitchFamily="34" charset="0"/>
                <a:cs typeface="Tahoma" pitchFamily="34" charset="0"/>
              </a:rPr>
              <a:t>Those who are truly honest and sincere will obey the gospel of Christ to be saved (Heb. 5:8-9) or if a Christian will confess their sins rather than trying to justify their actions before God.</a:t>
            </a:r>
          </a:p>
          <a:p>
            <a:pPr algn="ctr">
              <a:buFont typeface="Wingdings" pitchFamily="2" charset="2"/>
              <a:buNone/>
            </a:pPr>
            <a:endParaRPr lang="en-US" sz="15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300" dirty="0" smtClean="0">
                <a:solidFill>
                  <a:schemeClr val="bg1"/>
                </a:solidFill>
                <a:latin typeface="Tahoma" pitchFamily="34" charset="0"/>
                <a:ea typeface="Tahoma" pitchFamily="34" charset="0"/>
                <a:cs typeface="Tahoma" pitchFamily="34" charset="0"/>
              </a:rPr>
              <a:t>  We will not be judged by our honesty and sincerity but by our deeds on the Judgment Day (Matt. 7:21-23; 2 Cor. 5:10).</a:t>
            </a:r>
            <a:endParaRPr lang="en-US" sz="43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endParaRPr lang="en-US" sz="4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Introduction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Font typeface="Wingdings" pitchFamily="2" charset="2"/>
              <a:buNone/>
            </a:pPr>
            <a:r>
              <a:rPr lang="en-US" sz="4000" dirty="0" smtClean="0">
                <a:solidFill>
                  <a:schemeClr val="bg1"/>
                </a:solidFill>
                <a:effectLst/>
                <a:latin typeface="Tahoma" pitchFamily="34" charset="0"/>
                <a:ea typeface="Tahoma" pitchFamily="34" charset="0"/>
                <a:cs typeface="Tahoma" pitchFamily="34" charset="0"/>
              </a:rPr>
              <a:t>All the examples in our lesson were on those who were honest and sincere in what they were thinking.</a:t>
            </a:r>
          </a:p>
          <a:p>
            <a:pPr algn="ctr">
              <a:buFont typeface="Wingdings" pitchFamily="2" charset="2"/>
              <a:buNone/>
            </a:pPr>
            <a:endParaRPr lang="en-US" sz="1600" dirty="0" smtClean="0">
              <a:solidFill>
                <a:schemeClr val="bg1"/>
              </a:solidFill>
              <a:effectLst/>
              <a:latin typeface="Tahoma" pitchFamily="34" charset="0"/>
              <a:ea typeface="Tahoma" pitchFamily="34" charset="0"/>
              <a:cs typeface="Tahoma" pitchFamily="34" charset="0"/>
            </a:endParaRPr>
          </a:p>
          <a:p>
            <a:pPr algn="ctr">
              <a:buFont typeface="Wingdings" pitchFamily="2" charset="2"/>
              <a:buNone/>
            </a:pPr>
            <a:r>
              <a:rPr lang="en-US" sz="4000" dirty="0" smtClean="0">
                <a:solidFill>
                  <a:schemeClr val="bg1"/>
                </a:solidFill>
                <a:effectLst/>
                <a:latin typeface="Tahoma" pitchFamily="34" charset="0"/>
                <a:ea typeface="Tahoma" pitchFamily="34" charset="0"/>
                <a:cs typeface="Tahoma" pitchFamily="34" charset="0"/>
              </a:rPr>
              <a:t>  What did they all have to do? </a:t>
            </a:r>
          </a:p>
          <a:p>
            <a:pPr algn="ctr">
              <a:buFont typeface="Wingdings" pitchFamily="2" charset="2"/>
              <a:buNone/>
            </a:pPr>
            <a:endParaRPr lang="en-US" sz="1600" dirty="0" smtClean="0">
              <a:solidFill>
                <a:schemeClr val="bg1"/>
              </a:solidFill>
              <a:effectLst/>
              <a:latin typeface="Tahoma" pitchFamily="34" charset="0"/>
              <a:ea typeface="Tahoma" pitchFamily="34" charset="0"/>
              <a:cs typeface="Tahoma" pitchFamily="34" charset="0"/>
            </a:endParaRPr>
          </a:p>
          <a:p>
            <a:pPr algn="ctr">
              <a:buFont typeface="Wingdings" pitchFamily="2" charset="2"/>
              <a:buNone/>
            </a:pPr>
            <a:r>
              <a:rPr lang="en-US" sz="4000" dirty="0" smtClean="0">
                <a:solidFill>
                  <a:schemeClr val="bg1"/>
                </a:solidFill>
                <a:effectLst/>
                <a:latin typeface="Tahoma" pitchFamily="34" charset="0"/>
                <a:ea typeface="Tahoma" pitchFamily="34" charset="0"/>
                <a:cs typeface="Tahoma" pitchFamily="34" charset="0"/>
              </a:rPr>
              <a:t>They all had to submit their subjective feelings, thoughts, and opinions to the objective standard of truth. </a:t>
            </a:r>
          </a:p>
          <a:p>
            <a:pPr algn="ctr">
              <a:buFont typeface="Wingdings" pitchFamily="2" charset="2"/>
              <a:buNone/>
            </a:pPr>
            <a:r>
              <a:rPr lang="en-US" sz="1600" dirty="0" smtClean="0">
                <a:solidFill>
                  <a:schemeClr val="bg1"/>
                </a:solidFill>
                <a:effectLst/>
                <a:latin typeface="Tahoma" pitchFamily="34" charset="0"/>
                <a:ea typeface="Tahoma" pitchFamily="34" charset="0"/>
                <a:cs typeface="Tahoma" pitchFamily="34" charset="0"/>
              </a:rPr>
              <a:t> </a:t>
            </a:r>
          </a:p>
          <a:p>
            <a:pPr algn="ctr">
              <a:buFont typeface="Wingdings" pitchFamily="2" charset="2"/>
              <a:buNone/>
            </a:pPr>
            <a:r>
              <a:rPr lang="en-US" sz="4000" dirty="0" smtClean="0">
                <a:solidFill>
                  <a:schemeClr val="bg1"/>
                </a:solidFill>
                <a:effectLst/>
                <a:latin typeface="Tahoma" pitchFamily="34" charset="0"/>
                <a:ea typeface="Tahoma" pitchFamily="34" charset="0"/>
                <a:cs typeface="Tahoma" pitchFamily="34" charset="0"/>
              </a:rPr>
              <a:t>In the NT, they obeyed the gospel so that they might be saved.</a:t>
            </a:r>
          </a:p>
          <a:p>
            <a:pPr algn="ctr">
              <a:buFont typeface="Wingdings" pitchFamily="2" charset="2"/>
              <a:buNone/>
            </a:pPr>
            <a:r>
              <a:rPr lang="en-US" sz="1600" dirty="0" smtClean="0">
                <a:solidFill>
                  <a:schemeClr val="bg1"/>
                </a:solidFill>
                <a:effectLst/>
                <a:latin typeface="Tahoma" pitchFamily="34" charset="0"/>
                <a:ea typeface="Tahoma" pitchFamily="34" charset="0"/>
                <a:cs typeface="Tahoma" pitchFamily="34" charset="0"/>
              </a:rPr>
              <a:t> </a:t>
            </a:r>
          </a:p>
          <a:p>
            <a:pPr algn="ctr">
              <a:buFont typeface="Wingdings" pitchFamily="2" charset="2"/>
              <a:buNone/>
            </a:pPr>
            <a:r>
              <a:rPr lang="en-US" sz="4000" dirty="0" smtClean="0">
                <a:solidFill>
                  <a:schemeClr val="bg1"/>
                </a:solidFill>
                <a:effectLst/>
                <a:latin typeface="Tahoma" pitchFamily="34" charset="0"/>
                <a:ea typeface="Tahoma" pitchFamily="34" charset="0"/>
                <a:cs typeface="Tahoma" pitchFamily="34" charset="0"/>
              </a:rPr>
              <a:t> Christians must also submit their feelings, thoughts, and opinions to the objective standard of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effectLst/>
                <a:latin typeface="Tahoma" pitchFamily="34" charset="0"/>
                <a:ea typeface="Tahoma" pitchFamily="34" charset="0"/>
                <a:cs typeface="Tahoma" pitchFamily="34" charset="0"/>
              </a:rPr>
              <a:t>Does Honesty + Sincerity = Fellowship?</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smtClean="0">
                <a:solidFill>
                  <a:schemeClr val="bg1"/>
                </a:solidFill>
                <a:effectLst/>
                <a:latin typeface="Tahoma" pitchFamily="34" charset="0"/>
                <a:ea typeface="Tahoma" pitchFamily="34" charset="0"/>
                <a:cs typeface="Tahoma" pitchFamily="34" charset="0"/>
              </a:rPr>
              <a:t>“This is the message we have heard from Him and announce to you, that </a:t>
            </a:r>
            <a:r>
              <a:rPr lang="en-US" sz="4400" dirty="0" smtClean="0">
                <a:solidFill>
                  <a:srgbClr val="FFFF00"/>
                </a:solidFill>
                <a:effectLst/>
                <a:latin typeface="Tahoma" pitchFamily="34" charset="0"/>
                <a:ea typeface="Tahoma" pitchFamily="34" charset="0"/>
                <a:cs typeface="Tahoma" pitchFamily="34" charset="0"/>
              </a:rPr>
              <a:t>God is Light</a:t>
            </a:r>
            <a:r>
              <a:rPr lang="en-US" sz="4400" dirty="0" smtClean="0">
                <a:solidFill>
                  <a:schemeClr val="bg1"/>
                </a:solidFill>
                <a:effectLst/>
                <a:latin typeface="Tahoma" pitchFamily="34" charset="0"/>
                <a:ea typeface="Tahoma" pitchFamily="34" charset="0"/>
                <a:cs typeface="Tahoma" pitchFamily="34" charset="0"/>
              </a:rPr>
              <a:t>, and in Him there is </a:t>
            </a:r>
            <a:r>
              <a:rPr lang="en-US" sz="4400" dirty="0" smtClean="0">
                <a:solidFill>
                  <a:srgbClr val="FFFF00"/>
                </a:solidFill>
                <a:effectLst/>
                <a:latin typeface="Tahoma" pitchFamily="34" charset="0"/>
                <a:ea typeface="Tahoma" pitchFamily="34" charset="0"/>
                <a:cs typeface="Tahoma" pitchFamily="34" charset="0"/>
              </a:rPr>
              <a:t>no darkness </a:t>
            </a:r>
            <a:r>
              <a:rPr lang="en-US" sz="4400" dirty="0" smtClean="0">
                <a:solidFill>
                  <a:schemeClr val="bg1"/>
                </a:solidFill>
                <a:effectLst/>
                <a:latin typeface="Tahoma" pitchFamily="34" charset="0"/>
                <a:ea typeface="Tahoma" pitchFamily="34" charset="0"/>
                <a:cs typeface="Tahoma" pitchFamily="34" charset="0"/>
              </a:rPr>
              <a:t>at all. </a:t>
            </a:r>
            <a:r>
              <a:rPr lang="en-US" sz="4400" u="sng" dirty="0" smtClean="0">
                <a:solidFill>
                  <a:srgbClr val="FF6699"/>
                </a:solidFill>
                <a:effectLst/>
                <a:latin typeface="Tahoma" pitchFamily="34" charset="0"/>
                <a:ea typeface="Tahoma" pitchFamily="34" charset="0"/>
                <a:cs typeface="Tahoma" pitchFamily="34" charset="0"/>
              </a:rPr>
              <a:t>If we say </a:t>
            </a:r>
            <a:r>
              <a:rPr lang="en-US" sz="4400" u="sng" dirty="0" smtClean="0">
                <a:solidFill>
                  <a:schemeClr val="bg1"/>
                </a:solidFill>
                <a:effectLst/>
                <a:latin typeface="Tahoma" pitchFamily="34" charset="0"/>
                <a:ea typeface="Tahoma" pitchFamily="34" charset="0"/>
                <a:cs typeface="Tahoma" pitchFamily="34" charset="0"/>
              </a:rPr>
              <a:t>that we have fellowship with Him and yet </a:t>
            </a:r>
            <a:r>
              <a:rPr lang="en-US" sz="4400" u="sng" dirty="0" smtClean="0">
                <a:solidFill>
                  <a:srgbClr val="FF6699"/>
                </a:solidFill>
                <a:effectLst/>
                <a:latin typeface="Tahoma" pitchFamily="34" charset="0"/>
                <a:ea typeface="Tahoma" pitchFamily="34" charset="0"/>
                <a:cs typeface="Tahoma" pitchFamily="34" charset="0"/>
              </a:rPr>
              <a:t>walk in the darkness, we lie and do not practice</a:t>
            </a:r>
            <a:r>
              <a:rPr lang="en-US" sz="4400" u="sng" dirty="0" smtClean="0">
                <a:solidFill>
                  <a:schemeClr val="bg1"/>
                </a:solidFill>
                <a:effectLst/>
                <a:latin typeface="Tahoma" pitchFamily="34" charset="0"/>
                <a:ea typeface="Tahoma" pitchFamily="34" charset="0"/>
                <a:cs typeface="Tahoma" pitchFamily="34" charset="0"/>
              </a:rPr>
              <a:t> </a:t>
            </a:r>
            <a:r>
              <a:rPr lang="en-US" sz="4400" u="sng" dirty="0" smtClean="0">
                <a:solidFill>
                  <a:srgbClr val="FFFF00"/>
                </a:solidFill>
                <a:effectLst/>
                <a:latin typeface="Tahoma" pitchFamily="34" charset="0"/>
                <a:ea typeface="Tahoma" pitchFamily="34" charset="0"/>
                <a:cs typeface="Tahoma" pitchFamily="34" charset="0"/>
              </a:rPr>
              <a:t>the truth</a:t>
            </a:r>
            <a:r>
              <a:rPr lang="en-US" sz="4400" dirty="0" smtClean="0">
                <a:solidFill>
                  <a:schemeClr val="bg1"/>
                </a:solidFill>
                <a:effectLst/>
                <a:latin typeface="Tahoma" pitchFamily="34" charset="0"/>
                <a:ea typeface="Tahoma" pitchFamily="34" charset="0"/>
                <a:cs typeface="Tahoma" pitchFamily="34" charset="0"/>
              </a:rPr>
              <a:t>; but </a:t>
            </a:r>
            <a:r>
              <a:rPr lang="en-US" sz="4400" dirty="0" smtClean="0">
                <a:solidFill>
                  <a:srgbClr val="FFFF00"/>
                </a:solidFill>
                <a:effectLst/>
                <a:latin typeface="Tahoma" pitchFamily="34" charset="0"/>
                <a:ea typeface="Tahoma" pitchFamily="34" charset="0"/>
                <a:cs typeface="Tahoma" pitchFamily="34" charset="0"/>
              </a:rPr>
              <a:t>if we walk in the Light as He Himself is in the Light, we have fellowship</a:t>
            </a:r>
            <a:r>
              <a:rPr lang="en-US" sz="4400" dirty="0" smtClean="0">
                <a:solidFill>
                  <a:schemeClr val="bg1"/>
                </a:solidFill>
                <a:effectLst/>
                <a:latin typeface="Tahoma" pitchFamily="34" charset="0"/>
                <a:ea typeface="Tahoma" pitchFamily="34" charset="0"/>
                <a:cs typeface="Tahoma" pitchFamily="34" charset="0"/>
              </a:rPr>
              <a:t> with one another, and the blood of Jesus His Son cleanses us from   all sin.” </a:t>
            </a:r>
            <a:r>
              <a:rPr lang="en-US" sz="4400" dirty="0" smtClean="0">
                <a:effectLst/>
                <a:latin typeface="Tahoma" pitchFamily="34" charset="0"/>
                <a:ea typeface="Tahoma" pitchFamily="34" charset="0"/>
                <a:cs typeface="Tahoma" pitchFamily="34" charset="0"/>
              </a:rPr>
              <a:t>(</a:t>
            </a:r>
          </a:p>
          <a:p>
            <a:pPr algn="ctr">
              <a:buNone/>
            </a:pPr>
            <a:endParaRPr lang="en-US" sz="1200" dirty="0">
              <a:latin typeface="Tahoma" pitchFamily="34" charset="0"/>
              <a:ea typeface="Tahoma" pitchFamily="34" charset="0"/>
              <a:cs typeface="Tahoma" pitchFamily="34" charset="0"/>
            </a:endParaRPr>
          </a:p>
          <a:p>
            <a:pPr algn="ctr">
              <a:buNone/>
            </a:pPr>
            <a:r>
              <a:rPr lang="en-US" sz="4400" dirty="0" smtClean="0">
                <a:solidFill>
                  <a:srgbClr val="FFFF00"/>
                </a:solidFill>
                <a:effectLst/>
                <a:latin typeface="Tahoma" pitchFamily="34" charset="0"/>
                <a:ea typeface="Tahoma" pitchFamily="34" charset="0"/>
                <a:cs typeface="Tahoma" pitchFamily="34" charset="0"/>
              </a:rPr>
              <a:t>                 Honesty + Sincerity </a:t>
            </a:r>
            <a:r>
              <a:rPr lang="en-US" sz="4400" dirty="0" smtClean="0">
                <a:solidFill>
                  <a:srgbClr val="FFFF00"/>
                </a:solidFill>
                <a:effectLst/>
                <a:cs typeface="Arial" charset="0"/>
              </a:rPr>
              <a:t>≠</a:t>
            </a:r>
            <a:r>
              <a:rPr lang="en-US" sz="4400" dirty="0" smtClean="0">
                <a:solidFill>
                  <a:srgbClr val="FFFF00"/>
                </a:solidFill>
                <a:effectLst/>
                <a:latin typeface="Tahoma" pitchFamily="34" charset="0"/>
                <a:ea typeface="Tahoma" pitchFamily="34" charset="0"/>
                <a:cs typeface="Tahoma" pitchFamily="34" charset="0"/>
              </a:rPr>
              <a:t> Fellowship?</a:t>
            </a:r>
            <a:r>
              <a:rPr lang="en-US" sz="4400" dirty="0" smtClean="0">
                <a:effectLst/>
                <a:latin typeface="Tahoma" pitchFamily="34" charset="0"/>
                <a:ea typeface="Tahoma" pitchFamily="34" charset="0"/>
                <a:cs typeface="Tahoma" pitchFamily="34" charset="0"/>
              </a:rPr>
              <a:t>1 </a:t>
            </a:r>
            <a:r>
              <a:rPr lang="en-US" sz="4000" dirty="0" smtClean="0">
                <a:effectLst/>
                <a:latin typeface="Tahoma" pitchFamily="34" charset="0"/>
                <a:ea typeface="Tahoma" pitchFamily="34" charset="0"/>
                <a:cs typeface="Tahoma" pitchFamily="34" charset="0"/>
              </a:rPr>
              <a:t>John 1:5-7)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00200"/>
          </a:xfrm>
        </p:spPr>
        <p:txBody>
          <a:bodyPr>
            <a:normAutofit fontScale="90000"/>
          </a:bodyPr>
          <a:lstStyle/>
          <a:p>
            <a:r>
              <a:rPr lang="en-US" sz="6000" dirty="0" smtClean="0">
                <a:solidFill>
                  <a:srgbClr val="FFFF00"/>
                </a:solidFill>
                <a:effectLst/>
                <a:latin typeface="Tahoma" pitchFamily="34" charset="0"/>
                <a:ea typeface="Tahoma" pitchFamily="34" charset="0"/>
                <a:cs typeface="Tahoma" pitchFamily="34" charset="0"/>
              </a:rPr>
              <a:t>If we Claim Fellowship with God while Walking in Darkness, we are not Practicing </a:t>
            </a:r>
            <a:r>
              <a:rPr lang="en-US" sz="6000" dirty="0" smtClean="0">
                <a:solidFill>
                  <a:srgbClr val="FFFF00"/>
                </a:solidFill>
                <a:effectLst/>
                <a:latin typeface="Tahoma" pitchFamily="34" charset="0"/>
                <a:ea typeface="Tahoma" pitchFamily="34" charset="0"/>
                <a:cs typeface="Tahoma" pitchFamily="34" charset="0"/>
              </a:rPr>
              <a:t>the Truth</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676400"/>
            <a:ext cx="14630400" cy="6553200"/>
          </a:xfrm>
        </p:spPr>
        <p:txBody>
          <a:bodyPr>
            <a:normAutofit fontScale="92500" lnSpcReduction="10000"/>
          </a:bodyPr>
          <a:lstStyle/>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If we say that we have (Subjective) </a:t>
            </a: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fellowship with Him (Objective)</a:t>
            </a: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but walk in the darkness (sin) </a:t>
            </a: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we lie and do not practice (sin) </a:t>
            </a:r>
          </a:p>
          <a:p>
            <a:pPr algn="ctr">
              <a:buFont typeface="Wingdings" pitchFamily="2" charset="2"/>
              <a:buNone/>
            </a:pPr>
            <a:r>
              <a:rPr lang="en-US" sz="4400" dirty="0" smtClean="0">
                <a:solidFill>
                  <a:schemeClr val="bg1"/>
                </a:solidFill>
                <a:latin typeface="Tahoma" pitchFamily="34" charset="0"/>
                <a:ea typeface="Tahoma" pitchFamily="34" charset="0"/>
                <a:cs typeface="Tahoma" pitchFamily="34" charset="0"/>
              </a:rPr>
              <a:t>the truth (Objective).</a:t>
            </a:r>
          </a:p>
          <a:p>
            <a:pPr algn="ctr">
              <a:buFont typeface="Wingdings" pitchFamily="2" charset="2"/>
              <a:buNone/>
            </a:pPr>
            <a:endParaRPr lang="en-US" sz="1300" dirty="0" smtClean="0">
              <a:solidFill>
                <a:schemeClr val="bg1"/>
              </a:solidFill>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What is darkness? </a:t>
            </a:r>
          </a:p>
          <a:p>
            <a:pPr algn="ctr">
              <a:buFont typeface="Wingdings" pitchFamily="2" charset="2"/>
              <a:buNone/>
            </a:pPr>
            <a:endParaRPr lang="en-US" sz="1300" dirty="0" smtClean="0">
              <a:solidFill>
                <a:schemeClr val="bg1"/>
              </a:solidFill>
              <a:effectLst/>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"This is the judgment, that </a:t>
            </a:r>
            <a:r>
              <a:rPr lang="en-US" sz="4400" dirty="0" smtClean="0">
                <a:solidFill>
                  <a:srgbClr val="FFFF00"/>
                </a:solidFill>
                <a:effectLst/>
                <a:latin typeface="Tahoma" pitchFamily="34" charset="0"/>
                <a:ea typeface="Tahoma" pitchFamily="34" charset="0"/>
                <a:cs typeface="Tahoma" pitchFamily="34" charset="0"/>
              </a:rPr>
              <a:t>the Light </a:t>
            </a:r>
            <a:r>
              <a:rPr lang="en-US" sz="4400" dirty="0" smtClean="0">
                <a:solidFill>
                  <a:schemeClr val="bg1"/>
                </a:solidFill>
                <a:effectLst/>
                <a:latin typeface="Tahoma" pitchFamily="34" charset="0"/>
                <a:ea typeface="Tahoma" pitchFamily="34" charset="0"/>
                <a:cs typeface="Tahoma" pitchFamily="34" charset="0"/>
              </a:rPr>
              <a:t>has come into the world, and men </a:t>
            </a:r>
            <a:r>
              <a:rPr lang="en-US" sz="4400" dirty="0" smtClean="0">
                <a:solidFill>
                  <a:srgbClr val="FF6699"/>
                </a:solidFill>
                <a:effectLst/>
                <a:latin typeface="Tahoma" pitchFamily="34" charset="0"/>
                <a:ea typeface="Tahoma" pitchFamily="34" charset="0"/>
                <a:cs typeface="Tahoma" pitchFamily="34" charset="0"/>
              </a:rPr>
              <a:t>loved the darkness </a:t>
            </a:r>
            <a:r>
              <a:rPr lang="en-US" sz="4400" dirty="0" smtClean="0">
                <a:solidFill>
                  <a:schemeClr val="bg1"/>
                </a:solidFill>
                <a:effectLst/>
                <a:latin typeface="Tahoma" pitchFamily="34" charset="0"/>
                <a:ea typeface="Tahoma" pitchFamily="34" charset="0"/>
                <a:cs typeface="Tahoma" pitchFamily="34" charset="0"/>
              </a:rPr>
              <a:t>rather than </a:t>
            </a:r>
            <a:r>
              <a:rPr lang="en-US" sz="4400" dirty="0" smtClean="0">
                <a:solidFill>
                  <a:srgbClr val="FFFF00"/>
                </a:solidFill>
                <a:effectLst/>
                <a:latin typeface="Tahoma" pitchFamily="34" charset="0"/>
                <a:ea typeface="Tahoma" pitchFamily="34" charset="0"/>
                <a:cs typeface="Tahoma" pitchFamily="34" charset="0"/>
              </a:rPr>
              <a:t>the Light</a:t>
            </a:r>
            <a:r>
              <a:rPr lang="en-US" sz="4400" dirty="0" smtClean="0">
                <a:solidFill>
                  <a:schemeClr val="bg1"/>
                </a:solidFill>
                <a:effectLst/>
                <a:latin typeface="Tahoma" pitchFamily="34" charset="0"/>
                <a:ea typeface="Tahoma" pitchFamily="34" charset="0"/>
                <a:cs typeface="Tahoma" pitchFamily="34" charset="0"/>
              </a:rPr>
              <a:t>, for </a:t>
            </a:r>
            <a:r>
              <a:rPr lang="en-US" sz="4400" u="sng" dirty="0" smtClean="0">
                <a:solidFill>
                  <a:srgbClr val="FF6699"/>
                </a:solidFill>
                <a:effectLst/>
                <a:latin typeface="Tahoma" pitchFamily="34" charset="0"/>
                <a:ea typeface="Tahoma" pitchFamily="34" charset="0"/>
                <a:cs typeface="Tahoma" pitchFamily="34" charset="0"/>
              </a:rPr>
              <a:t>their deeds were evil</a:t>
            </a:r>
            <a:r>
              <a:rPr lang="en-US" sz="4400" dirty="0" smtClean="0">
                <a:solidFill>
                  <a:schemeClr val="bg1"/>
                </a:solidFill>
                <a:effectLst/>
                <a:latin typeface="Tahoma" pitchFamily="34" charset="0"/>
                <a:ea typeface="Tahoma" pitchFamily="34" charset="0"/>
                <a:cs typeface="Tahoma" pitchFamily="34" charset="0"/>
              </a:rPr>
              <a:t>.” (John 3:19)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Autofit/>
          </a:bodyPr>
          <a:lstStyle/>
          <a:p>
            <a:r>
              <a:rPr lang="en-US" sz="4800" dirty="0" smtClean="0">
                <a:solidFill>
                  <a:srgbClr val="FFFF00"/>
                </a:solidFill>
                <a:effectLst/>
                <a:latin typeface="Tahoma" pitchFamily="34" charset="0"/>
                <a:ea typeface="Tahoma" pitchFamily="34" charset="0"/>
                <a:cs typeface="Tahoma" pitchFamily="34" charset="0"/>
              </a:rPr>
              <a:t>Walking in the Light (keeping His commandments)= Fellowship with one another</a:t>
            </a:r>
            <a:endParaRPr lang="en-US" sz="48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600200"/>
            <a:ext cx="14630400" cy="6629400"/>
          </a:xfrm>
        </p:spPr>
        <p:txBody>
          <a:bodyPr>
            <a:normAutofit fontScale="92500" lnSpcReduction="10000"/>
          </a:bodyPr>
          <a:lstStyle/>
          <a:p>
            <a:pPr algn="ctr">
              <a:lnSpc>
                <a:spcPct val="90000"/>
              </a:lnSpc>
              <a:buFont typeface="Wingdings" pitchFamily="2" charset="2"/>
              <a:buNone/>
            </a:pPr>
            <a:r>
              <a:rPr lang="en-US" sz="4400" dirty="0" smtClean="0">
                <a:solidFill>
                  <a:schemeClr val="bg1"/>
                </a:solidFill>
                <a:latin typeface="Tahoma" pitchFamily="34" charset="0"/>
                <a:ea typeface="Tahoma" pitchFamily="34" charset="0"/>
                <a:cs typeface="Tahoma" pitchFamily="34" charset="0"/>
              </a:rPr>
              <a:t>God is light (Objective)</a:t>
            </a:r>
          </a:p>
          <a:p>
            <a:pPr algn="ctr">
              <a:lnSpc>
                <a:spcPct val="90000"/>
              </a:lnSpc>
              <a:buFont typeface="Wingdings" pitchFamily="2" charset="2"/>
              <a:buNone/>
            </a:pPr>
            <a:r>
              <a:rPr lang="en-US" sz="4400" dirty="0" smtClean="0">
                <a:solidFill>
                  <a:schemeClr val="bg1"/>
                </a:solidFill>
                <a:latin typeface="Tahoma" pitchFamily="34" charset="0"/>
                <a:ea typeface="Tahoma" pitchFamily="34" charset="0"/>
                <a:cs typeface="Tahoma" pitchFamily="34" charset="0"/>
              </a:rPr>
              <a:t>If we walk (Subjective)</a:t>
            </a:r>
          </a:p>
          <a:p>
            <a:pPr algn="ctr">
              <a:lnSpc>
                <a:spcPct val="90000"/>
              </a:lnSpc>
              <a:buFont typeface="Wingdings" pitchFamily="2" charset="2"/>
              <a:buNone/>
            </a:pPr>
            <a:r>
              <a:rPr lang="en-US" sz="4400" dirty="0" smtClean="0">
                <a:solidFill>
                  <a:schemeClr val="bg1"/>
                </a:solidFill>
                <a:latin typeface="Tahoma" pitchFamily="34" charset="0"/>
                <a:ea typeface="Tahoma" pitchFamily="34" charset="0"/>
                <a:cs typeface="Tahoma" pitchFamily="34" charset="0"/>
              </a:rPr>
              <a:t> in the light as He Himself is in the light (Objective)</a:t>
            </a:r>
          </a:p>
          <a:p>
            <a:pPr algn="ctr">
              <a:lnSpc>
                <a:spcPct val="90000"/>
              </a:lnSpc>
              <a:buFont typeface="Wingdings" pitchFamily="2" charset="2"/>
              <a:buNone/>
            </a:pPr>
            <a:r>
              <a:rPr lang="en-US" sz="4400" dirty="0" smtClean="0">
                <a:solidFill>
                  <a:schemeClr val="bg1"/>
                </a:solidFill>
                <a:latin typeface="Tahoma" pitchFamily="34" charset="0"/>
                <a:ea typeface="Tahoma" pitchFamily="34" charset="0"/>
                <a:cs typeface="Tahoma" pitchFamily="34" charset="0"/>
              </a:rPr>
              <a:t>we have fellowship with Him</a:t>
            </a:r>
          </a:p>
          <a:p>
            <a:pPr algn="ctr">
              <a:lnSpc>
                <a:spcPct val="90000"/>
              </a:lnSpc>
              <a:buFont typeface="Wingdings" pitchFamily="2" charset="2"/>
              <a:buNone/>
            </a:pPr>
            <a:endParaRPr lang="en-US" sz="1200" dirty="0" smtClean="0">
              <a:solidFill>
                <a:schemeClr val="bg1"/>
              </a:solidFill>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What does it mean to walk in the light?</a:t>
            </a:r>
          </a:p>
          <a:p>
            <a:pPr algn="ctr">
              <a:lnSpc>
                <a:spcPct val="90000"/>
              </a:lnSpc>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2 John 1:6, “And this is love, that we walk </a:t>
            </a:r>
            <a:r>
              <a:rPr lang="en-US" sz="4400" dirty="0" smtClean="0">
                <a:solidFill>
                  <a:schemeClr val="bg1"/>
                </a:solidFill>
                <a:effectLst/>
                <a:latin typeface="Tahoma" pitchFamily="34" charset="0"/>
                <a:ea typeface="Tahoma" pitchFamily="34" charset="0"/>
                <a:cs typeface="Tahoma" pitchFamily="34" charset="0"/>
              </a:rPr>
              <a:t>                    </a:t>
            </a:r>
            <a:r>
              <a:rPr lang="en-US" sz="4400" dirty="0" smtClean="0">
                <a:solidFill>
                  <a:srgbClr val="FFFF00"/>
                </a:solidFill>
                <a:effectLst/>
                <a:latin typeface="Tahoma" pitchFamily="34" charset="0"/>
                <a:ea typeface="Tahoma" pitchFamily="34" charset="0"/>
                <a:cs typeface="Tahoma" pitchFamily="34" charset="0"/>
              </a:rPr>
              <a:t>according </a:t>
            </a:r>
            <a:r>
              <a:rPr lang="en-US" sz="4400" dirty="0" smtClean="0">
                <a:solidFill>
                  <a:srgbClr val="FFFF00"/>
                </a:solidFill>
                <a:effectLst/>
                <a:latin typeface="Tahoma" pitchFamily="34" charset="0"/>
                <a:ea typeface="Tahoma" pitchFamily="34" charset="0"/>
                <a:cs typeface="Tahoma" pitchFamily="34" charset="0"/>
              </a:rPr>
              <a:t>to His commandments</a:t>
            </a:r>
            <a:r>
              <a:rPr lang="en-US" sz="4400" dirty="0" smtClean="0">
                <a:solidFill>
                  <a:schemeClr val="bg1"/>
                </a:solidFill>
                <a:effectLst/>
                <a:latin typeface="Tahoma" pitchFamily="34" charset="0"/>
                <a:ea typeface="Tahoma" pitchFamily="34" charset="0"/>
                <a:cs typeface="Tahoma" pitchFamily="34" charset="0"/>
              </a:rPr>
              <a:t>.”</a:t>
            </a:r>
          </a:p>
          <a:p>
            <a:pPr algn="ctr">
              <a:lnSpc>
                <a:spcPct val="90000"/>
              </a:lnSpc>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latin typeface="Tahoma" pitchFamily="34" charset="0"/>
                <a:ea typeface="Tahoma" pitchFamily="34" charset="0"/>
                <a:cs typeface="Tahoma" pitchFamily="34" charset="0"/>
              </a:rPr>
              <a:t>We have fellowship with God when we walk in the light (keep His commandments), not when we are walking in darkness (practicing sin or not keeping His commandments).</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5700" dirty="0" smtClean="0">
                <a:solidFill>
                  <a:srgbClr val="FFFF00"/>
                </a:solidFill>
                <a:effectLst/>
                <a:latin typeface="Tahoma" pitchFamily="34" charset="0"/>
                <a:ea typeface="Tahoma" pitchFamily="34" charset="0"/>
                <a:cs typeface="Tahoma" pitchFamily="34" charset="0"/>
              </a:rPr>
              <a:t>Keeping His Commands ≠ Sinless Perfection </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As Christians, does keeping His commands mean we will live </a:t>
            </a:r>
            <a:r>
              <a:rPr lang="en-US" sz="4400" dirty="0" err="1" smtClean="0">
                <a:solidFill>
                  <a:schemeClr val="bg1"/>
                </a:solidFill>
                <a:effectLst/>
                <a:latin typeface="Tahoma" pitchFamily="34" charset="0"/>
                <a:ea typeface="Tahoma" pitchFamily="34" charset="0"/>
                <a:cs typeface="Tahoma" pitchFamily="34" charset="0"/>
              </a:rPr>
              <a:t>sinlessly</a:t>
            </a:r>
            <a:r>
              <a:rPr lang="en-US" sz="4400" dirty="0" smtClean="0">
                <a:solidFill>
                  <a:schemeClr val="bg1"/>
                </a:solidFill>
                <a:effectLst/>
                <a:latin typeface="Tahoma" pitchFamily="34" charset="0"/>
                <a:ea typeface="Tahoma" pitchFamily="34" charset="0"/>
                <a:cs typeface="Tahoma" pitchFamily="34" charset="0"/>
              </a:rPr>
              <a:t>?</a:t>
            </a:r>
          </a:p>
          <a:p>
            <a:pPr algn="ctr">
              <a:lnSpc>
                <a:spcPct val="90000"/>
              </a:lnSpc>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a:t>
            </a:r>
            <a:r>
              <a:rPr lang="en-US" sz="4400" u="sng" dirty="0" smtClean="0">
                <a:solidFill>
                  <a:srgbClr val="FF6699"/>
                </a:solidFill>
                <a:effectLst/>
                <a:latin typeface="Tahoma" pitchFamily="34" charset="0"/>
                <a:ea typeface="Tahoma" pitchFamily="34" charset="0"/>
                <a:cs typeface="Tahoma" pitchFamily="34" charset="0"/>
              </a:rPr>
              <a:t>If we say</a:t>
            </a:r>
            <a:r>
              <a:rPr lang="en-US" sz="4400" dirty="0" smtClean="0">
                <a:solidFill>
                  <a:srgbClr val="FF6699"/>
                </a:solidFill>
                <a:effectLst/>
                <a:latin typeface="Tahoma" pitchFamily="34" charset="0"/>
                <a:ea typeface="Tahoma" pitchFamily="34" charset="0"/>
                <a:cs typeface="Tahoma" pitchFamily="34" charset="0"/>
              </a:rPr>
              <a:t> </a:t>
            </a:r>
            <a:r>
              <a:rPr lang="en-US" sz="4400" dirty="0" smtClean="0">
                <a:solidFill>
                  <a:schemeClr val="bg1"/>
                </a:solidFill>
                <a:effectLst/>
                <a:latin typeface="Tahoma" pitchFamily="34" charset="0"/>
                <a:ea typeface="Tahoma" pitchFamily="34" charset="0"/>
                <a:cs typeface="Tahoma" pitchFamily="34" charset="0"/>
              </a:rPr>
              <a:t>(subjective) that we have no sin, we are deceiving ourselves and </a:t>
            </a:r>
            <a:r>
              <a:rPr lang="en-US" sz="4400" dirty="0" smtClean="0">
                <a:solidFill>
                  <a:srgbClr val="FFFF00"/>
                </a:solidFill>
                <a:effectLst/>
                <a:latin typeface="Tahoma" pitchFamily="34" charset="0"/>
                <a:ea typeface="Tahoma" pitchFamily="34" charset="0"/>
                <a:cs typeface="Tahoma" pitchFamily="34" charset="0"/>
              </a:rPr>
              <a:t>the truth </a:t>
            </a:r>
            <a:r>
              <a:rPr lang="en-US" sz="4400" dirty="0" smtClean="0">
                <a:solidFill>
                  <a:schemeClr val="bg1"/>
                </a:solidFill>
                <a:effectLst/>
                <a:latin typeface="Tahoma" pitchFamily="34" charset="0"/>
                <a:ea typeface="Tahoma" pitchFamily="34" charset="0"/>
                <a:cs typeface="Tahoma" pitchFamily="34" charset="0"/>
              </a:rPr>
              <a:t>(</a:t>
            </a:r>
            <a:r>
              <a:rPr lang="en-US" sz="4400" dirty="0" smtClean="0">
                <a:solidFill>
                  <a:schemeClr val="bg1"/>
                </a:solidFill>
                <a:latin typeface="Tahoma" pitchFamily="34" charset="0"/>
                <a:ea typeface="Tahoma" pitchFamily="34" charset="0"/>
                <a:cs typeface="Tahoma" pitchFamily="34" charset="0"/>
              </a:rPr>
              <a:t>objective) </a:t>
            </a:r>
            <a:r>
              <a:rPr lang="en-US" sz="4400" dirty="0" smtClean="0">
                <a:solidFill>
                  <a:schemeClr val="bg1"/>
                </a:solidFill>
                <a:effectLst/>
                <a:latin typeface="Tahoma" pitchFamily="34" charset="0"/>
                <a:ea typeface="Tahoma" pitchFamily="34" charset="0"/>
                <a:cs typeface="Tahoma" pitchFamily="34" charset="0"/>
              </a:rPr>
              <a:t>is not in us….</a:t>
            </a:r>
            <a:r>
              <a:rPr lang="en-US" sz="4400" u="sng" dirty="0" smtClean="0">
                <a:solidFill>
                  <a:srgbClr val="FF6699"/>
                </a:solidFill>
                <a:effectLst/>
                <a:latin typeface="Tahoma" pitchFamily="34" charset="0"/>
                <a:ea typeface="Tahoma" pitchFamily="34" charset="0"/>
                <a:cs typeface="Tahoma" pitchFamily="34" charset="0"/>
              </a:rPr>
              <a:t>If we say</a:t>
            </a:r>
            <a:r>
              <a:rPr lang="en-US" sz="4400" dirty="0" smtClean="0">
                <a:solidFill>
                  <a:srgbClr val="FF6699"/>
                </a:solidFill>
                <a:effectLst/>
                <a:latin typeface="Tahoma" pitchFamily="34" charset="0"/>
                <a:ea typeface="Tahoma" pitchFamily="34" charset="0"/>
                <a:cs typeface="Tahoma" pitchFamily="34" charset="0"/>
              </a:rPr>
              <a:t> </a:t>
            </a:r>
            <a:r>
              <a:rPr lang="en-US" sz="4400" dirty="0" smtClean="0">
                <a:solidFill>
                  <a:schemeClr val="bg1"/>
                </a:solidFill>
                <a:effectLst/>
                <a:latin typeface="Tahoma" pitchFamily="34" charset="0"/>
                <a:ea typeface="Tahoma" pitchFamily="34" charset="0"/>
                <a:cs typeface="Tahoma" pitchFamily="34" charset="0"/>
              </a:rPr>
              <a:t>(subjective) that we have not sinned, we make Him a liar and </a:t>
            </a:r>
            <a:r>
              <a:rPr lang="en-US" sz="4400" dirty="0" smtClean="0">
                <a:solidFill>
                  <a:srgbClr val="FFFF00"/>
                </a:solidFill>
                <a:effectLst/>
                <a:latin typeface="Tahoma" pitchFamily="34" charset="0"/>
                <a:ea typeface="Tahoma" pitchFamily="34" charset="0"/>
                <a:cs typeface="Tahoma" pitchFamily="34" charset="0"/>
              </a:rPr>
              <a:t>His word </a:t>
            </a:r>
            <a:r>
              <a:rPr lang="en-US" sz="4400" dirty="0" smtClean="0">
                <a:solidFill>
                  <a:schemeClr val="bg1"/>
                </a:solidFill>
                <a:effectLst/>
                <a:latin typeface="Tahoma" pitchFamily="34" charset="0"/>
                <a:ea typeface="Tahoma" pitchFamily="34" charset="0"/>
                <a:cs typeface="Tahoma" pitchFamily="34" charset="0"/>
              </a:rPr>
              <a:t>(objective) is not in us”.   (1 John 1:8, 10)</a:t>
            </a:r>
          </a:p>
          <a:p>
            <a:pPr algn="ctr">
              <a:lnSpc>
                <a:spcPct val="90000"/>
              </a:lnSpc>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Those who </a:t>
            </a:r>
            <a:r>
              <a:rPr lang="en-US" sz="4400" dirty="0" smtClean="0">
                <a:solidFill>
                  <a:schemeClr val="bg1"/>
                </a:solidFill>
                <a:latin typeface="Tahoma" pitchFamily="34" charset="0"/>
                <a:ea typeface="Tahoma" pitchFamily="34" charset="0"/>
                <a:cs typeface="Tahoma" pitchFamily="34" charset="0"/>
              </a:rPr>
              <a:t>are Christians who think they don’t sin any longer after they obeyed the gospel are deceived and the truth is not in them. </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00200"/>
          </a:xfrm>
        </p:spPr>
        <p:txBody>
          <a:bodyPr>
            <a:normAutofit fontScale="90000"/>
          </a:bodyPr>
          <a:lstStyle/>
          <a:p>
            <a:r>
              <a:rPr lang="en-US" sz="6000" dirty="0" smtClean="0">
                <a:solidFill>
                  <a:srgbClr val="FFFF00"/>
                </a:solidFill>
                <a:latin typeface="Tahoma" pitchFamily="34" charset="0"/>
                <a:ea typeface="Tahoma" pitchFamily="34" charset="0"/>
                <a:cs typeface="Tahoma" pitchFamily="34" charset="0"/>
              </a:rPr>
              <a:t>Keeping Commands + Confessing Sins = Fellowship with God and one another</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rmAutofit/>
          </a:bodyPr>
          <a:lstStyle/>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What will those Christians do (who keep His commands) instead of saying that they don’t sin any longer?</a:t>
            </a:r>
          </a:p>
          <a:p>
            <a:pPr algn="ctr">
              <a:lnSpc>
                <a:spcPct val="90000"/>
              </a:lnSpc>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a:t>
            </a:r>
            <a:r>
              <a:rPr lang="en-US" sz="4400" u="sng" dirty="0" smtClean="0">
                <a:solidFill>
                  <a:srgbClr val="FF6699"/>
                </a:solidFill>
                <a:effectLst/>
                <a:latin typeface="Tahoma" pitchFamily="34" charset="0"/>
                <a:ea typeface="Tahoma" pitchFamily="34" charset="0"/>
                <a:cs typeface="Tahoma" pitchFamily="34" charset="0"/>
              </a:rPr>
              <a:t>If we confess</a:t>
            </a:r>
            <a:r>
              <a:rPr lang="en-US" sz="4400" dirty="0" smtClean="0">
                <a:solidFill>
                  <a:srgbClr val="FF6699"/>
                </a:solidFill>
                <a:effectLst/>
                <a:latin typeface="Tahoma" pitchFamily="34" charset="0"/>
                <a:ea typeface="Tahoma" pitchFamily="34" charset="0"/>
                <a:cs typeface="Tahoma" pitchFamily="34" charset="0"/>
              </a:rPr>
              <a:t> </a:t>
            </a:r>
            <a:r>
              <a:rPr lang="en-US" sz="4400" dirty="0" smtClean="0">
                <a:solidFill>
                  <a:schemeClr val="bg1"/>
                </a:solidFill>
                <a:effectLst/>
                <a:latin typeface="Tahoma" pitchFamily="34" charset="0"/>
                <a:ea typeface="Tahoma" pitchFamily="34" charset="0"/>
                <a:cs typeface="Tahoma" pitchFamily="34" charset="0"/>
              </a:rPr>
              <a:t>(subjective) our sins, </a:t>
            </a:r>
            <a:r>
              <a:rPr lang="en-US" sz="4400" dirty="0" smtClean="0">
                <a:solidFill>
                  <a:srgbClr val="FFFF00"/>
                </a:solidFill>
                <a:effectLst/>
                <a:latin typeface="Tahoma" pitchFamily="34" charset="0"/>
                <a:ea typeface="Tahoma" pitchFamily="34" charset="0"/>
                <a:cs typeface="Tahoma" pitchFamily="34" charset="0"/>
              </a:rPr>
              <a:t>He is faithful and righteous to </a:t>
            </a:r>
            <a:r>
              <a:rPr lang="en-US" sz="4400" dirty="0" smtClean="0">
                <a:solidFill>
                  <a:srgbClr val="FFFF00"/>
                </a:solidFill>
                <a:latin typeface="Tahoma" pitchFamily="34" charset="0"/>
                <a:ea typeface="Tahoma" pitchFamily="34" charset="0"/>
                <a:cs typeface="Tahoma" pitchFamily="34" charset="0"/>
              </a:rPr>
              <a:t>forgive</a:t>
            </a:r>
            <a:r>
              <a:rPr lang="en-US" sz="4400" dirty="0" smtClean="0">
                <a:solidFill>
                  <a:schemeClr val="bg1"/>
                </a:solidFill>
                <a:latin typeface="Tahoma" pitchFamily="34" charset="0"/>
                <a:ea typeface="Tahoma" pitchFamily="34" charset="0"/>
                <a:cs typeface="Tahoma" pitchFamily="34" charset="0"/>
              </a:rPr>
              <a:t> (objective) us our sins and cleanse us from all unrighteousness” </a:t>
            </a:r>
            <a:r>
              <a:rPr lang="en-US" sz="4400" dirty="0" smtClean="0">
                <a:solidFill>
                  <a:schemeClr val="bg1"/>
                </a:solidFill>
                <a:effectLst/>
                <a:latin typeface="Tahoma" pitchFamily="34" charset="0"/>
                <a:ea typeface="Tahoma" pitchFamily="34" charset="0"/>
                <a:cs typeface="Tahoma" pitchFamily="34" charset="0"/>
              </a:rPr>
              <a:t>(1 John 1:9)</a:t>
            </a:r>
          </a:p>
          <a:p>
            <a:pPr algn="ctr">
              <a:lnSpc>
                <a:spcPct val="90000"/>
              </a:lnSpc>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algn="ctr">
              <a:lnSpc>
                <a:spcPct val="90000"/>
              </a:lnSpc>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Instead of justifying ourselves </a:t>
            </a:r>
            <a:r>
              <a:rPr lang="en-US" sz="4400" dirty="0" smtClean="0">
                <a:solidFill>
                  <a:schemeClr val="bg1"/>
                </a:solidFill>
                <a:latin typeface="Tahoma" pitchFamily="34" charset="0"/>
                <a:ea typeface="Tahoma" pitchFamily="34" charset="0"/>
                <a:cs typeface="Tahoma" pitchFamily="34" charset="0"/>
              </a:rPr>
              <a:t>in claiming that we have not sinned or say that we are not sinners when we are walking in darkness, we will confess our sins.  </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Can We Judge False Teachers by their Honesty &amp; Sincerity?</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81200"/>
            <a:ext cx="14630400" cy="6248400"/>
          </a:xfrm>
        </p:spPr>
        <p:txBody>
          <a:bodyPr>
            <a:normAutofit fontScale="92500" lnSpcReduction="10000"/>
          </a:bodyPr>
          <a:lstStyle/>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Jesus, “</a:t>
            </a:r>
            <a:r>
              <a:rPr lang="en-US" sz="4400" u="sng" dirty="0" smtClean="0">
                <a:solidFill>
                  <a:schemeClr val="bg1"/>
                </a:solidFill>
                <a:effectLst/>
                <a:latin typeface="Tahoma" pitchFamily="34" charset="0"/>
                <a:ea typeface="Tahoma" pitchFamily="34" charset="0"/>
                <a:cs typeface="Tahoma" pitchFamily="34" charset="0"/>
              </a:rPr>
              <a:t>Do not judge</a:t>
            </a:r>
            <a:r>
              <a:rPr lang="en-US" sz="4400" dirty="0" smtClean="0">
                <a:solidFill>
                  <a:schemeClr val="bg1"/>
                </a:solidFill>
                <a:effectLst/>
                <a:latin typeface="Tahoma" pitchFamily="34" charset="0"/>
                <a:ea typeface="Tahoma" pitchFamily="34" charset="0"/>
                <a:cs typeface="Tahoma" pitchFamily="34" charset="0"/>
              </a:rPr>
              <a:t> according to </a:t>
            </a:r>
            <a:r>
              <a:rPr lang="en-US" sz="4400" dirty="0" smtClean="0">
                <a:solidFill>
                  <a:srgbClr val="FF6699"/>
                </a:solidFill>
                <a:effectLst/>
                <a:latin typeface="Tahoma" pitchFamily="34" charset="0"/>
                <a:ea typeface="Tahoma" pitchFamily="34" charset="0"/>
                <a:cs typeface="Tahoma" pitchFamily="34" charset="0"/>
              </a:rPr>
              <a:t>appearance</a:t>
            </a:r>
            <a:r>
              <a:rPr lang="en-US" sz="4400" dirty="0" smtClean="0">
                <a:solidFill>
                  <a:schemeClr val="bg1"/>
                </a:solidFill>
                <a:effectLst/>
                <a:latin typeface="Tahoma" pitchFamily="34" charset="0"/>
                <a:ea typeface="Tahoma" pitchFamily="34" charset="0"/>
                <a:cs typeface="Tahoma" pitchFamily="34" charset="0"/>
              </a:rPr>
              <a:t> (subjective) but </a:t>
            </a:r>
            <a:r>
              <a:rPr lang="en-US" sz="4400" u="sng" dirty="0" smtClean="0">
                <a:solidFill>
                  <a:schemeClr val="bg1"/>
                </a:solidFill>
                <a:effectLst/>
                <a:latin typeface="Tahoma" pitchFamily="34" charset="0"/>
                <a:ea typeface="Tahoma" pitchFamily="34" charset="0"/>
                <a:cs typeface="Tahoma" pitchFamily="34" charset="0"/>
              </a:rPr>
              <a:t>judge</a:t>
            </a:r>
            <a:r>
              <a:rPr lang="en-US" sz="4400" dirty="0" smtClean="0">
                <a:solidFill>
                  <a:schemeClr val="bg1"/>
                </a:solidFill>
                <a:effectLst/>
                <a:latin typeface="Tahoma" pitchFamily="34" charset="0"/>
                <a:ea typeface="Tahoma" pitchFamily="34" charset="0"/>
                <a:cs typeface="Tahoma" pitchFamily="34" charset="0"/>
              </a:rPr>
              <a:t> </a:t>
            </a:r>
            <a:r>
              <a:rPr lang="en-US" sz="4400" dirty="0" smtClean="0">
                <a:solidFill>
                  <a:srgbClr val="FFFF00"/>
                </a:solidFill>
                <a:effectLst/>
                <a:latin typeface="Tahoma" pitchFamily="34" charset="0"/>
                <a:ea typeface="Tahoma" pitchFamily="34" charset="0"/>
                <a:cs typeface="Tahoma" pitchFamily="34" charset="0"/>
              </a:rPr>
              <a:t>righteous judgment </a:t>
            </a:r>
            <a:r>
              <a:rPr lang="en-US" sz="4400" dirty="0" smtClean="0">
                <a:solidFill>
                  <a:schemeClr val="bg1"/>
                </a:solidFill>
                <a:effectLst/>
                <a:latin typeface="Tahoma" pitchFamily="34" charset="0"/>
                <a:ea typeface="Tahoma" pitchFamily="34" charset="0"/>
                <a:cs typeface="Tahoma" pitchFamily="34" charset="0"/>
              </a:rPr>
              <a:t>(objective)” (John 7:24)</a:t>
            </a:r>
          </a:p>
          <a:p>
            <a:pPr algn="ctr">
              <a:buFont typeface="Wingdings" pitchFamily="2" charset="2"/>
              <a:buNone/>
            </a:pPr>
            <a:endParaRPr lang="en-US" sz="1200" dirty="0" smtClean="0">
              <a:solidFill>
                <a:schemeClr val="bg1"/>
              </a:solidFill>
              <a:effectLst/>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This morning we demonstrated that honesty + sincerity ≠ truth as we can be deceived by false teachers. </a:t>
            </a:r>
          </a:p>
          <a:p>
            <a:pPr algn="ctr">
              <a:buFont typeface="Wingdings" pitchFamily="2" charset="2"/>
              <a:buNone/>
            </a:pPr>
            <a:r>
              <a:rPr lang="en-US" sz="1300" dirty="0" smtClean="0">
                <a:solidFill>
                  <a:schemeClr val="bg1"/>
                </a:solidFill>
                <a:effectLst/>
                <a:latin typeface="Tahoma" pitchFamily="34" charset="0"/>
                <a:ea typeface="Tahoma" pitchFamily="34" charset="0"/>
                <a:cs typeface="Tahoma" pitchFamily="34" charset="0"/>
              </a:rPr>
              <a:t> </a:t>
            </a: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Satan uses false teachers who appear honest and sincere to deceive others (2 Cor. 11:14-15).</a:t>
            </a:r>
          </a:p>
          <a:p>
            <a:pPr algn="ctr">
              <a:buFont typeface="Wingdings" pitchFamily="2" charset="2"/>
              <a:buNone/>
            </a:pPr>
            <a:endParaRPr lang="en-US" sz="1300" dirty="0" smtClean="0">
              <a:solidFill>
                <a:schemeClr val="bg1"/>
              </a:solidFill>
              <a:effectLst/>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But how do we know who a false teacher is? </a:t>
            </a:r>
          </a:p>
          <a:p>
            <a:pPr algn="ctr">
              <a:buFont typeface="Wingdings" pitchFamily="2" charset="2"/>
              <a:buNone/>
            </a:pPr>
            <a:endParaRPr lang="en-US" sz="1300" dirty="0" smtClean="0">
              <a:solidFill>
                <a:schemeClr val="bg1"/>
              </a:solidFill>
              <a:effectLst/>
              <a:latin typeface="Tahoma" pitchFamily="34" charset="0"/>
              <a:ea typeface="Tahoma" pitchFamily="34" charset="0"/>
              <a:cs typeface="Tahoma" pitchFamily="34" charset="0"/>
            </a:endParaRPr>
          </a:p>
          <a:p>
            <a:pPr algn="ctr">
              <a:buFont typeface="Wingdings" pitchFamily="2" charset="2"/>
              <a:buNone/>
            </a:pPr>
            <a:r>
              <a:rPr lang="en-US" sz="4400" dirty="0" smtClean="0">
                <a:solidFill>
                  <a:schemeClr val="bg1"/>
                </a:solidFill>
                <a:effectLst/>
                <a:latin typeface="Tahoma" pitchFamily="34" charset="0"/>
                <a:ea typeface="Tahoma" pitchFamily="34" charset="0"/>
                <a:cs typeface="Tahoma" pitchFamily="34" charset="0"/>
              </a:rPr>
              <a:t>Can we judge them by their honesty and sincerity?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2154</Words>
  <Application>Microsoft Office PowerPoint</Application>
  <PresentationFormat>Custom</PresentationFormat>
  <Paragraphs>138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Does Honesty and Sincerity = Fellowship</vt:lpstr>
      <vt:lpstr>Introduction</vt:lpstr>
      <vt:lpstr>Introduction</vt:lpstr>
      <vt:lpstr>Does Honesty + Sincerity = Fellowship?</vt:lpstr>
      <vt:lpstr>If we Claim Fellowship with God while Walking in Darkness, we are not Practicing the Truth</vt:lpstr>
      <vt:lpstr>Walking in the Light (keeping His commandments)= Fellowship with one another</vt:lpstr>
      <vt:lpstr>Keeping His Commands ≠ Sinless Perfection </vt:lpstr>
      <vt:lpstr>Keeping Commands + Confessing Sins = Fellowship with God and one another</vt:lpstr>
      <vt:lpstr>Can We Judge False Teachers by their Honesty &amp; Sincerity?</vt:lpstr>
      <vt:lpstr>Can We Judge False Teachers by their Honesty &amp; Sincerity?</vt:lpstr>
      <vt:lpstr>God Can Judge the Honesty &amp; Sincerity of All Men including False Teachers</vt:lpstr>
      <vt:lpstr>Should We Judge the Motive of Preachers or Whether they are Preaching the Truth? </vt:lpstr>
      <vt:lpstr>How are we to Judge False Teachers? </vt:lpstr>
      <vt:lpstr>What Will False Teachers Do? </vt:lpstr>
      <vt:lpstr>What Will Happen to those who Preach a Gospel Contrary to the Truth? </vt:lpstr>
      <vt:lpstr>What if was to Justify Fellowship on these Principles? Would you receive it? </vt:lpstr>
      <vt:lpstr>What if was to Justify Fellowship on these Principles? Would you receive it? </vt:lpstr>
      <vt:lpstr>We are Commanded to Mark those who Cause Divisions Contrary to the Doctrine of Christ </vt:lpstr>
      <vt:lpstr>Honesty + Sincerity ≠ Fellowship</vt:lpstr>
      <vt:lpstr>Honesty + Sincerity ≠ Fellowship</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Honesty and Sincerity = Fellowship</dc:title>
  <dc:creator>Steven Lawrence Locklair</dc:creator>
  <cp:lastModifiedBy>Steven Lawrence Locklair</cp:lastModifiedBy>
  <cp:revision>8</cp:revision>
  <dcterms:created xsi:type="dcterms:W3CDTF">2013-11-03T11:16:05Z</dcterms:created>
  <dcterms:modified xsi:type="dcterms:W3CDTF">2013-11-03T22:16:10Z</dcterms:modified>
</cp:coreProperties>
</file>