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4630400" cy="8229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3300"/>
    <a:srgbClr val="990000"/>
    <a:srgbClr val="99CCFF"/>
    <a:srgbClr val="FFFF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52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AF7A0-D239-4527-B1EE-CAE73E11543F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0EFB1-8580-4965-8EF1-7871A0898F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18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0EFB1-8580-4965-8EF1-7871A0898F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75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26080" y="3895127"/>
            <a:ext cx="73152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584" y="1463040"/>
            <a:ext cx="12070080" cy="258318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3760" y="4050589"/>
            <a:ext cx="9875520" cy="82296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572F79-5386-4E52-891E-02323BFCC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760" y="822963"/>
            <a:ext cx="9265920" cy="420623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98CD-A6AA-411F-BF4A-50E5FA820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360" y="731521"/>
            <a:ext cx="341376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2960" y="822961"/>
            <a:ext cx="8046720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A7EA-C6C8-4239-BC8F-E0755A7A3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D25E18-898B-4F14-A15D-6E681AA42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27520" y="4889398"/>
            <a:ext cx="73152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0" y="5120842"/>
            <a:ext cx="5974080" cy="877824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674FC-7F74-4B14-8625-D31F13870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7600" y="2286000"/>
            <a:ext cx="9656064" cy="2820010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049E28-85E3-48DE-A074-12B854178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150670" y="790042"/>
            <a:ext cx="523768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8046721" y="790043"/>
            <a:ext cx="5237683" cy="41186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5793" y="794371"/>
            <a:ext cx="5237683" cy="767714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0669" y="1645920"/>
            <a:ext cx="5242560" cy="329184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1" y="794371"/>
            <a:ext cx="5237683" cy="767714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46721" y="1645920"/>
            <a:ext cx="5237683" cy="329184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90624" y="624230"/>
            <a:ext cx="73152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48448" y="624230"/>
            <a:ext cx="73152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D14CF2-3CDE-4272-9D31-C4ECDBDB8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F93617-5849-4FF8-8B73-9A8752233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C75C-280E-4175-9F9C-7CDB16B9D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26272" y="2129506"/>
            <a:ext cx="73152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822961"/>
            <a:ext cx="6949440" cy="41148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0" y="822961"/>
            <a:ext cx="4145280" cy="41148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ABA5C-C144-44D0-B651-2AA190AAC9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50720" y="735332"/>
            <a:ext cx="10728960" cy="3056382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89120" y="4143656"/>
            <a:ext cx="8046720" cy="8649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96563" y="3997757"/>
            <a:ext cx="73152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FED8FA-B2A3-48BF-8D51-320ACF114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2197154" y="1246130"/>
            <a:ext cx="11584992" cy="684838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668957" y="502959"/>
            <a:ext cx="6646166" cy="716873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5244729" y="140227"/>
            <a:ext cx="10366979" cy="570570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3584" y="5852160"/>
            <a:ext cx="12070080" cy="1097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3760" y="822963"/>
            <a:ext cx="9753600" cy="4389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75520" y="7385687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6736" y="7385687"/>
            <a:ext cx="7315200" cy="4381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6736" y="7010400"/>
            <a:ext cx="3413760" cy="36576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F4FBDDF-6166-434E-A702-5BF9B525B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warrelatedillness.va.gov/WARRELATEDILLNESS/images/articlestock/hearing_difficulties.jpg&amp;imgrefurl=http://www.warrelatedillness.va.gov/education/healthconditions/hearing-difficulties.asp&amp;usg=___KGHcq4r_GdoNPlKdKIJPqXChhg=&amp;h=327&amp;w=570&amp;sz=131&amp;hl=en&amp;start=108&amp;zoom=1&amp;tbnid=0lrpNnM6hGzNOM:&amp;tbnh=77&amp;tbnw=134&amp;ei=UkB2TpC7L6LLsQLTrIWMBQ&amp;prev=/search?q=Hearing&amp;start=105&amp;hl=en&amp;sa=N&amp;gbv=2&amp;tbm=isch&amp;itb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warrelatedillness.va.gov/WARRELATEDILLNESS/images/articlestock/hearing_difficulties.jpg&amp;imgrefurl=http://www.warrelatedillness.va.gov/education/healthconditions/hearing-difficulties.asp&amp;usg=___KGHcq4r_GdoNPlKdKIJPqXChhg=&amp;h=327&amp;w=570&amp;sz=131&amp;hl=en&amp;start=108&amp;zoom=1&amp;tbnid=0lrpNnM6hGzNOM:&amp;tbnh=77&amp;tbnw=134&amp;ei=UkB2TpC7L6LLsQLTrIWMBQ&amp;prev=/search?q=Hearing&amp;start=105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warrelatedillness.va.gov/WARRELATEDILLNESS/images/articlestock/hearing_difficulties.jpg&amp;imgrefurl=http://www.warrelatedillness.va.gov/education/healthconditions/hearing-difficulties.asp&amp;usg=___KGHcq4r_GdoNPlKdKIJPqXChhg=&amp;h=327&amp;w=570&amp;sz=131&amp;hl=en&amp;start=108&amp;zoom=1&amp;tbnid=0lrpNnM6hGzNOM:&amp;tbnh=77&amp;tbnw=134&amp;ei=UkB2TpC7L6LLsQLTrIWMBQ&amp;prev=/search?q=Hearing&amp;start=105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warrelatedillness.va.gov/WARRELATEDILLNESS/images/articlestock/hearing_difficulties.jpg&amp;imgrefurl=http://www.warrelatedillness.va.gov/education/healthconditions/hearing-difficulties.asp&amp;usg=___KGHcq4r_GdoNPlKdKIJPqXChhg=&amp;h=327&amp;w=570&amp;sz=131&amp;hl=en&amp;start=108&amp;zoom=1&amp;tbnid=0lrpNnM6hGzNOM:&amp;tbnh=77&amp;tbnw=134&amp;ei=UkB2TpC7L6LLsQLTrIWMBQ&amp;prev=/search?q=Hearing&amp;start=105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warrelatedillness.va.gov/WARRELATEDILLNESS/images/articlestock/hearing_difficulties.jpg&amp;imgrefurl=http://www.warrelatedillness.va.gov/education/healthconditions/hearing-difficulties.asp&amp;usg=___KGHcq4r_GdoNPlKdKIJPqXChhg=&amp;h=327&amp;w=570&amp;sz=131&amp;hl=en&amp;start=108&amp;zoom=1&amp;tbnid=0lrpNnM6hGzNOM:&amp;tbnh=77&amp;tbnw=134&amp;ei=UkB2TpC7L6LLsQLTrIWMBQ&amp;prev=/search?q=Hearing&amp;start=105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warrelatedillness.va.gov/WARRELATEDILLNESS/images/articlestock/hearing_difficulties.jpg&amp;imgrefurl=http://www.warrelatedillness.va.gov/education/healthconditions/hearing-difficulties.asp&amp;usg=___KGHcq4r_GdoNPlKdKIJPqXChhg=&amp;h=327&amp;w=570&amp;sz=131&amp;hl=en&amp;start=108&amp;zoom=1&amp;tbnid=0lrpNnM6hGzNOM:&amp;tbnh=77&amp;tbnw=134&amp;ei=UkB2TpC7L6LLsQLTrIWMBQ&amp;prev=/search?q=Hearing&amp;start=105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warrelatedillness.va.gov/WARRELATEDILLNESS/images/articlestock/hearing_difficulties.jpg&amp;imgrefurl=http://www.warrelatedillness.va.gov/education/healthconditions/hearing-difficulties.asp&amp;usg=___KGHcq4r_GdoNPlKdKIJPqXChhg=&amp;h=327&amp;w=570&amp;sz=131&amp;hl=en&amp;start=108&amp;zoom=1&amp;tbnid=0lrpNnM6hGzNOM:&amp;tbnh=77&amp;tbnw=134&amp;ei=UkB2TpC7L6LLsQLTrIWMBQ&amp;prev=/search?q=Hearing&amp;start=105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680" y="2194560"/>
            <a:ext cx="13533120" cy="55778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/>
              <a:t>6s- Magnify, Oh Magnify</a:t>
            </a:r>
          </a:p>
          <a:p>
            <a:pPr>
              <a:buNone/>
            </a:pPr>
            <a:r>
              <a:rPr lang="en-US" sz="4800" dirty="0" smtClean="0"/>
              <a:t>127- This is My Father’s World</a:t>
            </a:r>
          </a:p>
          <a:p>
            <a:pPr>
              <a:buNone/>
            </a:pPr>
            <a:r>
              <a:rPr lang="en-US" sz="4800" dirty="0" smtClean="0"/>
              <a:t>604- I’m the One</a:t>
            </a:r>
          </a:p>
          <a:p>
            <a:pPr>
              <a:buNone/>
            </a:pPr>
            <a:r>
              <a:rPr lang="en-US" sz="4800" dirty="0" smtClean="0"/>
              <a:t>537- Open our Eyes</a:t>
            </a:r>
          </a:p>
          <a:p>
            <a:pPr>
              <a:buNone/>
            </a:pPr>
            <a:r>
              <a:rPr lang="en-US" sz="4800" dirty="0" smtClean="0"/>
              <a:t>344- Who at My Door is Standing?</a:t>
            </a:r>
          </a:p>
          <a:p>
            <a:pPr>
              <a:buNone/>
            </a:pPr>
            <a:r>
              <a:rPr lang="en-US" sz="4800" dirty="0" smtClean="0"/>
              <a:t>20s- Remember Who You Are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320"/>
            <a:ext cx="14264640" cy="1645920"/>
          </a:xfrm>
        </p:spPr>
        <p:txBody>
          <a:bodyPr/>
          <a:lstStyle/>
          <a:p>
            <a:pPr algn="ctr"/>
            <a:r>
              <a:rPr lang="en-US" sz="6600" dirty="0" smtClean="0"/>
              <a:t>Hymns for Worship at </a:t>
            </a:r>
            <a:r>
              <a:rPr lang="en-US" sz="6600" dirty="0" err="1" smtClean="0"/>
              <a:t>Woodmont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7680" y="2468880"/>
            <a:ext cx="13776960" cy="164592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99CCFF"/>
                </a:solidFill>
              </a:rPr>
              <a:t>The Type of Hearers God Expects </a:t>
            </a:r>
            <a:endParaRPr lang="en-US" sz="4800" b="1" dirty="0">
              <a:solidFill>
                <a:srgbClr val="99CC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James 1:22-25</a:t>
            </a:r>
          </a:p>
        </p:txBody>
      </p:sp>
      <p:pic>
        <p:nvPicPr>
          <p:cNvPr id="1026" name="Picture 2" descr="http://t0.gstatic.com/images?q=tbn:ANd9GcQjByRtQvN7d3yQptIlqWT93yC1LcupGeUYuVI-87O_FTVNAKaFaXlcxjz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012"/>
            <a:ext cx="5120640" cy="220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14630400" cy="429768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99CCFF"/>
                </a:solidFill>
              </a:rPr>
              <a:t>It is the power of God unto salvation (</a:t>
            </a:r>
            <a:r>
              <a:rPr lang="en-US" sz="3200" b="1" dirty="0">
                <a:solidFill>
                  <a:srgbClr val="99CCFF"/>
                </a:solidFill>
              </a:rPr>
              <a:t>Romans 1:16-17</a:t>
            </a:r>
            <a:r>
              <a:rPr lang="en-US" sz="3200" dirty="0">
                <a:solidFill>
                  <a:srgbClr val="99CCFF"/>
                </a:solidFill>
              </a:rPr>
              <a:t>)</a:t>
            </a:r>
          </a:p>
          <a:p>
            <a:r>
              <a:rPr lang="en-US" sz="3200" dirty="0">
                <a:solidFill>
                  <a:srgbClr val="99CCFF"/>
                </a:solidFill>
              </a:rPr>
              <a:t>Must be preached to be heard (</a:t>
            </a:r>
            <a:r>
              <a:rPr lang="en-US" sz="3200" b="1" dirty="0">
                <a:solidFill>
                  <a:srgbClr val="99CCFF"/>
                </a:solidFill>
              </a:rPr>
              <a:t>Romans 10:13-16</a:t>
            </a:r>
            <a:r>
              <a:rPr lang="en-US" sz="3200" dirty="0">
                <a:solidFill>
                  <a:srgbClr val="99CCFF"/>
                </a:solidFill>
              </a:rPr>
              <a:t>)</a:t>
            </a:r>
          </a:p>
          <a:p>
            <a:r>
              <a:rPr lang="en-US" sz="3200" dirty="0">
                <a:solidFill>
                  <a:srgbClr val="99CCFF"/>
                </a:solidFill>
              </a:rPr>
              <a:t>There Are Different types of hearers Jesus speaks about them in (</a:t>
            </a:r>
            <a:r>
              <a:rPr lang="en-US" sz="3200" b="1" dirty="0">
                <a:solidFill>
                  <a:srgbClr val="99CCFF"/>
                </a:solidFill>
              </a:rPr>
              <a:t>Luke 8:11-15</a:t>
            </a:r>
            <a:r>
              <a:rPr lang="en-US" sz="3200" dirty="0">
                <a:solidFill>
                  <a:srgbClr val="99CCFF"/>
                </a:solidFill>
              </a:rPr>
              <a:t>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09760" cy="1920240"/>
          </a:xfrm>
        </p:spPr>
        <p:txBody>
          <a:bodyPr/>
          <a:lstStyle/>
          <a:p>
            <a:r>
              <a:rPr lang="en-US" b="1" dirty="0">
                <a:solidFill>
                  <a:srgbClr val="99CCFF"/>
                </a:solidFill>
              </a:rPr>
              <a:t>The Gospel Must Be Heard</a:t>
            </a:r>
          </a:p>
        </p:txBody>
      </p:sp>
      <p:pic>
        <p:nvPicPr>
          <p:cNvPr id="4" name="Picture 2" descr="http://t0.gstatic.com/images?q=tbn:ANd9GcQjByRtQvN7d3yQptIlqWT93yC1LcupGeUYuVI-87O_FTVNAKaFaXlcxjz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09760" y="0"/>
            <a:ext cx="5120640" cy="220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8231" y="1828800"/>
            <a:ext cx="14557611" cy="640080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99CCFF"/>
                </a:solidFill>
              </a:rPr>
              <a:t>Wayside</a:t>
            </a:r>
            <a:r>
              <a:rPr lang="en-US" sz="3200" dirty="0" smtClean="0">
                <a:solidFill>
                  <a:srgbClr val="99CCFF"/>
                </a:solidFill>
              </a:rPr>
              <a:t> (</a:t>
            </a:r>
            <a:r>
              <a:rPr lang="en-US" sz="3200" b="1" dirty="0" smtClean="0">
                <a:solidFill>
                  <a:srgbClr val="99CCFF"/>
                </a:solidFill>
              </a:rPr>
              <a:t>12</a:t>
            </a:r>
            <a:r>
              <a:rPr lang="en-US" sz="3200" dirty="0" smtClean="0">
                <a:solidFill>
                  <a:srgbClr val="99CCFF"/>
                </a:solidFill>
              </a:rPr>
              <a:t>) -hear but never obey</a:t>
            </a:r>
          </a:p>
          <a:p>
            <a:r>
              <a:rPr lang="en-US" sz="3200" b="1" u="sng" dirty="0" smtClean="0">
                <a:solidFill>
                  <a:srgbClr val="99CCFF"/>
                </a:solidFill>
              </a:rPr>
              <a:t>Rocky Soil </a:t>
            </a:r>
            <a:r>
              <a:rPr lang="en-US" sz="3200" dirty="0" smtClean="0">
                <a:solidFill>
                  <a:srgbClr val="99CCFF"/>
                </a:solidFill>
              </a:rPr>
              <a:t>(</a:t>
            </a:r>
            <a:r>
              <a:rPr lang="en-US" sz="3200" b="1" dirty="0" smtClean="0">
                <a:solidFill>
                  <a:srgbClr val="99CCFF"/>
                </a:solidFill>
              </a:rPr>
              <a:t>13</a:t>
            </a:r>
            <a:r>
              <a:rPr lang="en-US" sz="3200" dirty="0" smtClean="0">
                <a:solidFill>
                  <a:srgbClr val="99CCFF"/>
                </a:solidFill>
              </a:rPr>
              <a:t>) -believe for a while but fall away at temptation </a:t>
            </a:r>
          </a:p>
          <a:p>
            <a:r>
              <a:rPr lang="en-US" sz="3200" b="1" u="sng" dirty="0" smtClean="0">
                <a:solidFill>
                  <a:srgbClr val="99CCFF"/>
                </a:solidFill>
              </a:rPr>
              <a:t>Thorny Soil </a:t>
            </a:r>
            <a:r>
              <a:rPr lang="en-US" sz="3200" dirty="0" smtClean="0">
                <a:solidFill>
                  <a:srgbClr val="99CCFF"/>
                </a:solidFill>
              </a:rPr>
              <a:t>(</a:t>
            </a:r>
            <a:r>
              <a:rPr lang="en-US" sz="3200" b="1" dirty="0" smtClean="0">
                <a:solidFill>
                  <a:srgbClr val="99CCFF"/>
                </a:solidFill>
              </a:rPr>
              <a:t>14</a:t>
            </a:r>
            <a:r>
              <a:rPr lang="en-US" sz="3200" dirty="0" smtClean="0">
                <a:solidFill>
                  <a:srgbClr val="99CCFF"/>
                </a:solidFill>
              </a:rPr>
              <a:t>) -choked out by the cares of life. </a:t>
            </a:r>
          </a:p>
          <a:p>
            <a:r>
              <a:rPr lang="en-US" sz="3200" b="1" u="sng" dirty="0" smtClean="0">
                <a:solidFill>
                  <a:srgbClr val="99CCFF"/>
                </a:solidFill>
              </a:rPr>
              <a:t>Good Soil </a:t>
            </a:r>
            <a:r>
              <a:rPr lang="en-US" sz="3200" dirty="0" smtClean="0">
                <a:solidFill>
                  <a:srgbClr val="99CCFF"/>
                </a:solidFill>
              </a:rPr>
              <a:t>(</a:t>
            </a:r>
            <a:r>
              <a:rPr lang="en-US" sz="3200" b="1" dirty="0" smtClean="0">
                <a:solidFill>
                  <a:srgbClr val="99CCFF"/>
                </a:solidFill>
              </a:rPr>
              <a:t>15</a:t>
            </a:r>
            <a:r>
              <a:rPr lang="en-US" sz="3200" dirty="0" smtClean="0">
                <a:solidFill>
                  <a:srgbClr val="99CCFF"/>
                </a:solidFill>
              </a:rPr>
              <a:t>) -keep the word and bear fruit with patience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65920" cy="2286000"/>
          </a:xfrm>
        </p:spPr>
        <p:txBody>
          <a:bodyPr/>
          <a:lstStyle/>
          <a:p>
            <a:r>
              <a:rPr lang="en-US" b="1" dirty="0">
                <a:solidFill>
                  <a:srgbClr val="99CCFF"/>
                </a:solidFill>
              </a:rPr>
              <a:t>Different Types of Hearers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Picture 2" descr="http://t0.gstatic.com/images?q=tbn:ANd9GcQjByRtQvN7d3yQptIlqWT93yC1LcupGeUYuVI-87O_FTVNAKaFaXlcxjz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5202" y="15012"/>
            <a:ext cx="5120640" cy="220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2221858"/>
            <a:ext cx="14630400" cy="6007742"/>
          </a:xfrm>
        </p:spPr>
        <p:txBody>
          <a:bodyPr/>
          <a:lstStyle/>
          <a:p>
            <a:r>
              <a:rPr lang="en-US" sz="3200" dirty="0">
                <a:solidFill>
                  <a:srgbClr val="99CCFF"/>
                </a:solidFill>
              </a:rPr>
              <a:t>(Luke 8:18) “take heed how you hear”</a:t>
            </a:r>
          </a:p>
          <a:p>
            <a:r>
              <a:rPr lang="en-US" sz="3200" dirty="0">
                <a:solidFill>
                  <a:srgbClr val="99CCFF"/>
                </a:solidFill>
              </a:rPr>
              <a:t>Many Hear With the Wrong Motive</a:t>
            </a:r>
          </a:p>
          <a:p>
            <a:pPr lvl="1"/>
            <a:r>
              <a:rPr lang="en-US" sz="2800" dirty="0">
                <a:solidFill>
                  <a:srgbClr val="99CCFF"/>
                </a:solidFill>
              </a:rPr>
              <a:t>Some Through Curiosity (Acts 17:19-21)</a:t>
            </a:r>
          </a:p>
          <a:p>
            <a:pPr lvl="1"/>
            <a:r>
              <a:rPr lang="en-US" sz="2800" dirty="0">
                <a:solidFill>
                  <a:srgbClr val="99CCFF"/>
                </a:solidFill>
              </a:rPr>
              <a:t>Some Through  Expediency (Acts 24:24-26)</a:t>
            </a:r>
          </a:p>
          <a:p>
            <a:pPr lvl="1"/>
            <a:r>
              <a:rPr lang="en-US" sz="2800" dirty="0">
                <a:solidFill>
                  <a:srgbClr val="99CCFF"/>
                </a:solidFill>
              </a:rPr>
              <a:t>Some hear to Criticize (Mark 12:13) </a:t>
            </a:r>
          </a:p>
          <a:p>
            <a:pPr lvl="1"/>
            <a:r>
              <a:rPr lang="en-US" sz="2800" dirty="0">
                <a:solidFill>
                  <a:srgbClr val="99CCFF"/>
                </a:solidFill>
              </a:rPr>
              <a:t>Some because they like the speaker: voice, personality, </a:t>
            </a:r>
            <a:r>
              <a:rPr lang="en-US" sz="2800" dirty="0" smtClean="0">
                <a:solidFill>
                  <a:srgbClr val="99CCFF"/>
                </a:solidFill>
              </a:rPr>
              <a:t>etc</a:t>
            </a:r>
            <a:r>
              <a:rPr lang="en-US" sz="2800" dirty="0">
                <a:solidFill>
                  <a:srgbClr val="99CCFF"/>
                </a:solidFill>
              </a:rPr>
              <a:t>.</a:t>
            </a:r>
          </a:p>
          <a:p>
            <a:endParaRPr lang="en-US" dirty="0">
              <a:solidFill>
                <a:srgbClr val="99CCFF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495202" cy="2286000"/>
          </a:xfrm>
        </p:spPr>
        <p:txBody>
          <a:bodyPr/>
          <a:lstStyle/>
          <a:p>
            <a:r>
              <a:rPr lang="en-US" b="1" dirty="0">
                <a:solidFill>
                  <a:srgbClr val="99CCFF"/>
                </a:solidFill>
              </a:rPr>
              <a:t>Hear With the Right Motive</a:t>
            </a:r>
          </a:p>
        </p:txBody>
      </p:sp>
      <p:pic>
        <p:nvPicPr>
          <p:cNvPr id="4" name="Picture 2" descr="http://t0.gstatic.com/images?q=tbn:ANd9GcQjByRtQvN7d3yQptIlqWT93yC1LcupGeUYuVI-87O_FTVNAKaFaXlcxjz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5202" y="15012"/>
            <a:ext cx="5120640" cy="220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20240"/>
            <a:ext cx="14630400" cy="63093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99CCFF"/>
                </a:solidFill>
              </a:rPr>
              <a:t>Right Motive: Love For Truth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99CCFF"/>
                </a:solidFill>
              </a:rPr>
              <a:t>(John 8: 32) Truth makes us free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99CCFF"/>
                </a:solidFill>
              </a:rPr>
              <a:t>(Acts 8:28-31) The Eunuch sought it out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99CCFF"/>
                </a:solidFill>
              </a:rPr>
              <a:t>(2 Thessalonians 2:10-12) Those without a love of the Truth Will be Lost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99CCFF"/>
                </a:solidFill>
              </a:rPr>
              <a:t>Investigate to know the truth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99CCFF"/>
                </a:solidFill>
              </a:rPr>
              <a:t>(</a:t>
            </a:r>
            <a:r>
              <a:rPr lang="en-US" sz="2800" dirty="0" smtClean="0">
                <a:solidFill>
                  <a:srgbClr val="99CCFF"/>
                </a:solidFill>
              </a:rPr>
              <a:t>Acts 17:11) Noble </a:t>
            </a:r>
            <a:r>
              <a:rPr lang="en-US" sz="2800" dirty="0" err="1" smtClean="0">
                <a:solidFill>
                  <a:srgbClr val="99CCFF"/>
                </a:solidFill>
              </a:rPr>
              <a:t>Bereans</a:t>
            </a:r>
            <a:r>
              <a:rPr lang="en-US" sz="2800" dirty="0" smtClean="0">
                <a:solidFill>
                  <a:srgbClr val="99CCFF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rgbClr val="99CCFF"/>
                </a:solidFill>
              </a:rPr>
              <a:t>(John 5:39) </a:t>
            </a:r>
            <a:r>
              <a:rPr lang="en-US" sz="2800" dirty="0">
                <a:solidFill>
                  <a:srgbClr val="99CCFF"/>
                </a:solidFill>
              </a:rPr>
              <a:t>Jesus commanded: search the scriptures.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16" y="0"/>
            <a:ext cx="12070080" cy="2103120"/>
          </a:xfrm>
        </p:spPr>
        <p:txBody>
          <a:bodyPr/>
          <a:lstStyle/>
          <a:p>
            <a:r>
              <a:rPr lang="en-US" b="1" dirty="0">
                <a:solidFill>
                  <a:srgbClr val="99CCFF"/>
                </a:solidFill>
              </a:rPr>
              <a:t>Hear With The Right Motive</a:t>
            </a:r>
          </a:p>
        </p:txBody>
      </p:sp>
      <p:pic>
        <p:nvPicPr>
          <p:cNvPr id="4" name="Picture 2" descr="http://t0.gstatic.com/images?q=tbn:ANd9GcQjByRtQvN7d3yQptIlqWT93yC1LcupGeUYuVI-87O_FTVNAKaFaXlcxjz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53599" y="15012"/>
            <a:ext cx="4862242" cy="220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-1" y="2011680"/>
            <a:ext cx="14615842" cy="6217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99CCFF"/>
                </a:solidFill>
              </a:rPr>
              <a:t>(Acts 10:33) </a:t>
            </a:r>
            <a:r>
              <a:rPr lang="en-US" sz="3000" dirty="0">
                <a:solidFill>
                  <a:srgbClr val="99CCFF"/>
                </a:solidFill>
              </a:rPr>
              <a:t>Cornelius wanted to hear ALL the Lord had commanded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99CCFF"/>
                </a:solidFill>
              </a:rPr>
              <a:t>Some do not want the whole truth preached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99CCFF"/>
                </a:solidFill>
              </a:rPr>
              <a:t>They want what pleases them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99CCFF"/>
                </a:solidFill>
              </a:rPr>
              <a:t>(Isaiah 30:10) speak to us smooth things, prophesy deceits.”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000" dirty="0">
                <a:solidFill>
                  <a:srgbClr val="99CCFF"/>
                </a:solidFill>
              </a:rPr>
              <a:t>Jesus said teach all things I have commanded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99CCFF"/>
                </a:solidFill>
              </a:rPr>
              <a:t>(Matt. 28:18-20)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99CCFF"/>
                </a:solidFill>
              </a:rPr>
              <a:t>Paul Preached “The Whole Counsel” of God  (Acts 20:27)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070080" cy="1828800"/>
          </a:xfrm>
        </p:spPr>
        <p:txBody>
          <a:bodyPr/>
          <a:lstStyle/>
          <a:p>
            <a:r>
              <a:rPr lang="en-US" b="1" dirty="0">
                <a:solidFill>
                  <a:srgbClr val="99CCFF"/>
                </a:solidFill>
              </a:rPr>
              <a:t>Hear All That is Commanded</a:t>
            </a:r>
          </a:p>
        </p:txBody>
      </p:sp>
      <p:pic>
        <p:nvPicPr>
          <p:cNvPr id="4" name="Picture 2" descr="http://t0.gstatic.com/images?q=tbn:ANd9GcQjByRtQvN7d3yQptIlqWT93yC1LcupGeUYuVI-87O_FTVNAKaFaXlcxjz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5202" y="15012"/>
            <a:ext cx="5120640" cy="220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14630400" cy="7315200"/>
          </a:xfrm>
        </p:spPr>
        <p:txBody>
          <a:bodyPr/>
          <a:lstStyle/>
          <a:p>
            <a:r>
              <a:rPr lang="en-US" sz="3200" dirty="0">
                <a:solidFill>
                  <a:srgbClr val="99CCFF"/>
                </a:solidFill>
              </a:rPr>
              <a:t>(James 1:22-25) “be doers of the </a:t>
            </a:r>
            <a:r>
              <a:rPr lang="en-US" sz="3200" dirty="0" smtClean="0">
                <a:solidFill>
                  <a:srgbClr val="99CCFF"/>
                </a:solidFill>
              </a:rPr>
              <a:t>word</a:t>
            </a:r>
            <a:r>
              <a:rPr lang="en-US" sz="3200" dirty="0">
                <a:solidFill>
                  <a:srgbClr val="99CCFF"/>
                </a:solidFill>
              </a:rPr>
              <a:t>”</a:t>
            </a:r>
          </a:p>
          <a:p>
            <a:r>
              <a:rPr lang="en-US" sz="3200" dirty="0">
                <a:solidFill>
                  <a:srgbClr val="99CCFF"/>
                </a:solidFill>
              </a:rPr>
              <a:t>This was the attitude of both the Eunuch &amp; Cornelius. </a:t>
            </a:r>
          </a:p>
          <a:p>
            <a:r>
              <a:rPr lang="en-US" sz="3200" dirty="0">
                <a:solidFill>
                  <a:srgbClr val="99CCFF"/>
                </a:solidFill>
              </a:rPr>
              <a:t>Do not Just Profess to obey (Titus 1:15-16)</a:t>
            </a:r>
          </a:p>
          <a:p>
            <a:r>
              <a:rPr lang="en-US" sz="3200" dirty="0">
                <a:solidFill>
                  <a:srgbClr val="99CCFF"/>
                </a:solidFill>
              </a:rPr>
              <a:t>Hear God’s word and Obey it</a:t>
            </a:r>
          </a:p>
          <a:p>
            <a:pPr lvl="1"/>
            <a:r>
              <a:rPr lang="en-US" sz="2800" dirty="0">
                <a:solidFill>
                  <a:srgbClr val="99CCFF"/>
                </a:solidFill>
              </a:rPr>
              <a:t>(Romans 6:16-18) servants of who you obey</a:t>
            </a:r>
          </a:p>
          <a:p>
            <a:pPr lvl="1"/>
            <a:r>
              <a:rPr lang="en-US" sz="2800" dirty="0">
                <a:solidFill>
                  <a:srgbClr val="99CCFF"/>
                </a:solidFill>
              </a:rPr>
              <a:t>(Hebrews 5:8-9) Salvation to those who obey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5459" y="0"/>
            <a:ext cx="12070080" cy="1097280"/>
          </a:xfrm>
        </p:spPr>
        <p:txBody>
          <a:bodyPr/>
          <a:lstStyle/>
          <a:p>
            <a:r>
              <a:rPr lang="en-US" b="1" dirty="0">
                <a:solidFill>
                  <a:srgbClr val="99CCFF"/>
                </a:solidFill>
              </a:rPr>
              <a:t>Hear To Obey </a:t>
            </a:r>
          </a:p>
        </p:txBody>
      </p:sp>
      <p:pic>
        <p:nvPicPr>
          <p:cNvPr id="4" name="Picture 2" descr="http://t0.gstatic.com/images?q=tbn:ANd9GcQjByRtQvN7d3yQptIlqWT93yC1LcupGeUYuVI-87O_FTVNAKaFaXlcxjz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5202" y="15012"/>
            <a:ext cx="5120640" cy="220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890</TotalTime>
  <Words>397</Words>
  <Application>Microsoft Office PowerPoint</Application>
  <PresentationFormat>Custom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Hymns for Worship at Woodmont</vt:lpstr>
      <vt:lpstr>The Type of Hearers God Expects </vt:lpstr>
      <vt:lpstr>The Gospel Must Be Heard</vt:lpstr>
      <vt:lpstr>Different Types of Hearers </vt:lpstr>
      <vt:lpstr>Hear With the Right Motive</vt:lpstr>
      <vt:lpstr>Hear With The Right Motive</vt:lpstr>
      <vt:lpstr>Hear All That is Commanded</vt:lpstr>
      <vt:lpstr>Hear To Obey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Kind Of Hearers God Expects</dc:title>
  <dc:creator>Kurt And Amber Jones</dc:creator>
  <cp:lastModifiedBy>Steven Lawrence Locklair</cp:lastModifiedBy>
  <cp:revision>17</cp:revision>
  <dcterms:created xsi:type="dcterms:W3CDTF">2005-04-06T21:07:32Z</dcterms:created>
  <dcterms:modified xsi:type="dcterms:W3CDTF">2013-11-10T22:53:40Z</dcterms:modified>
</cp:coreProperties>
</file>