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3"/>
  </p:handoutMasterIdLst>
  <p:sldIdLst>
    <p:sldId id="265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6" r:id="rId12"/>
  </p:sldIdLst>
  <p:sldSz cx="14630400" cy="8229600"/>
  <p:notesSz cx="9144000" cy="6858000"/>
  <p:defaultTextStyle>
    <a:defPPr>
      <a:defRPr lang="en-US"/>
    </a:defPPr>
    <a:lvl1pPr marL="0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1pPr>
    <a:lvl2pPr marL="653110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2pPr>
    <a:lvl3pPr marL="1306220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3pPr>
    <a:lvl4pPr marL="195933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4pPr>
    <a:lvl5pPr marL="261244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5pPr>
    <a:lvl6pPr marL="326555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6pPr>
    <a:lvl7pPr marL="391866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7pPr>
    <a:lvl8pPr marL="457177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8pPr>
    <a:lvl9pPr marL="5224882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240" y="-102"/>
      </p:cViewPr>
      <p:guideLst>
        <p:guide orient="horz" pos="2592"/>
        <p:guide pos="460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7BB39C-5B92-431A-9858-68D225C924F0}" type="datetimeFigureOut">
              <a:rPr lang="en-US" smtClean="0"/>
              <a:pPr/>
              <a:t>1/19/2014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82C8EC-C920-446A-BDE1-0CE1102EA7E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2556511"/>
            <a:ext cx="12435840" cy="176403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94560" y="4663440"/>
            <a:ext cx="10241280" cy="21031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531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062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593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6124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655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9186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5717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2248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E5A7A-CE2E-4D16-8FD9-14242E45F026}" type="datetimeFigureOut">
              <a:rPr lang="en-US" smtClean="0"/>
              <a:pPr/>
              <a:t>1/19/2014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84318-C51F-4C4E-B533-88465EABDA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E5A7A-CE2E-4D16-8FD9-14242E45F026}" type="datetimeFigureOut">
              <a:rPr lang="en-US" smtClean="0"/>
              <a:pPr/>
              <a:t>1/19/2014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84318-C51F-4C4E-B533-88465EABDA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607040" y="329566"/>
            <a:ext cx="3291840" cy="702183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1520" y="329566"/>
            <a:ext cx="9631680" cy="702183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E5A7A-CE2E-4D16-8FD9-14242E45F026}" type="datetimeFigureOut">
              <a:rPr lang="en-US" smtClean="0"/>
              <a:pPr/>
              <a:t>1/19/2014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84318-C51F-4C4E-B533-88465EABDA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E5A7A-CE2E-4D16-8FD9-14242E45F026}" type="datetimeFigureOut">
              <a:rPr lang="en-US" smtClean="0"/>
              <a:pPr/>
              <a:t>1/19/2014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84318-C51F-4C4E-B533-88465EABDA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701" y="5288281"/>
            <a:ext cx="12435840" cy="1634490"/>
          </a:xfrm>
        </p:spPr>
        <p:txBody>
          <a:bodyPr anchor="t"/>
          <a:lstStyle>
            <a:lvl1pPr algn="l">
              <a:defRPr sz="57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5701" y="3488056"/>
            <a:ext cx="12435840" cy="1800224"/>
          </a:xfrm>
        </p:spPr>
        <p:txBody>
          <a:bodyPr anchor="b"/>
          <a:lstStyle>
            <a:lvl1pPr marL="0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1pPr>
            <a:lvl2pPr marL="653110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2pPr>
            <a:lvl3pPr marL="130622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3pPr>
            <a:lvl4pPr marL="195933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61244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6555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91866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57177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22488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E5A7A-CE2E-4D16-8FD9-14242E45F026}" type="datetimeFigureOut">
              <a:rPr lang="en-US" smtClean="0"/>
              <a:pPr/>
              <a:t>1/19/2014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84318-C51F-4C4E-B533-88465EABDA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1520" y="1920240"/>
            <a:ext cx="6461760" cy="5431156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37120" y="1920240"/>
            <a:ext cx="6461760" cy="5431156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E5A7A-CE2E-4D16-8FD9-14242E45F026}" type="datetimeFigureOut">
              <a:rPr lang="en-US" smtClean="0"/>
              <a:pPr/>
              <a:t>1/19/2014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84318-C51F-4C4E-B533-88465EABDA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1842136"/>
            <a:ext cx="6464301" cy="767714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53110" indent="0">
              <a:buNone/>
              <a:defRPr sz="2900" b="1"/>
            </a:lvl2pPr>
            <a:lvl3pPr marL="1306220" indent="0">
              <a:buNone/>
              <a:defRPr sz="2600" b="1"/>
            </a:lvl3pPr>
            <a:lvl4pPr marL="1959331" indent="0">
              <a:buNone/>
              <a:defRPr sz="2300" b="1"/>
            </a:lvl4pPr>
            <a:lvl5pPr marL="2612441" indent="0">
              <a:buNone/>
              <a:defRPr sz="2300" b="1"/>
            </a:lvl5pPr>
            <a:lvl6pPr marL="3265551" indent="0">
              <a:buNone/>
              <a:defRPr sz="2300" b="1"/>
            </a:lvl6pPr>
            <a:lvl7pPr marL="3918661" indent="0">
              <a:buNone/>
              <a:defRPr sz="2300" b="1"/>
            </a:lvl7pPr>
            <a:lvl8pPr marL="4571771" indent="0">
              <a:buNone/>
              <a:defRPr sz="2300" b="1"/>
            </a:lvl8pPr>
            <a:lvl9pPr marL="5224882" indent="0">
              <a:buNone/>
              <a:defRPr sz="2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1520" y="2609850"/>
            <a:ext cx="6464301" cy="4741546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432041" y="1842136"/>
            <a:ext cx="6466840" cy="767714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53110" indent="0">
              <a:buNone/>
              <a:defRPr sz="2900" b="1"/>
            </a:lvl2pPr>
            <a:lvl3pPr marL="1306220" indent="0">
              <a:buNone/>
              <a:defRPr sz="2600" b="1"/>
            </a:lvl3pPr>
            <a:lvl4pPr marL="1959331" indent="0">
              <a:buNone/>
              <a:defRPr sz="2300" b="1"/>
            </a:lvl4pPr>
            <a:lvl5pPr marL="2612441" indent="0">
              <a:buNone/>
              <a:defRPr sz="2300" b="1"/>
            </a:lvl5pPr>
            <a:lvl6pPr marL="3265551" indent="0">
              <a:buNone/>
              <a:defRPr sz="2300" b="1"/>
            </a:lvl6pPr>
            <a:lvl7pPr marL="3918661" indent="0">
              <a:buNone/>
              <a:defRPr sz="2300" b="1"/>
            </a:lvl7pPr>
            <a:lvl8pPr marL="4571771" indent="0">
              <a:buNone/>
              <a:defRPr sz="2300" b="1"/>
            </a:lvl8pPr>
            <a:lvl9pPr marL="5224882" indent="0">
              <a:buNone/>
              <a:defRPr sz="2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432041" y="2609850"/>
            <a:ext cx="6466840" cy="4741546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E5A7A-CE2E-4D16-8FD9-14242E45F026}" type="datetimeFigureOut">
              <a:rPr lang="en-US" smtClean="0"/>
              <a:pPr/>
              <a:t>1/19/2014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84318-C51F-4C4E-B533-88465EABDA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E5A7A-CE2E-4D16-8FD9-14242E45F026}" type="datetimeFigureOut">
              <a:rPr lang="en-US" smtClean="0"/>
              <a:pPr/>
              <a:t>1/19/2014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84318-C51F-4C4E-B533-88465EABDA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E5A7A-CE2E-4D16-8FD9-14242E45F026}" type="datetimeFigureOut">
              <a:rPr lang="en-US" smtClean="0"/>
              <a:pPr/>
              <a:t>1/19/2014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84318-C51F-4C4E-B533-88465EABDA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21" y="327660"/>
            <a:ext cx="4813301" cy="1394460"/>
          </a:xfrm>
        </p:spPr>
        <p:txBody>
          <a:bodyPr anchor="b"/>
          <a:lstStyle>
            <a:lvl1pPr algn="l">
              <a:defRPr sz="2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20080" y="327660"/>
            <a:ext cx="8178800" cy="7023736"/>
          </a:xfrm>
        </p:spPr>
        <p:txBody>
          <a:bodyPr/>
          <a:lstStyle>
            <a:lvl1pPr>
              <a:defRPr sz="4600"/>
            </a:lvl1pPr>
            <a:lvl2pPr>
              <a:defRPr sz="4000"/>
            </a:lvl2pPr>
            <a:lvl3pPr>
              <a:defRPr sz="34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1521" y="1722120"/>
            <a:ext cx="4813301" cy="5629276"/>
          </a:xfrm>
        </p:spPr>
        <p:txBody>
          <a:bodyPr/>
          <a:lstStyle>
            <a:lvl1pPr marL="0" indent="0">
              <a:buNone/>
              <a:defRPr sz="2000"/>
            </a:lvl1pPr>
            <a:lvl2pPr marL="653110" indent="0">
              <a:buNone/>
              <a:defRPr sz="1700"/>
            </a:lvl2pPr>
            <a:lvl3pPr marL="1306220" indent="0">
              <a:buNone/>
              <a:defRPr sz="1400"/>
            </a:lvl3pPr>
            <a:lvl4pPr marL="1959331" indent="0">
              <a:buNone/>
              <a:defRPr sz="1300"/>
            </a:lvl4pPr>
            <a:lvl5pPr marL="2612441" indent="0">
              <a:buNone/>
              <a:defRPr sz="1300"/>
            </a:lvl5pPr>
            <a:lvl6pPr marL="3265551" indent="0">
              <a:buNone/>
              <a:defRPr sz="1300"/>
            </a:lvl6pPr>
            <a:lvl7pPr marL="3918661" indent="0">
              <a:buNone/>
              <a:defRPr sz="1300"/>
            </a:lvl7pPr>
            <a:lvl8pPr marL="4571771" indent="0">
              <a:buNone/>
              <a:defRPr sz="1300"/>
            </a:lvl8pPr>
            <a:lvl9pPr marL="5224882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E5A7A-CE2E-4D16-8FD9-14242E45F026}" type="datetimeFigureOut">
              <a:rPr lang="en-US" smtClean="0"/>
              <a:pPr/>
              <a:t>1/19/2014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84318-C51F-4C4E-B533-88465EABDA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67661" y="5760720"/>
            <a:ext cx="8778240" cy="680086"/>
          </a:xfrm>
        </p:spPr>
        <p:txBody>
          <a:bodyPr anchor="b"/>
          <a:lstStyle>
            <a:lvl1pPr algn="l">
              <a:defRPr sz="2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67661" y="735330"/>
            <a:ext cx="8778240" cy="4937760"/>
          </a:xfrm>
        </p:spPr>
        <p:txBody>
          <a:bodyPr/>
          <a:lstStyle>
            <a:lvl1pPr marL="0" indent="0">
              <a:buNone/>
              <a:defRPr sz="4600"/>
            </a:lvl1pPr>
            <a:lvl2pPr marL="653110" indent="0">
              <a:buNone/>
              <a:defRPr sz="4000"/>
            </a:lvl2pPr>
            <a:lvl3pPr marL="1306220" indent="0">
              <a:buNone/>
              <a:defRPr sz="3400"/>
            </a:lvl3pPr>
            <a:lvl4pPr marL="1959331" indent="0">
              <a:buNone/>
              <a:defRPr sz="2900"/>
            </a:lvl4pPr>
            <a:lvl5pPr marL="2612441" indent="0">
              <a:buNone/>
              <a:defRPr sz="2900"/>
            </a:lvl5pPr>
            <a:lvl6pPr marL="3265551" indent="0">
              <a:buNone/>
              <a:defRPr sz="2900"/>
            </a:lvl6pPr>
            <a:lvl7pPr marL="3918661" indent="0">
              <a:buNone/>
              <a:defRPr sz="2900"/>
            </a:lvl7pPr>
            <a:lvl8pPr marL="4571771" indent="0">
              <a:buNone/>
              <a:defRPr sz="2900"/>
            </a:lvl8pPr>
            <a:lvl9pPr marL="5224882" indent="0">
              <a:buNone/>
              <a:defRPr sz="29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867661" y="6440806"/>
            <a:ext cx="8778240" cy="965834"/>
          </a:xfrm>
        </p:spPr>
        <p:txBody>
          <a:bodyPr/>
          <a:lstStyle>
            <a:lvl1pPr marL="0" indent="0">
              <a:buNone/>
              <a:defRPr sz="2000"/>
            </a:lvl1pPr>
            <a:lvl2pPr marL="653110" indent="0">
              <a:buNone/>
              <a:defRPr sz="1700"/>
            </a:lvl2pPr>
            <a:lvl3pPr marL="1306220" indent="0">
              <a:buNone/>
              <a:defRPr sz="1400"/>
            </a:lvl3pPr>
            <a:lvl4pPr marL="1959331" indent="0">
              <a:buNone/>
              <a:defRPr sz="1300"/>
            </a:lvl4pPr>
            <a:lvl5pPr marL="2612441" indent="0">
              <a:buNone/>
              <a:defRPr sz="1300"/>
            </a:lvl5pPr>
            <a:lvl6pPr marL="3265551" indent="0">
              <a:buNone/>
              <a:defRPr sz="1300"/>
            </a:lvl6pPr>
            <a:lvl7pPr marL="3918661" indent="0">
              <a:buNone/>
              <a:defRPr sz="1300"/>
            </a:lvl7pPr>
            <a:lvl8pPr marL="4571771" indent="0">
              <a:buNone/>
              <a:defRPr sz="1300"/>
            </a:lvl8pPr>
            <a:lvl9pPr marL="5224882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E5A7A-CE2E-4D16-8FD9-14242E45F026}" type="datetimeFigureOut">
              <a:rPr lang="en-US" smtClean="0"/>
              <a:pPr/>
              <a:t>1/19/2014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84318-C51F-4C4E-B533-88465EABDA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1520" y="329566"/>
            <a:ext cx="13167360" cy="1371600"/>
          </a:xfrm>
          <a:prstGeom prst="rect">
            <a:avLst/>
          </a:prstGeom>
        </p:spPr>
        <p:txBody>
          <a:bodyPr vert="horz" lIns="130622" tIns="65311" rIns="130622" bIns="65311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1920240"/>
            <a:ext cx="13167360" cy="5431156"/>
          </a:xfrm>
          <a:prstGeom prst="rect">
            <a:avLst/>
          </a:prstGeom>
        </p:spPr>
        <p:txBody>
          <a:bodyPr vert="horz" lIns="130622" tIns="65311" rIns="130622" bIns="6531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1520" y="7627621"/>
            <a:ext cx="3413760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9E5A7A-CE2E-4D16-8FD9-14242E45F026}" type="datetimeFigureOut">
              <a:rPr lang="en-US" smtClean="0"/>
              <a:pPr/>
              <a:t>1/19/2014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998720" y="7627621"/>
            <a:ext cx="4632960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85120" y="7627621"/>
            <a:ext cx="3413760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E84318-C51F-4C4E-B533-88465EABDA1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306220" rtl="0" eaLnBrk="1" latinLnBrk="0" hangingPunct="1">
        <a:spcBef>
          <a:spcPct val="0"/>
        </a:spcBef>
        <a:buNone/>
        <a:defRPr sz="6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9833" indent="-489833" algn="l" defTabSz="1306220" rtl="0" eaLnBrk="1" latinLnBrk="0" hangingPunct="1">
        <a:spcBef>
          <a:spcPct val="20000"/>
        </a:spcBef>
        <a:buFont typeface="Arial" pitchFamily="34" charset="0"/>
        <a:buChar char="•"/>
        <a:defRPr sz="4600" kern="1200">
          <a:solidFill>
            <a:schemeClr val="tx1"/>
          </a:solidFill>
          <a:latin typeface="+mn-lt"/>
          <a:ea typeface="+mn-ea"/>
          <a:cs typeface="+mn-cs"/>
        </a:defRPr>
      </a:lvl1pPr>
      <a:lvl2pPr marL="1061304" indent="-408194" algn="l" defTabSz="1306220" rtl="0" eaLnBrk="1" latinLnBrk="0" hangingPunct="1">
        <a:spcBef>
          <a:spcPct val="20000"/>
        </a:spcBef>
        <a:buFont typeface="Arial" pitchFamily="34" charset="0"/>
        <a:buChar char="–"/>
        <a:defRPr sz="4000" kern="1200">
          <a:solidFill>
            <a:schemeClr val="tx1"/>
          </a:solidFill>
          <a:latin typeface="+mn-lt"/>
          <a:ea typeface="+mn-ea"/>
          <a:cs typeface="+mn-cs"/>
        </a:defRPr>
      </a:lvl2pPr>
      <a:lvl3pPr marL="1632776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85886" indent="-326555" algn="l" defTabSz="1306220" rtl="0" eaLnBrk="1" latinLnBrk="0" hangingPunct="1">
        <a:spcBef>
          <a:spcPct val="20000"/>
        </a:spcBef>
        <a:buFont typeface="Arial" pitchFamily="34" charset="0"/>
        <a:buChar char="–"/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38996" indent="-326555" algn="l" defTabSz="1306220" rtl="0" eaLnBrk="1" latinLnBrk="0" hangingPunct="1">
        <a:spcBef>
          <a:spcPct val="20000"/>
        </a:spcBef>
        <a:buFont typeface="Arial" pitchFamily="34" charset="0"/>
        <a:buChar char="»"/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592106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245216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4898327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551437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5311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0622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5933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1244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26555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1866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77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24882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Hymns for Worship at </a:t>
            </a:r>
            <a:r>
              <a:rPr lang="en-US" dirty="0" err="1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Woodmont</a:t>
            </a:r>
            <a:endParaRPr lang="en-US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54- Praise Him Praise Him</a:t>
            </a:r>
          </a:p>
          <a:p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681- Master the Tempest is Raging</a:t>
            </a:r>
          </a:p>
          <a:p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163- In </a:t>
            </a:r>
            <a:r>
              <a:rPr lang="en-US" dirty="0" err="1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Rememberance</a:t>
            </a:r>
            <a:endParaRPr lang="en-US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616- Into Our Hands</a:t>
            </a:r>
          </a:p>
          <a:p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632- Come unto Me</a:t>
            </a:r>
          </a:p>
          <a:p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72s- Hilltops of Glory</a:t>
            </a:r>
            <a:endParaRPr lang="en-US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4630400" cy="1066800"/>
          </a:xfrm>
        </p:spPr>
        <p:txBody>
          <a:bodyPr>
            <a:normAutofit/>
          </a:bodyPr>
          <a:lstStyle/>
          <a:p>
            <a:r>
              <a:rPr lang="en-US" sz="6000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Conclusion</a:t>
            </a:r>
            <a:endParaRPr lang="en-US" sz="6000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14630400" cy="7162800"/>
          </a:xfrm>
        </p:spPr>
        <p:txBody>
          <a:bodyPr>
            <a:normAutofit/>
          </a:bodyPr>
          <a:lstStyle/>
          <a:p>
            <a:pPr algn="ctr">
              <a:lnSpc>
                <a:spcPct val="80000"/>
              </a:lnSpc>
              <a:buNone/>
            </a:pPr>
            <a:r>
              <a:rPr lang="en-US" sz="4200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There were 5 phrases repeated in Genesis 1, “Then God said’, ‘God saw that it was good’, ‘evening and the morning’, ‘after their kind’, and ‘it was so’.”</a:t>
            </a:r>
          </a:p>
          <a:p>
            <a:pPr algn="ctr">
              <a:lnSpc>
                <a:spcPct val="80000"/>
              </a:lnSpc>
              <a:buNone/>
            </a:pPr>
            <a:r>
              <a:rPr lang="en-US" sz="2000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  <a:p>
            <a:pPr algn="ctr">
              <a:lnSpc>
                <a:spcPct val="80000"/>
              </a:lnSpc>
              <a:buNone/>
            </a:pPr>
            <a:r>
              <a:rPr lang="en-US" sz="4200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Don’t be deceived by man’s error which leads people to believe a lie &amp; be condemned (2 Thess. 2:9-12)!</a:t>
            </a:r>
          </a:p>
          <a:p>
            <a:pPr algn="ctr">
              <a:lnSpc>
                <a:spcPct val="80000"/>
              </a:lnSpc>
              <a:buNone/>
            </a:pPr>
            <a:endParaRPr lang="en-US" sz="2000" dirty="0" smtClean="0">
              <a:solidFill>
                <a:schemeClr val="bg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lnSpc>
                <a:spcPct val="80000"/>
              </a:lnSpc>
              <a:buNone/>
            </a:pPr>
            <a:r>
              <a:rPr lang="en-US" sz="4200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For those who say it doesn’t matter what you believe about creation, Jesus said, “If you believed Moses, you would believe Me; for he wrote about Me. "But </a:t>
            </a:r>
            <a:r>
              <a:rPr lang="en-US" sz="4200" u="sng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if you do not believe his writings, how will you believe My words</a:t>
            </a:r>
            <a:r>
              <a:rPr lang="en-US" sz="4200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?”</a:t>
            </a:r>
          </a:p>
          <a:p>
            <a:pPr algn="ctr">
              <a:lnSpc>
                <a:spcPct val="80000"/>
              </a:lnSpc>
              <a:buNone/>
            </a:pPr>
            <a:endParaRPr lang="en-US" sz="2000" dirty="0" smtClean="0">
              <a:solidFill>
                <a:schemeClr val="bg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lnSpc>
                <a:spcPct val="80000"/>
              </a:lnSpc>
              <a:buNone/>
            </a:pPr>
            <a:r>
              <a:rPr lang="en-US" sz="42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Jesus also said, “</a:t>
            </a:r>
            <a:r>
              <a:rPr lang="en-US" sz="4200" u="sng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He who believes and has been baptized shall be saved</a:t>
            </a:r>
            <a:r>
              <a:rPr lang="en-US" sz="42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” (Mark 16:16), not just believe only.</a:t>
            </a:r>
            <a:endParaRPr lang="en-US" sz="4200" dirty="0" smtClean="0">
              <a:solidFill>
                <a:schemeClr val="bg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Hymns for Worship at </a:t>
            </a:r>
            <a:r>
              <a:rPr lang="en-US" dirty="0" err="1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Woodmont</a:t>
            </a:r>
            <a:endParaRPr lang="en-US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54- Praise Him Praise Him</a:t>
            </a:r>
          </a:p>
          <a:p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681- Master the Tempest is Raging</a:t>
            </a:r>
          </a:p>
          <a:p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163- In </a:t>
            </a:r>
            <a:r>
              <a:rPr lang="en-US" dirty="0" err="1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Rememberance</a:t>
            </a:r>
            <a:endParaRPr lang="en-US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616- Into Our Hands</a:t>
            </a:r>
          </a:p>
          <a:p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632- Come unto Me</a:t>
            </a:r>
          </a:p>
          <a:p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72s- Hilltops of Glory</a:t>
            </a:r>
            <a:endParaRPr lang="en-US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14630400" cy="8229600"/>
          </a:xfrm>
        </p:spPr>
        <p:txBody>
          <a:bodyPr>
            <a:noAutofit/>
          </a:bodyPr>
          <a:lstStyle/>
          <a:p>
            <a:r>
              <a:rPr lang="en-US" sz="25500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In the Beginning</a:t>
            </a:r>
            <a:endParaRPr lang="en-US" sz="25500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4630400" cy="1295400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God Created the Heavens and the Earth</a:t>
            </a:r>
            <a:endParaRPr lang="en-US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14630400" cy="6934200"/>
          </a:xfrm>
        </p:spPr>
        <p:txBody>
          <a:bodyPr/>
          <a:lstStyle/>
          <a:p>
            <a:pPr algn="ctr">
              <a:buNone/>
            </a:pPr>
            <a:r>
              <a:rPr lang="en-US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There are 5 phrases in Genesis 1 that God repeats several times that clearly refute the false theories and speculations of man (2 Corinthians 10:3-6).</a:t>
            </a:r>
          </a:p>
          <a:p>
            <a:pPr algn="ctr">
              <a:buNone/>
            </a:pPr>
            <a:endParaRPr lang="en-US" sz="2000" dirty="0" smtClean="0">
              <a:solidFill>
                <a:schemeClr val="bg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en-US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Paul warned Timothy, </a:t>
            </a:r>
            <a:r>
              <a:rPr lang="en-US" i="1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“Guard what has been entrusted to you, avoiding worldly and empty chatter and the opposing arguments of what is falsely called "knowledge" -- which some have professed and thus gone astray from the faith” </a:t>
            </a:r>
            <a:r>
              <a:rPr lang="en-US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(1 Timothy 6:20-21).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4630400" cy="1295400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“Then God Said” (9 times)</a:t>
            </a:r>
            <a:endParaRPr lang="en-US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14630400" cy="69342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The Scripture records God spoke and it came into existence (Gen. 1:3, 6, 9, 11, 14, 20, 24, 26, 29)!</a:t>
            </a:r>
          </a:p>
          <a:p>
            <a:pPr algn="ctr">
              <a:buNone/>
            </a:pPr>
            <a:endParaRPr lang="en-US" sz="1500" dirty="0" smtClean="0">
              <a:solidFill>
                <a:schemeClr val="bg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en-US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God chose to speak through words which His Son communicated to mankind to save the world.                    (John 1:1-5, 14-18; 12:48-50)</a:t>
            </a:r>
          </a:p>
          <a:p>
            <a:pPr algn="ctr">
              <a:buNone/>
            </a:pPr>
            <a:endParaRPr lang="en-US" sz="1400" dirty="0" smtClean="0">
              <a:solidFill>
                <a:schemeClr val="bg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en-US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Everyone who speaks about God’s will should quote exactly what the Scripture says and not add to or take away from it (1 Peter 4:11; Rev. 22:18-19).</a:t>
            </a:r>
            <a:endParaRPr lang="en-US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4630400" cy="1295400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“God Saw that it was Good” (6 times)</a:t>
            </a:r>
            <a:endParaRPr lang="en-US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14630400" cy="693420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“God saw all that He had made and behold, it was very good” (Genesis 1:31).</a:t>
            </a:r>
          </a:p>
          <a:p>
            <a:pPr algn="ctr">
              <a:buNone/>
            </a:pPr>
            <a:endParaRPr lang="en-US" sz="1100" dirty="0" smtClean="0">
              <a:solidFill>
                <a:schemeClr val="bg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en-US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A person is not born evil, but chooses to disobey God. (Genesis 8:21; Ecclesiastes 7:29)</a:t>
            </a:r>
          </a:p>
          <a:p>
            <a:pPr algn="ctr">
              <a:buNone/>
            </a:pPr>
            <a:endParaRPr lang="en-US" sz="1100" dirty="0" smtClean="0">
              <a:solidFill>
                <a:schemeClr val="bg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en-US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God is good and is not responsible for evil, the devil is.</a:t>
            </a:r>
          </a:p>
          <a:p>
            <a:pPr algn="ctr">
              <a:buNone/>
            </a:pPr>
            <a:endParaRPr lang="en-US" sz="11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en-US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  The only way we can overcome him is through Jesus Christ (Hebrews 2:14-15).</a:t>
            </a:r>
          </a:p>
          <a:p>
            <a:pPr algn="ctr">
              <a:buNone/>
            </a:pPr>
            <a:endParaRPr lang="en-US" sz="1100" dirty="0" smtClean="0">
              <a:solidFill>
                <a:schemeClr val="bg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en-US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We must imitate what is good, not evil (1 John 3:11).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4630400" cy="1295400"/>
          </a:xfrm>
        </p:spPr>
        <p:txBody>
          <a:bodyPr>
            <a:normAutofit/>
          </a:bodyPr>
          <a:lstStyle/>
          <a:p>
            <a:r>
              <a:rPr lang="en-US" sz="6000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“There was Evening &amp; Morning” (6 times)</a:t>
            </a:r>
            <a:endParaRPr lang="en-US" sz="6000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14630400" cy="7010400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en-US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Does God want us to know the difference between billions of years (which evolutionists teach) and a 24 hour day?</a:t>
            </a:r>
          </a:p>
          <a:p>
            <a:pPr algn="ctr">
              <a:buNone/>
            </a:pPr>
            <a:endParaRPr lang="en-US" sz="1100" dirty="0" smtClean="0">
              <a:solidFill>
                <a:schemeClr val="bg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en-US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The day is defined by the evening and the morning in the Scriptures (Gen. 1:5, 8, 13, 19, 23, 31).</a:t>
            </a:r>
          </a:p>
          <a:p>
            <a:pPr algn="ctr">
              <a:buNone/>
            </a:pPr>
            <a:endParaRPr lang="en-US" sz="1100" dirty="0" smtClean="0">
              <a:solidFill>
                <a:schemeClr val="bg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en-US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God clearly makes a distinction between the seasons, days, and years (Gen. 1:14).</a:t>
            </a:r>
          </a:p>
          <a:p>
            <a:pPr algn="ctr">
              <a:buNone/>
            </a:pPr>
            <a:endParaRPr lang="en-US" sz="1100" dirty="0" smtClean="0">
              <a:solidFill>
                <a:schemeClr val="bg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en-US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God reaffirms that He created the heavens &amp; the earth in six days to the Israelites (Exodus 20:8-11).</a:t>
            </a:r>
          </a:p>
          <a:p>
            <a:pPr algn="ctr">
              <a:buNone/>
            </a:pPr>
            <a:endParaRPr lang="en-US" sz="1100" dirty="0" smtClean="0">
              <a:solidFill>
                <a:schemeClr val="bg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en-US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Christ taught- male &amp; female were made in the beginning thus there is no room for long ages (Mt. 19:4; Mk. 10:6).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4630400" cy="8229600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en-US" i="1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“Now I think we run into a problem when we say ‘must’.  One of these views must be correct.  And I’ve got a good brother friend who said one place that these “must be long ages”.  And I can’t say that.  But on the other hand, </a:t>
            </a:r>
            <a:r>
              <a:rPr lang="en-US" i="1" u="sng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I can’t say that they ‘must be 24 hour ages</a:t>
            </a:r>
            <a:r>
              <a:rPr lang="en-US" i="1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’.  There were some arguments made for that (like Exodus 20 and others) that I didn’t have time to deal with”  </a:t>
            </a:r>
          </a:p>
          <a:p>
            <a:pPr algn="ctr">
              <a:buNone/>
            </a:pP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(”Making sense of the Days of Creation” at</a:t>
            </a:r>
            <a:r>
              <a:rPr lang="en-US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 Florida College lectures 2/8/2000) http://bibleworld.com/daysgen1.pdf</a:t>
            </a:r>
          </a:p>
          <a:p>
            <a:pPr algn="ctr">
              <a:buNone/>
            </a:pPr>
            <a:endParaRPr lang="en-US" sz="1100" dirty="0" smtClean="0">
              <a:solidFill>
                <a:schemeClr val="bg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en-US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By Ferrell Jenkins (former head of the Bible department at Florida College and it’s still on his website after 13 years)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4630400" cy="1066800"/>
          </a:xfrm>
        </p:spPr>
        <p:txBody>
          <a:bodyPr>
            <a:normAutofit/>
          </a:bodyPr>
          <a:lstStyle/>
          <a:p>
            <a:r>
              <a:rPr lang="en-US" sz="6000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“After their Kind”</a:t>
            </a:r>
            <a:endParaRPr lang="en-US" sz="6000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14630400" cy="7010400"/>
          </a:xfrm>
        </p:spPr>
        <p:txBody>
          <a:bodyPr>
            <a:normAutofit fontScale="92500" lnSpcReduction="10000"/>
          </a:bodyPr>
          <a:lstStyle/>
          <a:p>
            <a:pPr algn="ctr">
              <a:lnSpc>
                <a:spcPct val="90000"/>
              </a:lnSpc>
              <a:buNone/>
            </a:pPr>
            <a:r>
              <a:rPr lang="en-US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God wants us to understand that everything reproduces after its own kind!</a:t>
            </a:r>
          </a:p>
          <a:p>
            <a:pPr algn="ctr">
              <a:lnSpc>
                <a:spcPct val="90000"/>
              </a:lnSpc>
              <a:buNone/>
            </a:pPr>
            <a:endParaRPr lang="en-US" sz="1100" dirty="0" smtClean="0">
              <a:solidFill>
                <a:schemeClr val="bg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lnSpc>
                <a:spcPct val="90000"/>
              </a:lnSpc>
              <a:buNone/>
            </a:pPr>
            <a:r>
              <a:rPr lang="en-US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An apple tree produces apples (Gen. 1:13), birds produce birds (Gen. 1:20-21), and apes produce apes and will never produce humans (Gen. 1:26-27).</a:t>
            </a:r>
          </a:p>
          <a:p>
            <a:pPr algn="ctr">
              <a:lnSpc>
                <a:spcPct val="90000"/>
              </a:lnSpc>
              <a:buNone/>
            </a:pPr>
            <a:endParaRPr lang="en-US" sz="1100" dirty="0" smtClean="0">
              <a:solidFill>
                <a:schemeClr val="bg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lnSpc>
                <a:spcPct val="90000"/>
              </a:lnSpc>
              <a:buNone/>
            </a:pPr>
            <a:r>
              <a:rPr lang="en-US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Jesus believed and taught these principles (Matt. 7:16ff).</a:t>
            </a:r>
          </a:p>
          <a:p>
            <a:pPr algn="ctr">
              <a:lnSpc>
                <a:spcPct val="90000"/>
              </a:lnSpc>
              <a:buNone/>
            </a:pPr>
            <a:endParaRPr lang="en-US" sz="1100" dirty="0" smtClean="0">
              <a:solidFill>
                <a:schemeClr val="bg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lnSpc>
                <a:spcPct val="90000"/>
              </a:lnSpc>
              <a:buNone/>
            </a:pPr>
            <a:r>
              <a:rPr lang="en-US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Jesus taught that the seed sown in a good and honest heart will bear fruit (Luke 8:11, 15).</a:t>
            </a:r>
          </a:p>
          <a:p>
            <a:pPr algn="ctr">
              <a:lnSpc>
                <a:spcPct val="90000"/>
              </a:lnSpc>
              <a:buNone/>
            </a:pPr>
            <a:endParaRPr lang="en-US" sz="1100" dirty="0" smtClean="0">
              <a:solidFill>
                <a:schemeClr val="bg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lnSpc>
                <a:spcPct val="90000"/>
              </a:lnSpc>
              <a:buNone/>
            </a:pPr>
            <a:endParaRPr lang="en-US" sz="1100" dirty="0" smtClean="0">
              <a:solidFill>
                <a:schemeClr val="bg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lnSpc>
                <a:spcPct val="90000"/>
              </a:lnSpc>
              <a:buNone/>
            </a:pPr>
            <a:r>
              <a:rPr lang="en-US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The word of God produces only Christians, not Baptists, Catholics, Methodists, Pentecostals, etc. (Acts 11:26).</a:t>
            </a:r>
            <a:endParaRPr lang="en-US" sz="4000" dirty="0" smtClean="0">
              <a:solidFill>
                <a:schemeClr val="bg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4630400" cy="1066800"/>
          </a:xfrm>
        </p:spPr>
        <p:txBody>
          <a:bodyPr>
            <a:normAutofit/>
          </a:bodyPr>
          <a:lstStyle/>
          <a:p>
            <a:r>
              <a:rPr lang="en-US" sz="6000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“And it was so”</a:t>
            </a:r>
            <a:endParaRPr lang="en-US" sz="6000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14630400" cy="7162800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en-US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Whatever God has said and promised, He will fulfill, which gives us hope (Hebrews 6:13ff).</a:t>
            </a:r>
          </a:p>
          <a:p>
            <a:pPr algn="ctr">
              <a:buNone/>
            </a:pPr>
            <a:endParaRPr lang="en-US" sz="1100" dirty="0" smtClean="0">
              <a:solidFill>
                <a:schemeClr val="bg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en-US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God promised that all of </a:t>
            </a: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us will </a:t>
            </a:r>
            <a:r>
              <a:rPr lang="en-US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die and face the judgment (Hebrews 9:27; 2 Corinthians 5:10).</a:t>
            </a:r>
          </a:p>
          <a:p>
            <a:pPr algn="ctr">
              <a:buNone/>
            </a:pPr>
            <a:endParaRPr lang="en-US" sz="1100" dirty="0" smtClean="0">
              <a:solidFill>
                <a:schemeClr val="bg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en-US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God promised that Christ will come back again- the earth &amp; its works will be burned up (Heb. 9:28; 2 Peter 3:10). </a:t>
            </a:r>
          </a:p>
          <a:p>
            <a:pPr algn="ctr">
              <a:buNone/>
            </a:pPr>
            <a:endParaRPr lang="en-US" sz="1100" dirty="0" smtClean="0">
              <a:solidFill>
                <a:schemeClr val="bg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en-US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God has promised that those who obey Jesus will have eternal life while those who don’t will be condemned. (Hebrews 5:8-9; 2 Thessalonians 1:7-8)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609</TotalTime>
  <Words>938</Words>
  <Application>Microsoft Office PowerPoint</Application>
  <PresentationFormat>Custom</PresentationFormat>
  <Paragraphs>76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Hymns for Worship at Woodmont</vt:lpstr>
      <vt:lpstr>In the Beginning</vt:lpstr>
      <vt:lpstr>God Created the Heavens and the Earth</vt:lpstr>
      <vt:lpstr>“Then God Said” (9 times)</vt:lpstr>
      <vt:lpstr>“God Saw that it was Good” (6 times)</vt:lpstr>
      <vt:lpstr>“There was Evening &amp; Morning” (6 times)</vt:lpstr>
      <vt:lpstr>Slide 7</vt:lpstr>
      <vt:lpstr>“After their Kind”</vt:lpstr>
      <vt:lpstr>“And it was so”</vt:lpstr>
      <vt:lpstr>Conclusion</vt:lpstr>
      <vt:lpstr>Hymns for Worship at Woodmont</vt:lpstr>
    </vt:vector>
  </TitlesOfParts>
  <Company>Highway 290 Church of Christ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 the Beginning</dc:title>
  <dc:creator>Steven Lawrence Locklair</dc:creator>
  <cp:lastModifiedBy>Steven Lawrence Locklair</cp:lastModifiedBy>
  <cp:revision>5</cp:revision>
  <dcterms:created xsi:type="dcterms:W3CDTF">2014-01-11T21:26:20Z</dcterms:created>
  <dcterms:modified xsi:type="dcterms:W3CDTF">2014-01-19T19:28:45Z</dcterms:modified>
</cp:coreProperties>
</file>