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5"/>
  </p:handoutMasterIdLst>
  <p:sldIdLst>
    <p:sldId id="275" r:id="rId2"/>
    <p:sldId id="257" r:id="rId3"/>
    <p:sldId id="258" r:id="rId4"/>
    <p:sldId id="256" r:id="rId5"/>
    <p:sldId id="266" r:id="rId6"/>
    <p:sldId id="274" r:id="rId7"/>
    <p:sldId id="267" r:id="rId8"/>
    <p:sldId id="268" r:id="rId9"/>
    <p:sldId id="269" r:id="rId10"/>
    <p:sldId id="270" r:id="rId11"/>
    <p:sldId id="271" r:id="rId12"/>
    <p:sldId id="272" r:id="rId13"/>
    <p:sldId id="273" r:id="rId14"/>
  </p:sldIdLst>
  <p:sldSz cx="14630400" cy="8229600"/>
  <p:notesSz cx="6858000" cy="9144000"/>
  <p:defaultText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3" d="100"/>
          <a:sy n="53" d="100"/>
        </p:scale>
        <p:origin x="-330" y="-102"/>
      </p:cViewPr>
      <p:guideLst>
        <p:guide orient="horz" pos="2592"/>
        <p:guide pos="460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D7BB39C-5B92-431A-9858-68D225C924F0}" type="datetimeFigureOut">
              <a:rPr lang="en-US" smtClean="0"/>
              <a:pPr/>
              <a:t>1/3/2015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882C8EC-C920-446A-BDE1-0CE1102EA7E5}"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09E5A7A-CE2E-4D16-8FD9-14242E45F026}" type="datetimeFigureOut">
              <a:rPr lang="en-US" smtClean="0"/>
              <a:pPr/>
              <a:t>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E84318-C51F-4C4E-B533-88465EABDA1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9E5A7A-CE2E-4D16-8FD9-14242E45F026}" type="datetimeFigureOut">
              <a:rPr lang="en-US" smtClean="0"/>
              <a:pPr/>
              <a:t>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E84318-C51F-4C4E-B533-88465EABDA1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07040" y="329566"/>
            <a:ext cx="3291840" cy="70218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1520" y="329566"/>
            <a:ext cx="9631680" cy="70218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9E5A7A-CE2E-4D16-8FD9-14242E45F026}" type="datetimeFigureOut">
              <a:rPr lang="en-US" smtClean="0"/>
              <a:pPr/>
              <a:t>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E84318-C51F-4C4E-B533-88465EABDA1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9E5A7A-CE2E-4D16-8FD9-14242E45F026}" type="datetimeFigureOut">
              <a:rPr lang="en-US" smtClean="0"/>
              <a:pPr/>
              <a:t>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E84318-C51F-4C4E-B533-88465EABDA1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9E5A7A-CE2E-4D16-8FD9-14242E45F026}" type="datetimeFigureOut">
              <a:rPr lang="en-US" smtClean="0"/>
              <a:pPr/>
              <a:t>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E84318-C51F-4C4E-B533-88465EABDA1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15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4371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09E5A7A-CE2E-4D16-8FD9-14242E45F026}" type="datetimeFigureOut">
              <a:rPr lang="en-US" smtClean="0"/>
              <a:pPr/>
              <a:t>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E84318-C51F-4C4E-B533-88465EABDA1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09E5A7A-CE2E-4D16-8FD9-14242E45F026}" type="datetimeFigureOut">
              <a:rPr lang="en-US" smtClean="0"/>
              <a:pPr/>
              <a:t>1/3/2015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E84318-C51F-4C4E-B533-88465EABDA1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09E5A7A-CE2E-4D16-8FD9-14242E45F026}" type="datetimeFigureOut">
              <a:rPr lang="en-US" smtClean="0"/>
              <a:pPr/>
              <a:t>1/3/2015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E84318-C51F-4C4E-B533-88465EABDA1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9E5A7A-CE2E-4D16-8FD9-14242E45F026}" type="datetimeFigureOut">
              <a:rPr lang="en-US" smtClean="0"/>
              <a:pPr/>
              <a:t>1/3/2015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E84318-C51F-4C4E-B533-88465EABDA1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9E5A7A-CE2E-4D16-8FD9-14242E45F026}" type="datetimeFigureOut">
              <a:rPr lang="en-US" smtClean="0"/>
              <a:pPr/>
              <a:t>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E84318-C51F-4C4E-B533-88465EABDA1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9E5A7A-CE2E-4D16-8FD9-14242E45F026}" type="datetimeFigureOut">
              <a:rPr lang="en-US" smtClean="0"/>
              <a:pPr/>
              <a:t>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E84318-C51F-4C4E-B533-88465EABDA1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22" tIns="65311" rIns="130622" bIns="653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0"/>
            <a:ext cx="13167360" cy="5431156"/>
          </a:xfrm>
          <a:prstGeom prst="rect">
            <a:avLst/>
          </a:prstGeom>
        </p:spPr>
        <p:txBody>
          <a:bodyPr vert="horz" lIns="130622" tIns="65311" rIns="130622" bIns="653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1"/>
            <a:ext cx="3413760" cy="438150"/>
          </a:xfrm>
          <a:prstGeom prst="rect">
            <a:avLst/>
          </a:prstGeom>
        </p:spPr>
        <p:txBody>
          <a:bodyPr vert="horz" lIns="130622" tIns="65311" rIns="130622" bIns="65311" rtlCol="0" anchor="ctr"/>
          <a:lstStyle>
            <a:lvl1pPr algn="l">
              <a:defRPr sz="1700">
                <a:solidFill>
                  <a:schemeClr val="tx1">
                    <a:tint val="75000"/>
                  </a:schemeClr>
                </a:solidFill>
              </a:defRPr>
            </a:lvl1pPr>
          </a:lstStyle>
          <a:p>
            <a:fld id="{909E5A7A-CE2E-4D16-8FD9-14242E45F026}" type="datetimeFigureOut">
              <a:rPr lang="en-US" smtClean="0"/>
              <a:pPr/>
              <a:t>1/3/2015</a:t>
            </a:fld>
            <a:endParaRPr lang="en-US"/>
          </a:p>
        </p:txBody>
      </p:sp>
      <p:sp>
        <p:nvSpPr>
          <p:cNvPr id="5" name="Footer Placeholder 4"/>
          <p:cNvSpPr>
            <a:spLocks noGrp="1"/>
          </p:cNvSpPr>
          <p:nvPr>
            <p:ph type="ftr" sz="quarter" idx="3"/>
          </p:nvPr>
        </p:nvSpPr>
        <p:spPr>
          <a:xfrm>
            <a:off x="4998720" y="7627621"/>
            <a:ext cx="4632960" cy="438150"/>
          </a:xfrm>
          <a:prstGeom prst="rect">
            <a:avLst/>
          </a:prstGeom>
        </p:spPr>
        <p:txBody>
          <a:bodyPr vert="horz" lIns="130622" tIns="65311" rIns="130622" bIns="65311" rtlCol="0" anchor="ctr"/>
          <a:lstStyle>
            <a:lvl1pPr algn="ctr">
              <a:defRPr sz="1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85120" y="7627621"/>
            <a:ext cx="3413760" cy="438150"/>
          </a:xfrm>
          <a:prstGeom prst="rect">
            <a:avLst/>
          </a:prstGeom>
        </p:spPr>
        <p:txBody>
          <a:bodyPr vert="horz" lIns="130622" tIns="65311" rIns="130622" bIns="65311" rtlCol="0" anchor="ctr"/>
          <a:lstStyle>
            <a:lvl1pPr algn="r">
              <a:defRPr sz="1700">
                <a:solidFill>
                  <a:schemeClr val="tx1">
                    <a:tint val="75000"/>
                  </a:schemeClr>
                </a:solidFill>
              </a:defRPr>
            </a:lvl1pPr>
          </a:lstStyle>
          <a:p>
            <a:fld id="{B7E84318-C51F-4C4E-B533-88465EABDA1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0622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1306220" rtl="0" eaLnBrk="1" latinLnBrk="0" hangingPunct="1">
        <a:spcBef>
          <a:spcPct val="20000"/>
        </a:spcBef>
        <a:buFont typeface="Arial" pitchFamily="34" charset="0"/>
        <a:buChar char="•"/>
        <a:defRPr sz="4600" kern="1200">
          <a:solidFill>
            <a:schemeClr val="tx1"/>
          </a:solidFill>
          <a:latin typeface="+mn-lt"/>
          <a:ea typeface="+mn-ea"/>
          <a:cs typeface="+mn-cs"/>
        </a:defRPr>
      </a:lvl1pPr>
      <a:lvl2pPr marL="1061304" indent="-408194" algn="l" defTabSz="1306220" rtl="0" eaLnBrk="1" latinLnBrk="0" hangingPunct="1">
        <a:spcBef>
          <a:spcPct val="20000"/>
        </a:spcBef>
        <a:buFont typeface="Arial" pitchFamily="34" charset="0"/>
        <a:buChar char="–"/>
        <a:defRPr sz="4000" kern="1200">
          <a:solidFill>
            <a:schemeClr val="tx1"/>
          </a:solidFill>
          <a:latin typeface="+mn-lt"/>
          <a:ea typeface="+mn-ea"/>
          <a:cs typeface="+mn-cs"/>
        </a:defRPr>
      </a:lvl2pPr>
      <a:lvl3pPr marL="1632776" indent="-326555" algn="l" defTabSz="1306220" rtl="0" eaLnBrk="1" latinLnBrk="0" hangingPunct="1">
        <a:spcBef>
          <a:spcPct val="20000"/>
        </a:spcBef>
        <a:buFont typeface="Arial" pitchFamily="34" charset="0"/>
        <a:buChar char="•"/>
        <a:defRPr sz="3400" kern="1200">
          <a:solidFill>
            <a:schemeClr val="tx1"/>
          </a:solidFill>
          <a:latin typeface="+mn-lt"/>
          <a:ea typeface="+mn-ea"/>
          <a:cs typeface="+mn-cs"/>
        </a:defRPr>
      </a:lvl3pPr>
      <a:lvl4pPr marL="228588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4pPr>
      <a:lvl5pPr marL="293899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huffingtonpost.com/2012/06/05/americans-believe-in-creationism_n_1571127.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066800"/>
          </a:xfrm>
        </p:spPr>
        <p:txBody>
          <a:bodyPr>
            <a:noAutofit/>
          </a:bodyPr>
          <a:lstStyle/>
          <a:p>
            <a:r>
              <a:rPr lang="en-US" sz="6600" dirty="0" smtClean="0">
                <a:solidFill>
                  <a:srgbClr val="FFFF00"/>
                </a:solidFill>
                <a:latin typeface="Tahoma" pitchFamily="34" charset="0"/>
                <a:ea typeface="Tahoma" pitchFamily="34" charset="0"/>
                <a:cs typeface="Tahoma" pitchFamily="34" charset="0"/>
              </a:rPr>
              <a:t>Days of Creation: </a:t>
            </a:r>
            <a:r>
              <a:rPr lang="en-US" sz="6600" u="sng" dirty="0" smtClean="0">
                <a:solidFill>
                  <a:srgbClr val="FFFF00"/>
                </a:solidFill>
                <a:latin typeface="Tahoma" pitchFamily="34" charset="0"/>
                <a:ea typeface="Tahoma" pitchFamily="34" charset="0"/>
                <a:cs typeface="Tahoma" pitchFamily="34" charset="0"/>
              </a:rPr>
              <a:t>Literal</a:t>
            </a:r>
            <a:r>
              <a:rPr lang="en-US" sz="6600" dirty="0" smtClean="0">
                <a:solidFill>
                  <a:srgbClr val="FFFF00"/>
                </a:solidFill>
                <a:latin typeface="Tahoma" pitchFamily="34" charset="0"/>
                <a:ea typeface="Tahoma" pitchFamily="34" charset="0"/>
                <a:cs typeface="Tahoma" pitchFamily="34" charset="0"/>
              </a:rPr>
              <a:t> or Figurative?</a:t>
            </a:r>
            <a:endParaRPr lang="en-US" sz="66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315200"/>
          </a:xfrm>
        </p:spPr>
        <p:txBody>
          <a:bodyPr>
            <a:normAutofit fontScale="85000" lnSpcReduction="20000"/>
          </a:bodyPr>
          <a:lstStyle/>
          <a:p>
            <a:pPr algn="ctr">
              <a:buNone/>
            </a:pPr>
            <a:r>
              <a:rPr lang="en-US" dirty="0" smtClean="0">
                <a:solidFill>
                  <a:schemeClr val="bg1"/>
                </a:solidFill>
                <a:latin typeface="Tahoma" pitchFamily="34" charset="0"/>
                <a:ea typeface="Tahoma" pitchFamily="34" charset="0"/>
                <a:cs typeface="Tahoma" pitchFamily="34" charset="0"/>
              </a:rPr>
              <a:t>Those who hold to this view ignore the tense of the verb, “He rested on the seventh day…” (Gen. 2:2-3).   Just </a:t>
            </a:r>
            <a:r>
              <a:rPr lang="en-US" dirty="0" smtClean="0">
                <a:solidFill>
                  <a:schemeClr val="bg1"/>
                </a:solidFill>
                <a:latin typeface="Tahoma" pitchFamily="34" charset="0"/>
                <a:ea typeface="Tahoma" pitchFamily="34" charset="0"/>
                <a:cs typeface="Tahoma" pitchFamily="34" charset="0"/>
              </a:rPr>
              <a:t>because the Lord rested from creation on that day does not mean that the day is continuing. </a:t>
            </a:r>
            <a:endParaRPr lang="en-US" dirty="0" smtClean="0">
              <a:solidFill>
                <a:schemeClr val="bg1"/>
              </a:solidFill>
              <a:latin typeface="Tahoma" pitchFamily="34" charset="0"/>
              <a:ea typeface="Tahoma" pitchFamily="34" charset="0"/>
              <a:cs typeface="Tahoma" pitchFamily="34" charset="0"/>
            </a:endParaRPr>
          </a:p>
          <a:p>
            <a:pPr algn="ctr">
              <a:buNone/>
            </a:pPr>
            <a:endParaRPr lang="en-US" sz="1600" dirty="0" smtClean="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God worked six literal consecutive days followed by a 7</a:t>
            </a:r>
            <a:r>
              <a:rPr lang="en-US" baseline="30000" dirty="0" smtClean="0">
                <a:solidFill>
                  <a:schemeClr val="bg1"/>
                </a:solidFill>
                <a:latin typeface="Tahoma" pitchFamily="34" charset="0"/>
                <a:ea typeface="Tahoma" pitchFamily="34" charset="0"/>
                <a:cs typeface="Tahoma" pitchFamily="34" charset="0"/>
              </a:rPr>
              <a:t>th</a:t>
            </a:r>
            <a:r>
              <a:rPr lang="en-US" dirty="0" smtClean="0">
                <a:solidFill>
                  <a:schemeClr val="bg1"/>
                </a:solidFill>
                <a:latin typeface="Tahoma" pitchFamily="34" charset="0"/>
                <a:ea typeface="Tahoma" pitchFamily="34" charset="0"/>
                <a:cs typeface="Tahoma" pitchFamily="34" charset="0"/>
              </a:rPr>
              <a:t> day of rest which was a pattern for the Israelites to follow, “For </a:t>
            </a:r>
            <a:r>
              <a:rPr lang="en-US" u="sng" dirty="0" smtClean="0">
                <a:solidFill>
                  <a:schemeClr val="bg1"/>
                </a:solidFill>
                <a:latin typeface="Tahoma" pitchFamily="34" charset="0"/>
                <a:ea typeface="Tahoma" pitchFamily="34" charset="0"/>
                <a:cs typeface="Tahoma" pitchFamily="34" charset="0"/>
              </a:rPr>
              <a:t>in six days the Lord made the heavens and the earth</a:t>
            </a:r>
            <a:r>
              <a:rPr lang="en-US" dirty="0" smtClean="0">
                <a:solidFill>
                  <a:schemeClr val="bg1"/>
                </a:solidFill>
                <a:latin typeface="Tahoma" pitchFamily="34" charset="0"/>
                <a:ea typeface="Tahoma" pitchFamily="34" charset="0"/>
                <a:cs typeface="Tahoma" pitchFamily="34" charset="0"/>
              </a:rPr>
              <a:t>, the sea, and all that is in them, and rested on the seventh day; therefore the Lord blessed the Sabbath day and made it holy”.      (Exodus 20:11)  </a:t>
            </a:r>
          </a:p>
          <a:p>
            <a:pPr algn="ctr">
              <a:buNone/>
            </a:pPr>
            <a:endParaRPr lang="en-US" sz="1600" dirty="0" smtClean="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Jesus implied that the 7</a:t>
            </a:r>
            <a:r>
              <a:rPr lang="en-US" baseline="30000" dirty="0" smtClean="0">
                <a:solidFill>
                  <a:schemeClr val="bg1"/>
                </a:solidFill>
                <a:latin typeface="Tahoma" pitchFamily="34" charset="0"/>
                <a:ea typeface="Tahoma" pitchFamily="34" charset="0"/>
                <a:cs typeface="Tahoma" pitchFamily="34" charset="0"/>
              </a:rPr>
              <a:t>th</a:t>
            </a:r>
            <a:r>
              <a:rPr lang="en-US" dirty="0" smtClean="0">
                <a:solidFill>
                  <a:schemeClr val="bg1"/>
                </a:solidFill>
                <a:latin typeface="Tahoma" pitchFamily="34" charset="0"/>
                <a:ea typeface="Tahoma" pitchFamily="34" charset="0"/>
                <a:cs typeface="Tahoma" pitchFamily="34" charset="0"/>
              </a:rPr>
              <a:t> Day rest was over- God is not at rest, He is working as Jesus said, “My Father has been working until now, and I have been working” (John 5:17). </a:t>
            </a: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143000"/>
          </a:xfrm>
        </p:spPr>
        <p:txBody>
          <a:bodyPr>
            <a:noAutofit/>
          </a:bodyPr>
          <a:lstStyle/>
          <a:p>
            <a:r>
              <a:rPr lang="en-US" sz="6600" dirty="0" smtClean="0">
                <a:solidFill>
                  <a:srgbClr val="FFFF00"/>
                </a:solidFill>
                <a:latin typeface="Tahoma" pitchFamily="34" charset="0"/>
                <a:ea typeface="Tahoma" pitchFamily="34" charset="0"/>
                <a:cs typeface="Tahoma" pitchFamily="34" charset="0"/>
              </a:rPr>
              <a:t>Days of Creation: </a:t>
            </a:r>
            <a:r>
              <a:rPr lang="en-US" sz="6600" u="sng" dirty="0" smtClean="0">
                <a:solidFill>
                  <a:srgbClr val="FFFF00"/>
                </a:solidFill>
                <a:latin typeface="Tahoma" pitchFamily="34" charset="0"/>
                <a:ea typeface="Tahoma" pitchFamily="34" charset="0"/>
                <a:cs typeface="Tahoma" pitchFamily="34" charset="0"/>
              </a:rPr>
              <a:t>Literal</a:t>
            </a:r>
            <a:r>
              <a:rPr lang="en-US" sz="6600" dirty="0" smtClean="0">
                <a:solidFill>
                  <a:srgbClr val="FFFF00"/>
                </a:solidFill>
                <a:latin typeface="Tahoma" pitchFamily="34" charset="0"/>
                <a:ea typeface="Tahoma" pitchFamily="34" charset="0"/>
                <a:cs typeface="Tahoma" pitchFamily="34" charset="0"/>
              </a:rPr>
              <a:t> or Figurative?</a:t>
            </a:r>
            <a:endParaRPr lang="en-US" sz="66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fontScale="85000" lnSpcReduction="10000"/>
          </a:bodyPr>
          <a:lstStyle/>
          <a:p>
            <a:pPr algn="ctr">
              <a:buNone/>
            </a:pPr>
            <a:r>
              <a:rPr lang="en-US" dirty="0" smtClean="0">
                <a:solidFill>
                  <a:schemeClr val="bg1"/>
                </a:solidFill>
                <a:latin typeface="Tahoma" pitchFamily="34" charset="0"/>
                <a:ea typeface="Tahoma" pitchFamily="34" charset="0"/>
                <a:cs typeface="Tahoma" pitchFamily="34" charset="0"/>
              </a:rPr>
              <a:t>When Jesus was asked a question about divorce, He said, “Have you not read that </a:t>
            </a:r>
            <a:r>
              <a:rPr lang="en-US" u="sng" dirty="0" smtClean="0">
                <a:solidFill>
                  <a:schemeClr val="bg1"/>
                </a:solidFill>
                <a:latin typeface="Tahoma" pitchFamily="34" charset="0"/>
                <a:ea typeface="Tahoma" pitchFamily="34" charset="0"/>
                <a:cs typeface="Tahoma" pitchFamily="34" charset="0"/>
              </a:rPr>
              <a:t>He who created them from the beginning</a:t>
            </a:r>
            <a:r>
              <a:rPr lang="en-US" dirty="0" smtClean="0">
                <a:solidFill>
                  <a:schemeClr val="bg1"/>
                </a:solidFill>
                <a:latin typeface="Tahoma" pitchFamily="34" charset="0"/>
                <a:ea typeface="Tahoma" pitchFamily="34" charset="0"/>
                <a:cs typeface="Tahoma" pitchFamily="34" charset="0"/>
              </a:rPr>
              <a:t> made them male and female” (Matt. 19:4).  In Mark’s account, “</a:t>
            </a:r>
            <a:r>
              <a:rPr lang="en-US" u="sng" dirty="0" smtClean="0">
                <a:solidFill>
                  <a:schemeClr val="bg1"/>
                </a:solidFill>
                <a:latin typeface="Tahoma" pitchFamily="34" charset="0"/>
                <a:ea typeface="Tahoma" pitchFamily="34" charset="0"/>
                <a:cs typeface="Tahoma" pitchFamily="34" charset="0"/>
              </a:rPr>
              <a:t>from the beginning of creation</a:t>
            </a:r>
            <a:r>
              <a:rPr lang="en-US" dirty="0" smtClean="0">
                <a:solidFill>
                  <a:schemeClr val="bg1"/>
                </a:solidFill>
                <a:latin typeface="Tahoma" pitchFamily="34" charset="0"/>
                <a:ea typeface="Tahoma" pitchFamily="34" charset="0"/>
                <a:cs typeface="Tahoma" pitchFamily="34" charset="0"/>
              </a:rPr>
              <a:t>” (Mark 10:6).</a:t>
            </a:r>
          </a:p>
          <a:p>
            <a:pPr algn="ctr">
              <a:buNone/>
            </a:pPr>
            <a:endParaRPr lang="en-US" sz="2000" dirty="0" smtClean="0">
              <a:solidFill>
                <a:schemeClr val="bg1"/>
              </a:solidFill>
              <a:effectLst/>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God made man from the beginning of creation male and female, but how could that possibly be true if each day had millions or billions of years between them? </a:t>
            </a:r>
          </a:p>
          <a:p>
            <a:pPr algn="ctr">
              <a:buNone/>
            </a:pPr>
            <a:endParaRPr lang="en-US" sz="1800" dirty="0" smtClean="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The danger for those who say it isn’t a matter of salvation, Jesus said, “If you believed Moses, you would believe Me, for he wrote about Me.  But </a:t>
            </a:r>
            <a:r>
              <a:rPr lang="en-US" u="sng" dirty="0" smtClean="0">
                <a:solidFill>
                  <a:schemeClr val="bg1"/>
                </a:solidFill>
                <a:latin typeface="Tahoma" pitchFamily="34" charset="0"/>
                <a:ea typeface="Tahoma" pitchFamily="34" charset="0"/>
                <a:cs typeface="Tahoma" pitchFamily="34" charset="0"/>
              </a:rPr>
              <a:t>if you do not believe his writings, how will you believe My words</a:t>
            </a:r>
            <a:r>
              <a:rPr lang="en-US" dirty="0" smtClean="0">
                <a:solidFill>
                  <a:schemeClr val="bg1"/>
                </a:solidFill>
                <a:latin typeface="Tahoma" pitchFamily="34" charset="0"/>
                <a:ea typeface="Tahoma" pitchFamily="34" charset="0"/>
                <a:cs typeface="Tahoma" pitchFamily="34" charset="0"/>
              </a:rPr>
              <a:t>” (John 5:46-47)?</a:t>
            </a: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990600"/>
          </a:xfrm>
        </p:spPr>
        <p:txBody>
          <a:bodyPr>
            <a:noAutofit/>
          </a:bodyPr>
          <a:lstStyle/>
          <a:p>
            <a:r>
              <a:rPr lang="en-US" sz="6600" dirty="0" smtClean="0">
                <a:solidFill>
                  <a:srgbClr val="FFFF00"/>
                </a:solidFill>
                <a:latin typeface="Tahoma" pitchFamily="34" charset="0"/>
                <a:ea typeface="Tahoma" pitchFamily="34" charset="0"/>
                <a:cs typeface="Tahoma" pitchFamily="34" charset="0"/>
              </a:rPr>
              <a:t>Conclusion</a:t>
            </a:r>
            <a:endParaRPr lang="en-US" sz="66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467600"/>
          </a:xfrm>
        </p:spPr>
        <p:txBody>
          <a:bodyPr>
            <a:normAutofit fontScale="85000" lnSpcReduction="10000"/>
          </a:bodyPr>
          <a:lstStyle/>
          <a:p>
            <a:pPr algn="ctr">
              <a:buNone/>
            </a:pPr>
            <a:r>
              <a:rPr lang="en-US" dirty="0" smtClean="0">
                <a:solidFill>
                  <a:schemeClr val="bg1"/>
                </a:solidFill>
                <a:latin typeface="Tahoma" pitchFamily="34" charset="0"/>
                <a:ea typeface="Tahoma" pitchFamily="34" charset="0"/>
                <a:cs typeface="Tahoma" pitchFamily="34" charset="0"/>
              </a:rPr>
              <a:t>Remember how the devil tempted Eve- “Has God really said?” </a:t>
            </a: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Has God really said that He created this world in six literal consecutive days, and not millions or billions of years?  Yes! </a:t>
            </a:r>
          </a:p>
          <a:p>
            <a:pPr algn="ctr">
              <a:buNone/>
            </a:pPr>
            <a:endParaRPr lang="en-US" sz="1400" dirty="0" smtClean="0">
              <a:solidFill>
                <a:schemeClr val="bg1"/>
              </a:solidFill>
              <a:effectLst/>
              <a:latin typeface="Tahoma" pitchFamily="34" charset="0"/>
              <a:ea typeface="Tahoma" pitchFamily="34" charset="0"/>
              <a:cs typeface="Tahoma" pitchFamily="34" charset="0"/>
            </a:endParaRPr>
          </a:p>
          <a:p>
            <a:pPr algn="ctr">
              <a:buNone/>
            </a:pPr>
            <a:r>
              <a:rPr lang="en-US" u="sng" dirty="0" smtClean="0">
                <a:solidFill>
                  <a:schemeClr val="bg1"/>
                </a:solidFill>
                <a:latin typeface="Tahoma" pitchFamily="34" charset="0"/>
                <a:ea typeface="Tahoma" pitchFamily="34" charset="0"/>
                <a:cs typeface="Tahoma" pitchFamily="34" charset="0"/>
              </a:rPr>
              <a:t>The days of creation are literal and cannot be ages because:</a:t>
            </a:r>
          </a:p>
          <a:p>
            <a:pPr algn="ctr">
              <a:buNone/>
            </a:pPr>
            <a:r>
              <a:rPr lang="en-US" dirty="0" smtClean="0">
                <a:solidFill>
                  <a:schemeClr val="bg1"/>
                </a:solidFill>
                <a:latin typeface="Tahoma" pitchFamily="34" charset="0"/>
                <a:ea typeface="Tahoma" pitchFamily="34" charset="0"/>
                <a:cs typeface="Tahoma" pitchFamily="34" charset="0"/>
              </a:rPr>
              <a:t>God spoke when he defined a day as the evening &amp; the morning.</a:t>
            </a:r>
          </a:p>
          <a:p>
            <a:pPr algn="ctr">
              <a:buNone/>
            </a:pPr>
            <a:r>
              <a:rPr lang="en-US" sz="1800" dirty="0" smtClean="0">
                <a:solidFill>
                  <a:schemeClr val="bg1"/>
                </a:solidFill>
                <a:latin typeface="Tahoma" pitchFamily="34" charset="0"/>
                <a:ea typeface="Tahoma" pitchFamily="34" charset="0"/>
                <a:cs typeface="Tahoma" pitchFamily="34" charset="0"/>
              </a:rPr>
              <a:t> </a:t>
            </a:r>
          </a:p>
          <a:p>
            <a:pPr algn="ctr">
              <a:buNone/>
            </a:pPr>
            <a:r>
              <a:rPr lang="en-US" dirty="0" smtClean="0">
                <a:solidFill>
                  <a:schemeClr val="bg1"/>
                </a:solidFill>
                <a:latin typeface="Tahoma" pitchFamily="34" charset="0"/>
                <a:ea typeface="Tahoma" pitchFamily="34" charset="0"/>
                <a:cs typeface="Tahoma" pitchFamily="34" charset="0"/>
              </a:rPr>
              <a:t>Creation happened immediately after His command. </a:t>
            </a: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Adam died at the age of 930.</a:t>
            </a: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God is not continuing to rest on the 7</a:t>
            </a:r>
            <a:r>
              <a:rPr lang="en-US" baseline="30000" dirty="0" smtClean="0">
                <a:solidFill>
                  <a:schemeClr val="bg1"/>
                </a:solidFill>
                <a:latin typeface="Tahoma" pitchFamily="34" charset="0"/>
                <a:ea typeface="Tahoma" pitchFamily="34" charset="0"/>
                <a:cs typeface="Tahoma" pitchFamily="34" charset="0"/>
              </a:rPr>
              <a:t>th</a:t>
            </a:r>
            <a:r>
              <a:rPr lang="en-US" dirty="0" smtClean="0">
                <a:solidFill>
                  <a:schemeClr val="bg1"/>
                </a:solidFill>
                <a:latin typeface="Tahoma" pitchFamily="34" charset="0"/>
                <a:ea typeface="Tahoma" pitchFamily="34" charset="0"/>
                <a:cs typeface="Tahoma" pitchFamily="34" charset="0"/>
              </a:rPr>
              <a:t> day.</a:t>
            </a:r>
          </a:p>
          <a:p>
            <a:pPr algn="ctr">
              <a:buNone/>
            </a:pPr>
            <a:r>
              <a:rPr lang="en-US" sz="1800" dirty="0" smtClean="0">
                <a:solidFill>
                  <a:schemeClr val="bg1"/>
                </a:solidFill>
                <a:latin typeface="Tahoma" pitchFamily="34" charset="0"/>
                <a:ea typeface="Tahoma" pitchFamily="34" charset="0"/>
                <a:cs typeface="Tahoma" pitchFamily="34" charset="0"/>
              </a:rPr>
              <a:t> </a:t>
            </a:r>
          </a:p>
          <a:p>
            <a:pPr algn="ctr">
              <a:buNone/>
            </a:pPr>
            <a:r>
              <a:rPr lang="en-US" dirty="0" smtClean="0">
                <a:solidFill>
                  <a:schemeClr val="bg1"/>
                </a:solidFill>
                <a:latin typeface="Tahoma" pitchFamily="34" charset="0"/>
                <a:ea typeface="Tahoma" pitchFamily="34" charset="0"/>
                <a:cs typeface="Tahoma" pitchFamily="34" charset="0"/>
              </a:rPr>
              <a:t>Jesus taught that Adam was created at the beginning of creation.</a:t>
            </a: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 calcmode="lin" valueType="num">
                                      <p:cBhvr>
                                        <p:cTn id="28"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0" dur="5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p:cTn id="35"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 calcmode="lin" valueType="num">
                                      <p:cBhvr>
                                        <p:cTn id="42"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44" dur="500"/>
                                        <p:tgtEl>
                                          <p:spTgt spid="3">
                                            <p:txEl>
                                              <p:pRg st="9" end="9"/>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nodeType="clickEffect">
                                  <p:stCondLst>
                                    <p:cond delay="0"/>
                                  </p:stCondLst>
                                  <p:childTnLst>
                                    <p:set>
                                      <p:cBhvr>
                                        <p:cTn id="48" dur="1" fill="hold">
                                          <p:stCondLst>
                                            <p:cond delay="0"/>
                                          </p:stCondLst>
                                        </p:cTn>
                                        <p:tgtEl>
                                          <p:spTgt spid="3">
                                            <p:txEl>
                                              <p:pRg st="11" end="11"/>
                                            </p:txEl>
                                          </p:spTgt>
                                        </p:tgtEl>
                                        <p:attrNameLst>
                                          <p:attrName>style.visibility</p:attrName>
                                        </p:attrNameLst>
                                      </p:cBhvr>
                                      <p:to>
                                        <p:strVal val="visible"/>
                                      </p:to>
                                    </p:set>
                                    <p:anim calcmode="lin" valueType="num">
                                      <p:cBhvr>
                                        <p:cTn id="49" dur="500" fill="hold"/>
                                        <p:tgtEl>
                                          <p:spTgt spid="3">
                                            <p:txEl>
                                              <p:pRg st="11" end="11"/>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11" end="11"/>
                                            </p:txEl>
                                          </p:spTgt>
                                        </p:tgtEl>
                                        <p:attrNameLst>
                                          <p:attrName>ppt_h</p:attrName>
                                        </p:attrNameLst>
                                      </p:cBhvr>
                                      <p:tavLst>
                                        <p:tav tm="0">
                                          <p:val>
                                            <p:fltVal val="0"/>
                                          </p:val>
                                        </p:tav>
                                        <p:tav tm="100000">
                                          <p:val>
                                            <p:strVal val="#ppt_h"/>
                                          </p:val>
                                        </p:tav>
                                      </p:tavLst>
                                    </p:anim>
                                    <p:animEffect transition="in" filter="fade">
                                      <p:cBhvr>
                                        <p:cTn id="51" dur="500"/>
                                        <p:tgtEl>
                                          <p:spTgt spid="3">
                                            <p:txEl>
                                              <p:pRg st="11" end="11"/>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0" fill="hold" nodeType="clickEffect">
                                  <p:stCondLst>
                                    <p:cond delay="0"/>
                                  </p:stCondLst>
                                  <p:childTnLst>
                                    <p:set>
                                      <p:cBhvr>
                                        <p:cTn id="55" dur="1" fill="hold">
                                          <p:stCondLst>
                                            <p:cond delay="0"/>
                                          </p:stCondLst>
                                        </p:cTn>
                                        <p:tgtEl>
                                          <p:spTgt spid="3">
                                            <p:txEl>
                                              <p:pRg st="13" end="13"/>
                                            </p:txEl>
                                          </p:spTgt>
                                        </p:tgtEl>
                                        <p:attrNameLst>
                                          <p:attrName>style.visibility</p:attrName>
                                        </p:attrNameLst>
                                      </p:cBhvr>
                                      <p:to>
                                        <p:strVal val="visible"/>
                                      </p:to>
                                    </p:set>
                                    <p:anim calcmode="lin" valueType="num">
                                      <p:cBhvr>
                                        <p:cTn id="56" dur="500" fill="hold"/>
                                        <p:tgtEl>
                                          <p:spTgt spid="3">
                                            <p:txEl>
                                              <p:pRg st="13" end="13"/>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13" end="13"/>
                                            </p:txEl>
                                          </p:spTgt>
                                        </p:tgtEl>
                                        <p:attrNameLst>
                                          <p:attrName>ppt_h</p:attrName>
                                        </p:attrNameLst>
                                      </p:cBhvr>
                                      <p:tavLst>
                                        <p:tav tm="0">
                                          <p:val>
                                            <p:fltVal val="0"/>
                                          </p:val>
                                        </p:tav>
                                        <p:tav tm="100000">
                                          <p:val>
                                            <p:strVal val="#ppt_h"/>
                                          </p:val>
                                        </p:tav>
                                      </p:tavLst>
                                    </p:anim>
                                    <p:animEffect transition="in" filter="fade">
                                      <p:cBhvr>
                                        <p:cTn id="58"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990600"/>
          </a:xfrm>
        </p:spPr>
        <p:txBody>
          <a:bodyPr>
            <a:noAutofit/>
          </a:bodyPr>
          <a:lstStyle/>
          <a:p>
            <a:r>
              <a:rPr lang="en-US" sz="6600" dirty="0" smtClean="0">
                <a:solidFill>
                  <a:srgbClr val="FFFF00"/>
                </a:solidFill>
                <a:latin typeface="Tahoma" pitchFamily="34" charset="0"/>
                <a:ea typeface="Tahoma" pitchFamily="34" charset="0"/>
                <a:cs typeface="Tahoma" pitchFamily="34" charset="0"/>
              </a:rPr>
              <a:t>Conclusion</a:t>
            </a:r>
            <a:endParaRPr lang="en-US" sz="66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467600"/>
          </a:xfrm>
        </p:spPr>
        <p:txBody>
          <a:bodyPr>
            <a:normAutofit fontScale="85000" lnSpcReduction="10000"/>
          </a:bodyPr>
          <a:lstStyle/>
          <a:p>
            <a:pPr algn="ctr">
              <a:buNone/>
            </a:pPr>
            <a:r>
              <a:rPr lang="en-US" dirty="0" smtClean="0">
                <a:solidFill>
                  <a:schemeClr val="bg1"/>
                </a:solidFill>
                <a:latin typeface="Tahoma" pitchFamily="34" charset="0"/>
                <a:ea typeface="Tahoma" pitchFamily="34" charset="0"/>
                <a:cs typeface="Tahoma" pitchFamily="34" charset="0"/>
              </a:rPr>
              <a:t>Creation was a one time event, not by a process that can be repeated and observed by modern man where a scientist can prove what happened in the beginning. </a:t>
            </a:r>
          </a:p>
          <a:p>
            <a:pPr algn="ctr">
              <a:buNone/>
            </a:pPr>
            <a:endParaRPr lang="en-US" sz="1800" dirty="0" smtClean="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When someone tells you that the earth came into existence billions of years ago- ask them- were you there? </a:t>
            </a:r>
          </a:p>
          <a:p>
            <a:pPr algn="ctr">
              <a:buNone/>
            </a:pPr>
            <a:endParaRPr lang="en-US" sz="1600" dirty="0" smtClean="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God told Job, “</a:t>
            </a:r>
            <a:r>
              <a:rPr lang="en-US" u="sng" dirty="0" smtClean="0">
                <a:solidFill>
                  <a:schemeClr val="bg1"/>
                </a:solidFill>
                <a:latin typeface="Tahoma" pitchFamily="34" charset="0"/>
                <a:ea typeface="Tahoma" pitchFamily="34" charset="0"/>
                <a:cs typeface="Tahoma" pitchFamily="34" charset="0"/>
              </a:rPr>
              <a:t>Where were you</a:t>
            </a:r>
            <a:r>
              <a:rPr lang="en-US" dirty="0" smtClean="0">
                <a:solidFill>
                  <a:schemeClr val="bg1"/>
                </a:solidFill>
                <a:latin typeface="Tahoma" pitchFamily="34" charset="0"/>
                <a:ea typeface="Tahoma" pitchFamily="34" charset="0"/>
                <a:cs typeface="Tahoma" pitchFamily="34" charset="0"/>
              </a:rPr>
              <a:t> when I laid the foundation of the earth?  Tell Me, if you have understanding…Have you commanded the morning since your days and caused to dawn to know it’s place” (Job 38:4, 12)?  </a:t>
            </a:r>
          </a:p>
          <a:p>
            <a:pPr algn="ctr">
              <a:buNone/>
            </a:pPr>
            <a:endParaRPr lang="en-US" sz="1600" dirty="0" smtClean="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Don’t be deceived by false teachers who deny </a:t>
            </a:r>
            <a:r>
              <a:rPr lang="en-US" dirty="0" smtClean="0">
                <a:solidFill>
                  <a:schemeClr val="bg1"/>
                </a:solidFill>
                <a:latin typeface="Tahoma" pitchFamily="34" charset="0"/>
                <a:ea typeface="Tahoma" pitchFamily="34" charset="0"/>
                <a:cs typeface="Tahoma" pitchFamily="34" charset="0"/>
              </a:rPr>
              <a:t>God’s power </a:t>
            </a:r>
            <a:r>
              <a:rPr lang="en-US" dirty="0" smtClean="0">
                <a:solidFill>
                  <a:schemeClr val="bg1"/>
                </a:solidFill>
                <a:latin typeface="Tahoma" pitchFamily="34" charset="0"/>
                <a:ea typeface="Tahoma" pitchFamily="34" charset="0"/>
                <a:cs typeface="Tahoma" pitchFamily="34" charset="0"/>
              </a:rPr>
              <a:t>and pervert  the Scriptures </a:t>
            </a:r>
            <a:r>
              <a:rPr lang="en-US" dirty="0" smtClean="0">
                <a:solidFill>
                  <a:schemeClr val="bg1"/>
                </a:solidFill>
                <a:latin typeface="Tahoma" pitchFamily="34" charset="0"/>
                <a:ea typeface="Tahoma" pitchFamily="34" charset="0"/>
                <a:cs typeface="Tahoma" pitchFamily="34" charset="0"/>
              </a:rPr>
              <a:t>(</a:t>
            </a:r>
            <a:r>
              <a:rPr lang="en-US" dirty="0" smtClean="0">
                <a:solidFill>
                  <a:schemeClr val="bg1"/>
                </a:solidFill>
                <a:latin typeface="Tahoma" pitchFamily="34" charset="0"/>
                <a:ea typeface="Tahoma" pitchFamily="34" charset="0"/>
                <a:cs typeface="Tahoma" pitchFamily="34" charset="0"/>
              </a:rPr>
              <a:t>Rom. 1:18-20; 2 Pet. 3:16).</a:t>
            </a:r>
            <a:endParaRPr lang="en-US" dirty="0" smtClean="0">
              <a:solidFill>
                <a:schemeClr val="bg1"/>
              </a:solidFill>
              <a:latin typeface="Tahoma" pitchFamily="34" charset="0"/>
              <a:ea typeface="Tahoma" pitchFamily="34" charset="0"/>
              <a:cs typeface="Tahoma" pitchFamily="34" charset="0"/>
            </a:endParaRPr>
          </a:p>
          <a:p>
            <a:pPr algn="ctr">
              <a:buNone/>
            </a:pP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14630400" cy="7924800"/>
          </a:xfrm>
        </p:spPr>
        <p:txBody>
          <a:bodyPr>
            <a:normAutofit fontScale="92500" lnSpcReduction="10000"/>
          </a:bodyPr>
          <a:lstStyle/>
          <a:p>
            <a:pPr algn="ctr">
              <a:buNone/>
            </a:pPr>
            <a:r>
              <a:rPr lang="en-US" dirty="0" smtClean="0">
                <a:solidFill>
                  <a:schemeClr val="bg1"/>
                </a:solidFill>
                <a:effectLst/>
                <a:latin typeface="Tahoma" pitchFamily="34" charset="0"/>
                <a:ea typeface="Tahoma" pitchFamily="34" charset="0"/>
                <a:cs typeface="Tahoma" pitchFamily="34" charset="0"/>
              </a:rPr>
              <a:t>In the US, about 46% believe in the creationist view of </a:t>
            </a:r>
            <a:r>
              <a:rPr lang="en-US" dirty="0" smtClean="0">
                <a:solidFill>
                  <a:schemeClr val="bg1"/>
                </a:solidFill>
                <a:latin typeface="Tahoma" pitchFamily="34" charset="0"/>
                <a:ea typeface="Tahoma" pitchFamily="34" charset="0"/>
                <a:cs typeface="Tahoma" pitchFamily="34" charset="0"/>
              </a:rPr>
              <a:t>human </a:t>
            </a:r>
            <a:r>
              <a:rPr lang="en-US" dirty="0" smtClean="0">
                <a:solidFill>
                  <a:schemeClr val="bg1"/>
                </a:solidFill>
                <a:latin typeface="Tahoma" pitchFamily="34" charset="0"/>
                <a:ea typeface="Tahoma" pitchFamily="34" charset="0"/>
                <a:cs typeface="Tahoma" pitchFamily="34" charset="0"/>
              </a:rPr>
              <a:t>origins- God created human beings in present form in the last 10,000 years or so </a:t>
            </a:r>
            <a:r>
              <a:rPr lang="en-US" dirty="0" smtClean="0">
                <a:solidFill>
                  <a:schemeClr val="bg1"/>
                </a:solidFill>
                <a:latin typeface="Tahoma" pitchFamily="34" charset="0"/>
                <a:ea typeface="Tahoma" pitchFamily="34" charset="0"/>
                <a:cs typeface="Tahoma" pitchFamily="34" charset="0"/>
              </a:rPr>
              <a:t>(Gallup Poll </a:t>
            </a:r>
            <a:r>
              <a:rPr lang="en-US" dirty="0" smtClean="0">
                <a:solidFill>
                  <a:schemeClr val="bg1"/>
                </a:solidFill>
                <a:latin typeface="Tahoma" pitchFamily="34" charset="0"/>
                <a:ea typeface="Tahoma" pitchFamily="34" charset="0"/>
                <a:cs typeface="Tahoma" pitchFamily="34" charset="0"/>
              </a:rPr>
              <a:t>6/2/2014)</a:t>
            </a:r>
            <a:endParaRPr lang="en-US" sz="2600" dirty="0" smtClean="0">
              <a:solidFill>
                <a:schemeClr val="bg1"/>
              </a:solidFill>
              <a:effectLst/>
              <a:latin typeface="Tahoma" pitchFamily="34" charset="0"/>
              <a:ea typeface="Tahoma" pitchFamily="34" charset="0"/>
              <a:cs typeface="Tahoma" pitchFamily="34" charset="0"/>
            </a:endParaRPr>
          </a:p>
          <a:p>
            <a:pPr algn="ctr">
              <a:buNone/>
            </a:pPr>
            <a:endParaRPr lang="en-US" sz="1500" dirty="0" smtClean="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 About 15% believe in atheist evolution (God had no part) </a:t>
            </a:r>
            <a:endParaRPr lang="en-US" dirty="0" smtClean="0">
              <a:solidFill>
                <a:schemeClr val="bg1"/>
              </a:solidFill>
              <a:latin typeface="Tahoma" pitchFamily="34" charset="0"/>
              <a:ea typeface="Tahoma" pitchFamily="34" charset="0"/>
              <a:cs typeface="Tahoma" pitchFamily="34" charset="0"/>
            </a:endParaRPr>
          </a:p>
          <a:p>
            <a:pPr algn="ctr">
              <a:buNone/>
            </a:pPr>
            <a:endParaRPr lang="en-US" sz="1800" dirty="0" smtClean="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effectLst/>
                <a:latin typeface="Tahoma" pitchFamily="34" charset="0"/>
                <a:ea typeface="Tahoma" pitchFamily="34" charset="0"/>
                <a:cs typeface="Tahoma" pitchFamily="34" charset="0"/>
              </a:rPr>
              <a:t>About 32% believe in theistic evolution (human beings have developed over ages or millions of years from less developed forms but God guided the process) </a:t>
            </a:r>
          </a:p>
          <a:p>
            <a:pPr algn="ctr">
              <a:buNone/>
            </a:pPr>
            <a:r>
              <a:rPr lang="en-US" sz="2800" i="1" dirty="0" smtClean="0">
                <a:solidFill>
                  <a:schemeClr val="bg1"/>
                </a:solidFill>
                <a:latin typeface="Tahoma" pitchFamily="34" charset="0"/>
                <a:ea typeface="Tahoma" pitchFamily="34" charset="0"/>
                <a:cs typeface="Tahoma" pitchFamily="34" charset="0"/>
                <a:hlinkClick r:id="rId2"/>
              </a:rPr>
              <a:t>http</a:t>
            </a:r>
            <a:r>
              <a:rPr lang="en-US" sz="2800" i="1" dirty="0" smtClean="0">
                <a:solidFill>
                  <a:schemeClr val="bg1"/>
                </a:solidFill>
                <a:latin typeface="Tahoma" pitchFamily="34" charset="0"/>
                <a:ea typeface="Tahoma" pitchFamily="34" charset="0"/>
                <a:cs typeface="Tahoma" pitchFamily="34" charset="0"/>
                <a:hlinkClick r:id="rId2"/>
              </a:rPr>
              <a:t>://</a:t>
            </a:r>
            <a:r>
              <a:rPr lang="en-US" sz="2800" i="1" dirty="0" smtClean="0">
                <a:solidFill>
                  <a:schemeClr val="bg1"/>
                </a:solidFill>
                <a:latin typeface="Tahoma" pitchFamily="34" charset="0"/>
                <a:ea typeface="Tahoma" pitchFamily="34" charset="0"/>
                <a:cs typeface="Tahoma" pitchFamily="34" charset="0"/>
                <a:hlinkClick r:id="rId2"/>
              </a:rPr>
              <a:t>www.huffingtonpost.com/2012/06/05/americans-believe-in-creationism_n_1571127.html</a:t>
            </a:r>
            <a:endParaRPr lang="en-US" sz="2800" i="1" dirty="0" smtClean="0">
              <a:solidFill>
                <a:schemeClr val="bg1"/>
              </a:solidFill>
              <a:latin typeface="Tahoma" pitchFamily="34" charset="0"/>
              <a:ea typeface="Tahoma" pitchFamily="34" charset="0"/>
              <a:cs typeface="Tahoma" pitchFamily="34" charset="0"/>
            </a:endParaRPr>
          </a:p>
          <a:p>
            <a:pPr algn="ctr">
              <a:buNone/>
            </a:pPr>
            <a:endParaRPr lang="en-US" sz="2800" i="1" dirty="0" smtClean="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effectLst/>
                <a:latin typeface="Tahoma" pitchFamily="34" charset="0"/>
                <a:ea typeface="Tahoma" pitchFamily="34" charset="0"/>
                <a:cs typeface="Tahoma" pitchFamily="34" charset="0"/>
              </a:rPr>
              <a:t>Shane Scott said in Sentry Magazine before he taught at Florida College- “The Days Cannot Be Literal- The Days Must </a:t>
            </a:r>
            <a:r>
              <a:rPr lang="en-US" dirty="0" smtClean="0">
                <a:solidFill>
                  <a:schemeClr val="bg1"/>
                </a:solidFill>
                <a:latin typeface="Tahoma" pitchFamily="34" charset="0"/>
                <a:ea typeface="Tahoma" pitchFamily="34" charset="0"/>
                <a:cs typeface="Tahoma" pitchFamily="34" charset="0"/>
              </a:rPr>
              <a:t>Be Ages” (Vol. 21, No. 1, 1995)</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 calcmode="lin" valueType="num">
                                      <p:cBhvr>
                                        <p:cTn id="28"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0" dur="5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p:cTn id="35"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143000"/>
          </a:xfrm>
        </p:spPr>
        <p:txBody>
          <a:bodyPr>
            <a:noAutofit/>
          </a:bodyPr>
          <a:lstStyle/>
          <a:p>
            <a:r>
              <a:rPr lang="en-US" sz="5400" dirty="0" smtClean="0">
                <a:solidFill>
                  <a:srgbClr val="FFFF00"/>
                </a:solidFill>
                <a:latin typeface="Tahoma" pitchFamily="34" charset="0"/>
                <a:ea typeface="Tahoma" pitchFamily="34" charset="0"/>
                <a:cs typeface="Tahoma" pitchFamily="34" charset="0"/>
              </a:rPr>
              <a:t>Shane Scott- Sentry Magazine</a:t>
            </a:r>
            <a:endParaRPr lang="en-US" sz="54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391400"/>
          </a:xfrm>
        </p:spPr>
        <p:txBody>
          <a:bodyPr>
            <a:normAutofit lnSpcReduction="10000"/>
          </a:bodyPr>
          <a:lstStyle/>
          <a:p>
            <a:pPr algn="ctr">
              <a:buNone/>
            </a:pPr>
            <a:r>
              <a:rPr lang="en-US" i="1" dirty="0" smtClean="0">
                <a:solidFill>
                  <a:schemeClr val="bg1"/>
                </a:solidFill>
                <a:latin typeface="Tahoma" pitchFamily="34" charset="0"/>
                <a:ea typeface="Tahoma" pitchFamily="34" charset="0"/>
                <a:cs typeface="Tahoma" pitchFamily="34" charset="0"/>
              </a:rPr>
              <a:t>“But over what kind of time frame did God create our universe?  Some Bible believers insist that the world must be only 6,000 years old, because the world was created in six days, according to Genesis 1.  In this article I will argue that the Bible allows for a much older earth, because the days of Genesis 1 should not be interpreted literally” (Introduction)</a:t>
            </a:r>
            <a:endParaRPr lang="en-US" i="1" dirty="0" smtClean="0">
              <a:solidFill>
                <a:schemeClr val="bg1"/>
              </a:solidFill>
              <a:effectLst/>
              <a:latin typeface="Tahoma" pitchFamily="34" charset="0"/>
              <a:ea typeface="Tahoma" pitchFamily="34" charset="0"/>
              <a:cs typeface="Tahoma" pitchFamily="34" charset="0"/>
            </a:endParaRPr>
          </a:p>
          <a:p>
            <a:pPr algn="ctr">
              <a:buNone/>
            </a:pPr>
            <a:endParaRPr lang="en-US" sz="2000" dirty="0" smtClean="0">
              <a:solidFill>
                <a:schemeClr val="bg1"/>
              </a:solidFill>
              <a:effectLst/>
              <a:latin typeface="Tahoma" pitchFamily="34" charset="0"/>
              <a:ea typeface="Tahoma" pitchFamily="34" charset="0"/>
              <a:cs typeface="Tahoma" pitchFamily="34" charset="0"/>
            </a:endParaRPr>
          </a:p>
          <a:p>
            <a:pPr algn="ctr">
              <a:buNone/>
            </a:pPr>
            <a:r>
              <a:rPr lang="en-US" dirty="0" smtClean="0">
                <a:solidFill>
                  <a:schemeClr val="bg1"/>
                </a:solidFill>
                <a:effectLst/>
                <a:latin typeface="Tahoma" pitchFamily="34" charset="0"/>
                <a:ea typeface="Tahoma" pitchFamily="34" charset="0"/>
                <a:cs typeface="Tahoma" pitchFamily="34" charset="0"/>
              </a:rPr>
              <a:t>“Examine everything carefully; hold fast to that which is good, abstain from every form of evil”.                (1 Thessalonians 5:21-22) </a:t>
            </a: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4630400" cy="8229600"/>
          </a:xfrm>
        </p:spPr>
        <p:txBody>
          <a:bodyPr>
            <a:noAutofit/>
          </a:bodyPr>
          <a:lstStyle/>
          <a:p>
            <a:r>
              <a:rPr lang="en-US" sz="22200" dirty="0" smtClean="0">
                <a:solidFill>
                  <a:srgbClr val="FFFF00"/>
                </a:solidFill>
                <a:latin typeface="Tahoma" pitchFamily="34" charset="0"/>
                <a:ea typeface="Tahoma" pitchFamily="34" charset="0"/>
                <a:cs typeface="Tahoma" pitchFamily="34" charset="0"/>
              </a:rPr>
              <a:t>How Long did it Take?</a:t>
            </a:r>
            <a:endParaRPr lang="en-US" sz="22200" dirty="0">
              <a:solidFill>
                <a:srgbClr val="FFFF00"/>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066800"/>
          </a:xfrm>
        </p:spPr>
        <p:txBody>
          <a:bodyPr>
            <a:noAutofit/>
          </a:bodyPr>
          <a:lstStyle/>
          <a:p>
            <a:r>
              <a:rPr lang="en-US" sz="6600" dirty="0" smtClean="0">
                <a:solidFill>
                  <a:srgbClr val="FFFF00"/>
                </a:solidFill>
                <a:latin typeface="Tahoma" pitchFamily="34" charset="0"/>
                <a:ea typeface="Tahoma" pitchFamily="34" charset="0"/>
                <a:cs typeface="Tahoma" pitchFamily="34" charset="0"/>
              </a:rPr>
              <a:t>Days of Creation: </a:t>
            </a:r>
            <a:r>
              <a:rPr lang="en-US" sz="6600" u="sng" dirty="0" smtClean="0">
                <a:solidFill>
                  <a:srgbClr val="FFFF00"/>
                </a:solidFill>
                <a:latin typeface="Tahoma" pitchFamily="34" charset="0"/>
                <a:ea typeface="Tahoma" pitchFamily="34" charset="0"/>
                <a:cs typeface="Tahoma" pitchFamily="34" charset="0"/>
              </a:rPr>
              <a:t>Literal</a:t>
            </a:r>
            <a:r>
              <a:rPr lang="en-US" sz="6600" dirty="0" smtClean="0">
                <a:solidFill>
                  <a:srgbClr val="FFFF00"/>
                </a:solidFill>
                <a:latin typeface="Tahoma" pitchFamily="34" charset="0"/>
                <a:ea typeface="Tahoma" pitchFamily="34" charset="0"/>
                <a:cs typeface="Tahoma" pitchFamily="34" charset="0"/>
              </a:rPr>
              <a:t> or Figurative?</a:t>
            </a:r>
            <a:endParaRPr lang="en-US" sz="66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467600"/>
          </a:xfrm>
        </p:spPr>
        <p:txBody>
          <a:bodyPr>
            <a:normAutofit fontScale="92500" lnSpcReduction="20000"/>
          </a:bodyPr>
          <a:lstStyle/>
          <a:p>
            <a:pPr algn="ctr">
              <a:buNone/>
            </a:pPr>
            <a:r>
              <a:rPr lang="en-US" dirty="0" smtClean="0">
                <a:solidFill>
                  <a:schemeClr val="bg1"/>
                </a:solidFill>
                <a:effectLst/>
                <a:latin typeface="Tahoma" pitchFamily="34" charset="0"/>
                <a:ea typeface="Tahoma" pitchFamily="34" charset="0"/>
                <a:cs typeface="Tahoma" pitchFamily="34" charset="0"/>
              </a:rPr>
              <a:t>Do you </a:t>
            </a:r>
            <a:r>
              <a:rPr lang="en-US" dirty="0" smtClean="0">
                <a:solidFill>
                  <a:schemeClr val="bg1"/>
                </a:solidFill>
                <a:latin typeface="Tahoma" pitchFamily="34" charset="0"/>
                <a:ea typeface="Tahoma" pitchFamily="34" charset="0"/>
                <a:cs typeface="Tahoma" pitchFamily="34" charset="0"/>
              </a:rPr>
              <a:t>read in your Bible, “And there was evening and morning, the first age or one age”?</a:t>
            </a:r>
            <a:endParaRPr lang="en-US" dirty="0" smtClean="0">
              <a:solidFill>
                <a:schemeClr val="bg1"/>
              </a:solidFill>
              <a:effectLst/>
              <a:latin typeface="Tahoma" pitchFamily="34" charset="0"/>
              <a:ea typeface="Tahoma" pitchFamily="34" charset="0"/>
              <a:cs typeface="Tahoma" pitchFamily="34" charset="0"/>
            </a:endParaRPr>
          </a:p>
          <a:p>
            <a:pPr algn="ctr">
              <a:buNone/>
            </a:pPr>
            <a:endParaRPr lang="en-US" sz="1500" dirty="0" smtClean="0">
              <a:solidFill>
                <a:schemeClr val="bg1"/>
              </a:solidFill>
              <a:effectLst/>
              <a:latin typeface="Tahoma" pitchFamily="34" charset="0"/>
              <a:ea typeface="Tahoma" pitchFamily="34" charset="0"/>
              <a:cs typeface="Tahoma" pitchFamily="34" charset="0"/>
            </a:endParaRPr>
          </a:p>
          <a:p>
            <a:pPr algn="ctr">
              <a:buNone/>
            </a:pPr>
            <a:r>
              <a:rPr lang="en-US" dirty="0" smtClean="0">
                <a:solidFill>
                  <a:schemeClr val="bg1"/>
                </a:solidFill>
                <a:effectLst/>
                <a:latin typeface="Tahoma" pitchFamily="34" charset="0"/>
                <a:ea typeface="Tahoma" pitchFamily="34" charset="0"/>
                <a:cs typeface="Tahoma" pitchFamily="34" charset="0"/>
              </a:rPr>
              <a:t>The Hebrew word “</a:t>
            </a:r>
            <a:r>
              <a:rPr lang="en-US" dirty="0" err="1" smtClean="0">
                <a:solidFill>
                  <a:schemeClr val="bg1"/>
                </a:solidFill>
                <a:effectLst/>
                <a:latin typeface="Tahoma" pitchFamily="34" charset="0"/>
                <a:ea typeface="Tahoma" pitchFamily="34" charset="0"/>
                <a:cs typeface="Tahoma" pitchFamily="34" charset="0"/>
              </a:rPr>
              <a:t>yohm</a:t>
            </a:r>
            <a:r>
              <a:rPr lang="en-US" dirty="0" smtClean="0">
                <a:solidFill>
                  <a:schemeClr val="bg1"/>
                </a:solidFill>
                <a:effectLst/>
                <a:latin typeface="Tahoma" pitchFamily="34" charset="0"/>
                <a:ea typeface="Tahoma" pitchFamily="34" charset="0"/>
                <a:cs typeface="Tahoma" pitchFamily="34" charset="0"/>
              </a:rPr>
              <a:t>” </a:t>
            </a:r>
            <a:r>
              <a:rPr lang="en-US" dirty="0" smtClean="0">
                <a:solidFill>
                  <a:schemeClr val="bg1"/>
                </a:solidFill>
                <a:latin typeface="Tahoma" pitchFamily="34" charset="0"/>
                <a:ea typeface="Tahoma" pitchFamily="34" charset="0"/>
                <a:cs typeface="Tahoma" pitchFamily="34" charset="0"/>
              </a:rPr>
              <a:t>translates the word day. </a:t>
            </a:r>
            <a:endParaRPr lang="en-US" dirty="0" smtClean="0">
              <a:solidFill>
                <a:schemeClr val="bg1"/>
              </a:solidFill>
              <a:effectLst/>
              <a:latin typeface="Tahoma" pitchFamily="34" charset="0"/>
              <a:ea typeface="Tahoma" pitchFamily="34" charset="0"/>
              <a:cs typeface="Tahoma" pitchFamily="34" charset="0"/>
            </a:endParaRPr>
          </a:p>
          <a:p>
            <a:pPr algn="ctr">
              <a:buNone/>
            </a:pPr>
            <a:endParaRPr lang="en-US" sz="1400" dirty="0" smtClean="0">
              <a:solidFill>
                <a:schemeClr val="bg1"/>
              </a:solidFill>
              <a:effectLst/>
              <a:latin typeface="Tahoma" pitchFamily="34" charset="0"/>
              <a:ea typeface="Tahoma" pitchFamily="34" charset="0"/>
              <a:cs typeface="Tahoma" pitchFamily="34" charset="0"/>
            </a:endParaRPr>
          </a:p>
          <a:p>
            <a:pPr algn="ctr">
              <a:buNone/>
            </a:pPr>
            <a:r>
              <a:rPr lang="en-US" dirty="0" smtClean="0">
                <a:solidFill>
                  <a:schemeClr val="bg1"/>
                </a:solidFill>
                <a:effectLst/>
                <a:latin typeface="Tahoma" pitchFamily="34" charset="0"/>
                <a:ea typeface="Tahoma" pitchFamily="34" charset="0"/>
                <a:cs typeface="Tahoma" pitchFamily="34" charset="0"/>
              </a:rPr>
              <a:t>“There was evening and there was morning, one day…a second day…a third day…a fourth day…a fifth day…the sixth day” (Genesis 1:5, 8, 13, 19, 23, 31).</a:t>
            </a:r>
          </a:p>
          <a:p>
            <a:pPr algn="ctr">
              <a:buNone/>
            </a:pPr>
            <a:endParaRPr lang="en-US" sz="1500" dirty="0" smtClean="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effectLst/>
                <a:latin typeface="Tahoma" pitchFamily="34" charset="0"/>
                <a:ea typeface="Tahoma" pitchFamily="34" charset="0"/>
                <a:cs typeface="Tahoma" pitchFamily="34" charset="0"/>
              </a:rPr>
              <a:t>  Lights </a:t>
            </a:r>
            <a:r>
              <a:rPr lang="en-US" dirty="0" smtClean="0">
                <a:solidFill>
                  <a:schemeClr val="bg1"/>
                </a:solidFill>
                <a:latin typeface="Tahoma" pitchFamily="34" charset="0"/>
                <a:ea typeface="Tahoma" pitchFamily="34" charset="0"/>
                <a:cs typeface="Tahoma" pitchFamily="34" charset="0"/>
              </a:rPr>
              <a:t>separated day from night- God said “let them be for signs and for seasons and for days and for years…” (Gen. 1:14).</a:t>
            </a:r>
          </a:p>
          <a:p>
            <a:pPr algn="ctr">
              <a:buNone/>
            </a:pPr>
            <a:endParaRPr lang="en-US" sz="2000" dirty="0" smtClean="0">
              <a:solidFill>
                <a:schemeClr val="bg1"/>
              </a:solidFill>
              <a:effectLst/>
              <a:latin typeface="Tahoma" pitchFamily="34" charset="0"/>
              <a:ea typeface="Tahoma" pitchFamily="34" charset="0"/>
              <a:cs typeface="Tahoma" pitchFamily="34" charset="0"/>
            </a:endParaRPr>
          </a:p>
          <a:p>
            <a:pPr algn="ctr">
              <a:buNone/>
            </a:pPr>
            <a:r>
              <a:rPr lang="en-US" dirty="0" smtClean="0">
                <a:solidFill>
                  <a:schemeClr val="bg1"/>
                </a:solidFill>
                <a:effectLst/>
                <a:latin typeface="Tahoma" pitchFamily="34" charset="0"/>
                <a:ea typeface="Tahoma" pitchFamily="34" charset="0"/>
                <a:cs typeface="Tahoma" pitchFamily="34" charset="0"/>
              </a:rPr>
              <a:t>If “days” represent years, what do the “years” signify? </a:t>
            </a: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p:cTn id="35"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066800"/>
          </a:xfrm>
        </p:spPr>
        <p:txBody>
          <a:bodyPr>
            <a:noAutofit/>
          </a:bodyPr>
          <a:lstStyle/>
          <a:p>
            <a:r>
              <a:rPr lang="en-US" sz="6600" dirty="0" smtClean="0">
                <a:solidFill>
                  <a:srgbClr val="FFFF00"/>
                </a:solidFill>
                <a:latin typeface="Tahoma" pitchFamily="34" charset="0"/>
                <a:ea typeface="Tahoma" pitchFamily="34" charset="0"/>
                <a:cs typeface="Tahoma" pitchFamily="34" charset="0"/>
              </a:rPr>
              <a:t>Days of Creation: </a:t>
            </a:r>
            <a:r>
              <a:rPr lang="en-US" sz="6600" u="sng" dirty="0" smtClean="0">
                <a:solidFill>
                  <a:srgbClr val="FFFF00"/>
                </a:solidFill>
                <a:latin typeface="Tahoma" pitchFamily="34" charset="0"/>
                <a:ea typeface="Tahoma" pitchFamily="34" charset="0"/>
                <a:cs typeface="Tahoma" pitchFamily="34" charset="0"/>
              </a:rPr>
              <a:t>Literal</a:t>
            </a:r>
            <a:r>
              <a:rPr lang="en-US" sz="6600" dirty="0" smtClean="0">
                <a:solidFill>
                  <a:srgbClr val="FFFF00"/>
                </a:solidFill>
                <a:latin typeface="Tahoma" pitchFamily="34" charset="0"/>
                <a:ea typeface="Tahoma" pitchFamily="34" charset="0"/>
                <a:cs typeface="Tahoma" pitchFamily="34" charset="0"/>
              </a:rPr>
              <a:t> or Figurative?</a:t>
            </a:r>
            <a:endParaRPr lang="en-US" sz="66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95400"/>
            <a:ext cx="14630400" cy="7162800"/>
          </a:xfrm>
        </p:spPr>
        <p:txBody>
          <a:bodyPr>
            <a:normAutofit fontScale="92500" lnSpcReduction="20000"/>
          </a:bodyPr>
          <a:lstStyle/>
          <a:p>
            <a:pPr algn="ctr">
              <a:buNone/>
            </a:pPr>
            <a:r>
              <a:rPr lang="en-US" dirty="0" smtClean="0">
                <a:solidFill>
                  <a:schemeClr val="bg1"/>
                </a:solidFill>
                <a:latin typeface="Tahoma" pitchFamily="34" charset="0"/>
                <a:ea typeface="Tahoma" pitchFamily="34" charset="0"/>
                <a:cs typeface="Tahoma" pitchFamily="34" charset="0"/>
              </a:rPr>
              <a:t>“By </a:t>
            </a:r>
            <a:r>
              <a:rPr lang="en-US" dirty="0" smtClean="0">
                <a:solidFill>
                  <a:schemeClr val="bg1"/>
                </a:solidFill>
                <a:latin typeface="Tahoma" pitchFamily="34" charset="0"/>
                <a:ea typeface="Tahoma" pitchFamily="34" charset="0"/>
                <a:cs typeface="Tahoma" pitchFamily="34" charset="0"/>
              </a:rPr>
              <a:t>the word of the </a:t>
            </a:r>
            <a:r>
              <a:rPr lang="en-US" cap="small" dirty="0" smtClean="0">
                <a:solidFill>
                  <a:schemeClr val="bg1"/>
                </a:solidFill>
                <a:latin typeface="Tahoma" pitchFamily="34" charset="0"/>
                <a:ea typeface="Tahoma" pitchFamily="34" charset="0"/>
                <a:cs typeface="Tahoma" pitchFamily="34" charset="0"/>
              </a:rPr>
              <a:t>Lord</a:t>
            </a:r>
            <a:r>
              <a:rPr lang="en-US" dirty="0" smtClean="0">
                <a:solidFill>
                  <a:schemeClr val="bg1"/>
                </a:solidFill>
                <a:latin typeface="Tahoma" pitchFamily="34" charset="0"/>
                <a:ea typeface="Tahoma" pitchFamily="34" charset="0"/>
                <a:cs typeface="Tahoma" pitchFamily="34" charset="0"/>
              </a:rPr>
              <a:t> the heavens were made,</a:t>
            </a:r>
            <a:br>
              <a:rPr lang="en-US" dirty="0" smtClean="0">
                <a:solidFill>
                  <a:schemeClr val="bg1"/>
                </a:solidFill>
                <a:latin typeface="Tahoma" pitchFamily="34" charset="0"/>
                <a:ea typeface="Tahoma" pitchFamily="34" charset="0"/>
                <a:cs typeface="Tahoma" pitchFamily="34" charset="0"/>
              </a:rPr>
            </a:br>
            <a:r>
              <a:rPr lang="en-US" dirty="0" smtClean="0">
                <a:solidFill>
                  <a:schemeClr val="bg1"/>
                </a:solidFill>
                <a:latin typeface="Tahoma" pitchFamily="34" charset="0"/>
                <a:ea typeface="Tahoma" pitchFamily="34" charset="0"/>
                <a:cs typeface="Tahoma" pitchFamily="34" charset="0"/>
              </a:rPr>
              <a:t>And by the breath of His mouth all their </a:t>
            </a:r>
            <a:r>
              <a:rPr lang="en-US" dirty="0" smtClean="0">
                <a:solidFill>
                  <a:schemeClr val="bg1"/>
                </a:solidFill>
                <a:latin typeface="Tahoma" pitchFamily="34" charset="0"/>
                <a:ea typeface="Tahoma" pitchFamily="34" charset="0"/>
                <a:cs typeface="Tahoma" pitchFamily="34" charset="0"/>
              </a:rPr>
              <a:t>host….For </a:t>
            </a:r>
            <a:r>
              <a:rPr lang="en-US" dirty="0" smtClean="0">
                <a:solidFill>
                  <a:schemeClr val="bg1"/>
                </a:solidFill>
                <a:latin typeface="Tahoma" pitchFamily="34" charset="0"/>
                <a:ea typeface="Tahoma" pitchFamily="34" charset="0"/>
                <a:cs typeface="Tahoma" pitchFamily="34" charset="0"/>
              </a:rPr>
              <a:t>He spoke &amp; it was done; He commanded, &amp; it stood fast” (Psalm </a:t>
            </a:r>
            <a:r>
              <a:rPr lang="en-US" dirty="0" smtClean="0">
                <a:solidFill>
                  <a:schemeClr val="bg1"/>
                </a:solidFill>
                <a:latin typeface="Tahoma" pitchFamily="34" charset="0"/>
                <a:ea typeface="Tahoma" pitchFamily="34" charset="0"/>
                <a:cs typeface="Tahoma" pitchFamily="34" charset="0"/>
              </a:rPr>
              <a:t>33:6, 9</a:t>
            </a:r>
            <a:r>
              <a:rPr lang="en-US" dirty="0" smtClean="0">
                <a:solidFill>
                  <a:schemeClr val="bg1"/>
                </a:solidFill>
                <a:latin typeface="Tahoma" pitchFamily="34" charset="0"/>
                <a:ea typeface="Tahoma" pitchFamily="34" charset="0"/>
                <a:cs typeface="Tahoma" pitchFamily="34" charset="0"/>
              </a:rPr>
              <a:t>).</a:t>
            </a:r>
          </a:p>
          <a:p>
            <a:pPr algn="ctr">
              <a:buNone/>
            </a:pPr>
            <a:endParaRPr lang="en-US" sz="1900" dirty="0" smtClean="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  God said, “Let there be light </a:t>
            </a:r>
            <a:r>
              <a:rPr lang="en-US" dirty="0" smtClean="0">
                <a:solidFill>
                  <a:schemeClr val="bg1"/>
                </a:solidFill>
                <a:latin typeface="Tahoma" pitchFamily="34" charset="0"/>
                <a:ea typeface="Tahoma" pitchFamily="34" charset="0"/>
                <a:cs typeface="Tahoma" pitchFamily="34" charset="0"/>
              </a:rPr>
              <a:t>&amp; </a:t>
            </a:r>
            <a:r>
              <a:rPr lang="en-US" dirty="0" smtClean="0">
                <a:solidFill>
                  <a:schemeClr val="bg1"/>
                </a:solidFill>
                <a:latin typeface="Tahoma" pitchFamily="34" charset="0"/>
                <a:ea typeface="Tahoma" pitchFamily="34" charset="0"/>
                <a:cs typeface="Tahoma" pitchFamily="34" charset="0"/>
              </a:rPr>
              <a:t>there was light</a:t>
            </a:r>
            <a:r>
              <a:rPr lang="en-US" dirty="0" smtClean="0">
                <a:solidFill>
                  <a:schemeClr val="bg1"/>
                </a:solidFill>
                <a:latin typeface="Tahoma" pitchFamily="34" charset="0"/>
                <a:ea typeface="Tahoma" pitchFamily="34" charset="0"/>
                <a:cs typeface="Tahoma" pitchFamily="34" charset="0"/>
              </a:rPr>
              <a:t>” </a:t>
            </a:r>
            <a:r>
              <a:rPr lang="en-US" dirty="0" smtClean="0">
                <a:solidFill>
                  <a:schemeClr val="bg1"/>
                </a:solidFill>
                <a:latin typeface="Tahoma" pitchFamily="34" charset="0"/>
                <a:ea typeface="Tahoma" pitchFamily="34" charset="0"/>
                <a:cs typeface="Tahoma" pitchFamily="34" charset="0"/>
              </a:rPr>
              <a:t>(</a:t>
            </a:r>
            <a:r>
              <a:rPr lang="en-US" dirty="0" err="1" smtClean="0">
                <a:solidFill>
                  <a:schemeClr val="bg1"/>
                </a:solidFill>
                <a:latin typeface="Tahoma" pitchFamily="34" charset="0"/>
                <a:ea typeface="Tahoma" pitchFamily="34" charset="0"/>
                <a:cs typeface="Tahoma" pitchFamily="34" charset="0"/>
              </a:rPr>
              <a:t>Ge</a:t>
            </a:r>
            <a:r>
              <a:rPr lang="en-US" dirty="0" smtClean="0">
                <a:solidFill>
                  <a:schemeClr val="bg1"/>
                </a:solidFill>
                <a:latin typeface="Tahoma" pitchFamily="34" charset="0"/>
                <a:ea typeface="Tahoma" pitchFamily="34" charset="0"/>
                <a:cs typeface="Tahoma" pitchFamily="34" charset="0"/>
              </a:rPr>
              <a:t>. </a:t>
            </a:r>
            <a:r>
              <a:rPr lang="en-US" dirty="0" smtClean="0">
                <a:solidFill>
                  <a:schemeClr val="bg1"/>
                </a:solidFill>
                <a:latin typeface="Tahoma" pitchFamily="34" charset="0"/>
                <a:ea typeface="Tahoma" pitchFamily="34" charset="0"/>
                <a:cs typeface="Tahoma" pitchFamily="34" charset="0"/>
              </a:rPr>
              <a:t>1:3).</a:t>
            </a:r>
          </a:p>
          <a:p>
            <a:pPr algn="ctr">
              <a:buNone/>
            </a:pPr>
            <a:endParaRPr lang="en-US" sz="1900" dirty="0" smtClean="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Creation was the immediate result of God’s command.</a:t>
            </a:r>
          </a:p>
          <a:p>
            <a:pPr algn="ctr">
              <a:buNone/>
            </a:pPr>
            <a:endParaRPr lang="en-US" sz="1900" dirty="0" smtClean="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  If the theistic evolutionist is right, how did the plants (created on Day 3) survive for millions or billions of years without the sun (created on Day 4) and pollination from the insects (created day 6)?</a:t>
            </a:r>
            <a:endParaRPr lang="en-US" dirty="0" smtClean="0">
              <a:solidFill>
                <a:schemeClr val="bg1"/>
              </a:solidFill>
              <a:latin typeface="Tahoma" pitchFamily="34" charset="0"/>
              <a:ea typeface="Tahoma" pitchFamily="34" charset="0"/>
              <a:cs typeface="Tahoma" pitchFamily="34" charset="0"/>
            </a:endParaRPr>
          </a:p>
          <a:p>
            <a:pPr algn="ctr">
              <a:buNone/>
            </a:pPr>
            <a:endParaRPr lang="en-US" sz="1600" dirty="0" smtClean="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990600"/>
          </a:xfrm>
        </p:spPr>
        <p:txBody>
          <a:bodyPr>
            <a:noAutofit/>
          </a:bodyPr>
          <a:lstStyle/>
          <a:p>
            <a:r>
              <a:rPr lang="en-US" sz="5400" dirty="0" smtClean="0">
                <a:solidFill>
                  <a:srgbClr val="FFFF00"/>
                </a:solidFill>
                <a:latin typeface="Tahoma" pitchFamily="34" charset="0"/>
                <a:ea typeface="Tahoma" pitchFamily="34" charset="0"/>
                <a:cs typeface="Tahoma" pitchFamily="34" charset="0"/>
              </a:rPr>
              <a:t>Shane Scott- “Days Must be Ages” (Paragraph)</a:t>
            </a:r>
            <a:endParaRPr lang="en-US" sz="54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391400"/>
          </a:xfrm>
        </p:spPr>
        <p:txBody>
          <a:bodyPr>
            <a:normAutofit fontScale="92500" lnSpcReduction="20000"/>
          </a:bodyPr>
          <a:lstStyle/>
          <a:p>
            <a:pPr algn="ctr">
              <a:buNone/>
            </a:pPr>
            <a:r>
              <a:rPr lang="en-US" i="1" dirty="0" smtClean="0">
                <a:solidFill>
                  <a:schemeClr val="bg1"/>
                </a:solidFill>
                <a:latin typeface="Tahoma" pitchFamily="34" charset="0"/>
                <a:ea typeface="Tahoma" pitchFamily="34" charset="0"/>
                <a:cs typeface="Tahoma" pitchFamily="34" charset="0"/>
              </a:rPr>
              <a:t>“The days of creation in Genesis 1 cannot be literal because of the parallel account of creation in Genesis 2.  After God put man in the Garden, He paraded the animals before Adam, who ‘gave names to all the cattle…birds…and to every beast of the field” (2:20). Adam, however, had no helper, and God created Eve for him.  </a:t>
            </a:r>
            <a:r>
              <a:rPr lang="en-US" i="1" u="sng" dirty="0" smtClean="0">
                <a:solidFill>
                  <a:schemeClr val="bg1"/>
                </a:solidFill>
                <a:latin typeface="Tahoma" pitchFamily="34" charset="0"/>
                <a:ea typeface="Tahoma" pitchFamily="34" charset="0"/>
                <a:cs typeface="Tahoma" pitchFamily="34" charset="0"/>
              </a:rPr>
              <a:t>Some amount of time must have passed</a:t>
            </a:r>
            <a:r>
              <a:rPr lang="en-US" i="1" dirty="0" smtClean="0">
                <a:solidFill>
                  <a:schemeClr val="bg1"/>
                </a:solidFill>
                <a:latin typeface="Tahoma" pitchFamily="34" charset="0"/>
                <a:ea typeface="Tahoma" pitchFamily="34" charset="0"/>
                <a:cs typeface="Tahoma" pitchFamily="34" charset="0"/>
              </a:rPr>
              <a:t> between Adam’s creation, the naming of the animals, and then Eve’s creation.  But if the days of Genesis 1 are interpreted literally, all of these events must have occurred in one 24 hour day, because on the sixth day ‘God created man..male and female He created them” (1:27)</a:t>
            </a: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Autofit/>
          </a:bodyPr>
          <a:lstStyle/>
          <a:p>
            <a:r>
              <a:rPr lang="en-US" sz="6600" dirty="0" smtClean="0">
                <a:solidFill>
                  <a:srgbClr val="FFFF00"/>
                </a:solidFill>
                <a:latin typeface="Tahoma" pitchFamily="34" charset="0"/>
                <a:ea typeface="Tahoma" pitchFamily="34" charset="0"/>
                <a:cs typeface="Tahoma" pitchFamily="34" charset="0"/>
              </a:rPr>
              <a:t>Days of Creation: </a:t>
            </a:r>
            <a:r>
              <a:rPr lang="en-US" sz="6600" u="sng" dirty="0" smtClean="0">
                <a:solidFill>
                  <a:srgbClr val="FFFF00"/>
                </a:solidFill>
                <a:latin typeface="Tahoma" pitchFamily="34" charset="0"/>
                <a:ea typeface="Tahoma" pitchFamily="34" charset="0"/>
                <a:cs typeface="Tahoma" pitchFamily="34" charset="0"/>
              </a:rPr>
              <a:t>Literal</a:t>
            </a:r>
            <a:r>
              <a:rPr lang="en-US" sz="6600" dirty="0" smtClean="0">
                <a:solidFill>
                  <a:srgbClr val="FFFF00"/>
                </a:solidFill>
                <a:latin typeface="Tahoma" pitchFamily="34" charset="0"/>
                <a:ea typeface="Tahoma" pitchFamily="34" charset="0"/>
                <a:cs typeface="Tahoma" pitchFamily="34" charset="0"/>
              </a:rPr>
              <a:t> or Figurative?</a:t>
            </a:r>
            <a:endParaRPr lang="en-US" sz="66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315200"/>
          </a:xfrm>
        </p:spPr>
        <p:txBody>
          <a:bodyPr>
            <a:normAutofit fontScale="92500" lnSpcReduction="10000"/>
          </a:bodyPr>
          <a:lstStyle/>
          <a:p>
            <a:pPr algn="ctr">
              <a:buNone/>
            </a:pPr>
            <a:r>
              <a:rPr lang="en-US" dirty="0" smtClean="0">
                <a:solidFill>
                  <a:schemeClr val="bg1"/>
                </a:solidFill>
                <a:latin typeface="Tahoma" pitchFamily="34" charset="0"/>
                <a:ea typeface="Tahoma" pitchFamily="34" charset="0"/>
                <a:cs typeface="Tahoma" pitchFamily="34" charset="0"/>
              </a:rPr>
              <a:t>Shane assumes that some amount of time must have passed so that all those events couldn’t have happened on that day as the Scripture says.  That’s not faith- it’s speculation that perverts God’s will (1 Tim. 1:3-7).</a:t>
            </a:r>
          </a:p>
          <a:p>
            <a:pPr algn="ctr">
              <a:buNone/>
            </a:pPr>
            <a:endParaRPr lang="en-US" sz="1100" dirty="0" smtClean="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If the 6</a:t>
            </a:r>
            <a:r>
              <a:rPr lang="en-US" baseline="30000" dirty="0" smtClean="0">
                <a:solidFill>
                  <a:schemeClr val="bg1"/>
                </a:solidFill>
                <a:latin typeface="Tahoma" pitchFamily="34" charset="0"/>
                <a:ea typeface="Tahoma" pitchFamily="34" charset="0"/>
                <a:cs typeface="Tahoma" pitchFamily="34" charset="0"/>
              </a:rPr>
              <a:t>th</a:t>
            </a:r>
            <a:r>
              <a:rPr lang="en-US" dirty="0" smtClean="0">
                <a:solidFill>
                  <a:schemeClr val="bg1"/>
                </a:solidFill>
                <a:latin typeface="Tahoma" pitchFamily="34" charset="0"/>
                <a:ea typeface="Tahoma" pitchFamily="34" charset="0"/>
                <a:cs typeface="Tahoma" pitchFamily="34" charset="0"/>
              </a:rPr>
              <a:t> day was long ages of time as he is asserting, Adam would have lived on that day for a long period of time and then lived into the next day. </a:t>
            </a:r>
          </a:p>
          <a:p>
            <a:pPr algn="ctr">
              <a:buNone/>
            </a:pPr>
            <a:endParaRPr lang="en-US" sz="1100" dirty="0" smtClean="0">
              <a:solidFill>
                <a:schemeClr val="bg1"/>
              </a:solidFill>
              <a:effectLst/>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But the Bible said that he lived for 930 years (Gen. 5:5). </a:t>
            </a:r>
          </a:p>
          <a:p>
            <a:pPr algn="ctr">
              <a:buNone/>
            </a:pPr>
            <a:endParaRPr lang="en-US" sz="1100" dirty="0" smtClean="0">
              <a:solidFill>
                <a:schemeClr val="bg1"/>
              </a:solidFill>
              <a:latin typeface="Tahoma" pitchFamily="34" charset="0"/>
              <a:ea typeface="Tahoma" pitchFamily="34" charset="0"/>
              <a:cs typeface="Tahoma" pitchFamily="34" charset="0"/>
            </a:endParaRPr>
          </a:p>
          <a:p>
            <a:pPr algn="ctr">
              <a:buNone/>
            </a:pPr>
            <a:r>
              <a:rPr lang="en-US" dirty="0" smtClean="0">
                <a:solidFill>
                  <a:schemeClr val="bg1"/>
                </a:solidFill>
                <a:latin typeface="Tahoma" pitchFamily="34" charset="0"/>
                <a:ea typeface="Tahoma" pitchFamily="34" charset="0"/>
                <a:cs typeface="Tahoma" pitchFamily="34" charset="0"/>
              </a:rPr>
              <a:t>While that is a long time, it hardly fits the day/age theory of longs ages of time. </a:t>
            </a: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990600"/>
          </a:xfrm>
        </p:spPr>
        <p:txBody>
          <a:bodyPr>
            <a:noAutofit/>
          </a:bodyPr>
          <a:lstStyle/>
          <a:p>
            <a:r>
              <a:rPr lang="en-US" sz="5400" dirty="0" smtClean="0">
                <a:solidFill>
                  <a:srgbClr val="FFFF00"/>
                </a:solidFill>
                <a:latin typeface="Tahoma" pitchFamily="34" charset="0"/>
                <a:ea typeface="Tahoma" pitchFamily="34" charset="0"/>
                <a:cs typeface="Tahoma" pitchFamily="34" charset="0"/>
              </a:rPr>
              <a:t>Shane Scott- “Days Must be Ages” (Paragraph)</a:t>
            </a:r>
            <a:endParaRPr lang="en-US" sz="54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391400"/>
          </a:xfrm>
        </p:spPr>
        <p:txBody>
          <a:bodyPr>
            <a:normAutofit/>
          </a:bodyPr>
          <a:lstStyle/>
          <a:p>
            <a:pPr algn="ctr">
              <a:buNone/>
            </a:pPr>
            <a:r>
              <a:rPr lang="en-US" i="1" dirty="0" smtClean="0">
                <a:solidFill>
                  <a:schemeClr val="bg1"/>
                </a:solidFill>
                <a:latin typeface="Tahoma" pitchFamily="34" charset="0"/>
                <a:ea typeface="Tahoma" pitchFamily="34" charset="0"/>
                <a:cs typeface="Tahoma" pitchFamily="34" charset="0"/>
              </a:rPr>
              <a:t>“To prove that the days are ages, consider the seventh day.  All the other days of creation ended with the phrase, and there was evening and morning a </a:t>
            </a:r>
            <a:r>
              <a:rPr lang="en-US" i="1" dirty="0" err="1" smtClean="0">
                <a:solidFill>
                  <a:schemeClr val="bg1"/>
                </a:solidFill>
                <a:latin typeface="Tahoma" pitchFamily="34" charset="0"/>
                <a:ea typeface="Tahoma" pitchFamily="34" charset="0"/>
                <a:cs typeface="Tahoma" pitchFamily="34" charset="0"/>
              </a:rPr>
              <a:t>xth</a:t>
            </a:r>
            <a:r>
              <a:rPr lang="en-US" i="1" dirty="0" smtClean="0">
                <a:solidFill>
                  <a:schemeClr val="bg1"/>
                </a:solidFill>
                <a:latin typeface="Tahoma" pitchFamily="34" charset="0"/>
                <a:ea typeface="Tahoma" pitchFamily="34" charset="0"/>
                <a:cs typeface="Tahoma" pitchFamily="34" charset="0"/>
              </a:rPr>
              <a:t> day.’ I understand that phrase to mean that each of those days had a distinct conclusion.  However, there is no such statement for the seventh day, which </a:t>
            </a:r>
            <a:r>
              <a:rPr lang="en-US" i="1" u="sng" dirty="0" smtClean="0">
                <a:solidFill>
                  <a:schemeClr val="bg1"/>
                </a:solidFill>
                <a:latin typeface="Tahoma" pitchFamily="34" charset="0"/>
                <a:ea typeface="Tahoma" pitchFamily="34" charset="0"/>
                <a:cs typeface="Tahoma" pitchFamily="34" charset="0"/>
              </a:rPr>
              <a:t>must mean that it has not ended</a:t>
            </a:r>
            <a:r>
              <a:rPr lang="en-US" i="1" dirty="0" smtClean="0">
                <a:solidFill>
                  <a:schemeClr val="bg1"/>
                </a:solidFill>
                <a:latin typeface="Tahoma" pitchFamily="34" charset="0"/>
                <a:ea typeface="Tahoma" pitchFamily="34" charset="0"/>
                <a:cs typeface="Tahoma" pitchFamily="34" charset="0"/>
              </a:rPr>
              <a:t>.  In other words, on the seventh day God ceased creating new life forms, and that day has continued until now because He still ‘rests’ from creating new life”</a:t>
            </a: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2586</TotalTime>
  <Words>1268</Words>
  <Application>Microsoft Office PowerPoint</Application>
  <PresentationFormat>Custom</PresentationFormat>
  <Paragraphs>78</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Slide 1</vt:lpstr>
      <vt:lpstr>Slide 2</vt:lpstr>
      <vt:lpstr>Shane Scott- Sentry Magazine</vt:lpstr>
      <vt:lpstr>How Long did it Take?</vt:lpstr>
      <vt:lpstr>Days of Creation: Literal or Figurative?</vt:lpstr>
      <vt:lpstr>Days of Creation: Literal or Figurative?</vt:lpstr>
      <vt:lpstr>Shane Scott- “Days Must be Ages” (Paragraph)</vt:lpstr>
      <vt:lpstr>Days of Creation: Literal or Figurative?</vt:lpstr>
      <vt:lpstr>Shane Scott- “Days Must be Ages” (Paragraph)</vt:lpstr>
      <vt:lpstr>Days of Creation: Literal or Figurative?</vt:lpstr>
      <vt:lpstr>Days of Creation: Literal or Figurative?</vt:lpstr>
      <vt:lpstr>Conclusion</vt:lpstr>
      <vt:lpstr>Conclusion</vt:lpstr>
    </vt:vector>
  </TitlesOfParts>
  <Company>Highway 290 Church of Christ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the Beginning</dc:title>
  <dc:creator>Steven Lawrence Locklair</dc:creator>
  <cp:lastModifiedBy>Steven Lawrence Locklair</cp:lastModifiedBy>
  <cp:revision>24</cp:revision>
  <dcterms:created xsi:type="dcterms:W3CDTF">2014-01-11T21:26:20Z</dcterms:created>
  <dcterms:modified xsi:type="dcterms:W3CDTF">2015-01-04T19:41:40Z</dcterms:modified>
</cp:coreProperties>
</file>