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69" r:id="rId2"/>
    <p:sldId id="257" r:id="rId3"/>
    <p:sldId id="268" r:id="rId4"/>
    <p:sldId id="256" r:id="rId5"/>
    <p:sldId id="259" r:id="rId6"/>
    <p:sldId id="258" r:id="rId7"/>
    <p:sldId id="261" r:id="rId8"/>
    <p:sldId id="265" r:id="rId9"/>
    <p:sldId id="262" r:id="rId10"/>
    <p:sldId id="263" r:id="rId11"/>
    <p:sldId id="264" r:id="rId12"/>
    <p:sldId id="266" r:id="rId13"/>
    <p:sldId id="270" r:id="rId14"/>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219" autoAdjust="0"/>
  </p:normalViewPr>
  <p:slideViewPr>
    <p:cSldViewPr>
      <p:cViewPr varScale="1">
        <p:scale>
          <a:sx n="52" d="100"/>
          <a:sy n="52" d="100"/>
        </p:scale>
        <p:origin x="-378" y="-9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5BF3686-1315-4011-9FFC-9158BE93203E}" type="datetimeFigureOut">
              <a:rPr lang="en-US" smtClean="0"/>
              <a:t>1/25/2015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DB7F982-D852-46BD-AE47-18EBF79425B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5ECF9-C8B1-446D-A77A-47E73F3B5758}"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5ECF9-C8B1-446D-A77A-47E73F3B5758}"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5ECF9-C8B1-446D-A77A-47E73F3B5758}"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5ECF9-C8B1-446D-A77A-47E73F3B5758}"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5ECF9-C8B1-446D-A77A-47E73F3B5758}" type="datetimeFigureOut">
              <a:rPr lang="en-US" smtClean="0"/>
              <a:pPr/>
              <a:t>1/25/2015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55ECF9-C8B1-446D-A77A-47E73F3B5758}"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5ECF9-C8B1-446D-A77A-47E73F3B5758}" type="datetimeFigureOut">
              <a:rPr lang="en-US" smtClean="0"/>
              <a:pPr/>
              <a:t>1/25/2015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55ECF9-C8B1-446D-A77A-47E73F3B5758}" type="datetimeFigureOut">
              <a:rPr lang="en-US" smtClean="0"/>
              <a:pPr/>
              <a:t>1/25/2015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5ECF9-C8B1-446D-A77A-47E73F3B5758}" type="datetimeFigureOut">
              <a:rPr lang="en-US" smtClean="0"/>
              <a:pPr/>
              <a:t>1/25/2015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5ECF9-C8B1-446D-A77A-47E73F3B5758}"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5ECF9-C8B1-446D-A77A-47E73F3B5758}" type="datetimeFigureOut">
              <a:rPr lang="en-US" smtClean="0"/>
              <a:pPr/>
              <a:t>1/25/2015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03A73-C0FE-420D-90BE-2A269F97E9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D855ECF9-C8B1-446D-A77A-47E73F3B5758}" type="datetimeFigureOut">
              <a:rPr lang="en-US" smtClean="0"/>
              <a:pPr/>
              <a:t>1/25/2015</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8B303A73-C0FE-420D-90BE-2A269F97E9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25s- I Close My Eyes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420- O Thou Fount of Every Blessing</a:t>
            </a:r>
          </a:p>
          <a:p>
            <a:pPr>
              <a:buNone/>
            </a:pPr>
            <a:r>
              <a:rPr lang="en-US" dirty="0" smtClean="0">
                <a:solidFill>
                  <a:schemeClr val="bg1"/>
                </a:solidFill>
                <a:latin typeface="Tahoma" pitchFamily="34" charset="0"/>
                <a:ea typeface="Tahoma" pitchFamily="34" charset="0"/>
                <a:cs typeface="Tahoma" pitchFamily="34" charset="0"/>
              </a:rPr>
              <a:t>285- Zion’s Call</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696200"/>
          </a:xfrm>
        </p:spPr>
        <p:txBody>
          <a:bodyPr>
            <a:normAutofit fontScale="85000" lnSpcReduction="10000"/>
          </a:bodyPr>
          <a:lstStyle/>
          <a:p>
            <a:pPr marL="609600" indent="-609600" algn="ctr">
              <a:lnSpc>
                <a:spcPct val="90000"/>
              </a:lnSpc>
              <a:buNone/>
            </a:pPr>
            <a:r>
              <a:rPr lang="en-US" sz="5000" dirty="0" smtClean="0">
                <a:solidFill>
                  <a:schemeClr val="bg1"/>
                </a:solidFill>
                <a:latin typeface="Tahoma" pitchFamily="34" charset="0"/>
                <a:ea typeface="Tahoma" pitchFamily="34" charset="0"/>
                <a:cs typeface="Tahoma" pitchFamily="34" charset="0"/>
              </a:rPr>
              <a:t>We learn to obey everything the Lord </a:t>
            </a:r>
            <a:r>
              <a:rPr lang="en-US" sz="5000" dirty="0" smtClean="0">
                <a:solidFill>
                  <a:schemeClr val="bg1"/>
                </a:solidFill>
                <a:latin typeface="Tahoma" pitchFamily="34" charset="0"/>
                <a:ea typeface="Tahoma" pitchFamily="34" charset="0"/>
                <a:cs typeface="Tahoma" pitchFamily="34" charset="0"/>
              </a:rPr>
              <a:t>commanded and are set apart from sin to be useful in the Lord’s service. </a:t>
            </a:r>
            <a:r>
              <a:rPr lang="en-US" sz="5000" dirty="0" smtClean="0">
                <a:solidFill>
                  <a:schemeClr val="bg1"/>
                </a:solidFill>
                <a:latin typeface="Tahoma" pitchFamily="34" charset="0"/>
                <a:ea typeface="Tahoma" pitchFamily="34" charset="0"/>
                <a:cs typeface="Tahoma" pitchFamily="34" charset="0"/>
              </a:rPr>
              <a:t>(Matt. </a:t>
            </a:r>
            <a:r>
              <a:rPr lang="en-US" sz="5000" dirty="0" smtClean="0">
                <a:solidFill>
                  <a:schemeClr val="bg1"/>
                </a:solidFill>
                <a:latin typeface="Tahoma" pitchFamily="34" charset="0"/>
                <a:ea typeface="Tahoma" pitchFamily="34" charset="0"/>
                <a:cs typeface="Tahoma" pitchFamily="34" charset="0"/>
              </a:rPr>
              <a:t>28:18-20; 2 Tim. 2:21)</a:t>
            </a:r>
            <a:endParaRPr lang="en-US" sz="50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16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After becoming a Christian, we knowing that we are serving </a:t>
            </a:r>
            <a:r>
              <a:rPr lang="en-US" sz="5100" dirty="0" smtClean="0">
                <a:solidFill>
                  <a:schemeClr val="bg1"/>
                </a:solidFill>
                <a:latin typeface="Tahoma" pitchFamily="34" charset="0"/>
                <a:ea typeface="Tahoma" pitchFamily="34" charset="0"/>
                <a:cs typeface="Tahoma" pitchFamily="34" charset="0"/>
              </a:rPr>
              <a:t>Him </a:t>
            </a:r>
            <a:r>
              <a:rPr lang="en-US" sz="5100" dirty="0" smtClean="0">
                <a:solidFill>
                  <a:schemeClr val="bg1"/>
                </a:solidFill>
                <a:latin typeface="Tahoma" pitchFamily="34" charset="0"/>
                <a:ea typeface="Tahoma" pitchFamily="34" charset="0"/>
                <a:cs typeface="Tahoma" pitchFamily="34" charset="0"/>
              </a:rPr>
              <a:t>if we are practicing righteousness and loving our brethren (1 John 2:29; 3:7-10; 2 Tim. 2:15).</a:t>
            </a:r>
          </a:p>
          <a:p>
            <a:pPr marL="609600" indent="-609600" algn="ctr">
              <a:lnSpc>
                <a:spcPct val="90000"/>
              </a:lnSpc>
              <a:buNone/>
            </a:pPr>
            <a:endParaRPr lang="en-US" sz="16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We are serving God if we have the fruit of the Spirit and not the works of the flesh in our life (Gal. 5:19-23).</a:t>
            </a:r>
          </a:p>
          <a:p>
            <a:pPr marL="609600" indent="-609600" algn="ctr">
              <a:lnSpc>
                <a:spcPct val="90000"/>
              </a:lnSpc>
              <a:buNone/>
            </a:pPr>
            <a:endParaRPr lang="en-US" sz="16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A Christian is not perfect but when he fails, he is willing to repent and confess his sins knowing that God is faithful and righteous to forgive us our sins (1 John 1:9).</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marL="609600" indent="-609600" algn="ctr">
              <a:lnSpc>
                <a:spcPct val="90000"/>
              </a:lnSpc>
              <a:buNone/>
            </a:pPr>
            <a:r>
              <a:rPr lang="en-US" sz="4300" dirty="0" smtClean="0">
                <a:solidFill>
                  <a:schemeClr val="bg1"/>
                </a:solidFill>
                <a:effectLst/>
                <a:latin typeface="Tahoma" pitchFamily="34" charset="0"/>
                <a:ea typeface="Tahoma" pitchFamily="34" charset="0"/>
                <a:cs typeface="Tahoma" pitchFamily="34" charset="0"/>
              </a:rPr>
              <a:t>The earlier you choose to obey the gospel, the sooner you can be an influence for good in the Lord’s kingdom, but if you don’t, realize that you are choosing to serve the devil and will suffer eternal torment in the </a:t>
            </a:r>
            <a:r>
              <a:rPr lang="en-US" sz="4300" dirty="0" smtClean="0">
                <a:solidFill>
                  <a:schemeClr val="bg1"/>
                </a:solidFill>
                <a:effectLst/>
                <a:latin typeface="Tahoma" pitchFamily="34" charset="0"/>
                <a:ea typeface="Tahoma" pitchFamily="34" charset="0"/>
                <a:cs typeface="Tahoma" pitchFamily="34" charset="0"/>
              </a:rPr>
              <a:t>end.        (Eccl. 12:1; 2 </a:t>
            </a:r>
            <a:r>
              <a:rPr lang="en-US" sz="4300" dirty="0" err="1" smtClean="0">
                <a:solidFill>
                  <a:schemeClr val="bg1"/>
                </a:solidFill>
                <a:effectLst/>
                <a:latin typeface="Tahoma" pitchFamily="34" charset="0"/>
                <a:ea typeface="Tahoma" pitchFamily="34" charset="0"/>
                <a:cs typeface="Tahoma" pitchFamily="34" charset="0"/>
              </a:rPr>
              <a:t>Thess</a:t>
            </a:r>
            <a:r>
              <a:rPr lang="en-US" sz="4300" dirty="0" smtClean="0">
                <a:solidFill>
                  <a:schemeClr val="bg1"/>
                </a:solidFill>
                <a:effectLst/>
                <a:latin typeface="Tahoma" pitchFamily="34" charset="0"/>
                <a:ea typeface="Tahoma" pitchFamily="34" charset="0"/>
                <a:cs typeface="Tahoma" pitchFamily="34" charset="0"/>
              </a:rPr>
              <a:t> </a:t>
            </a:r>
            <a:r>
              <a:rPr lang="en-US" sz="4300" dirty="0" smtClean="0">
                <a:solidFill>
                  <a:schemeClr val="bg1"/>
                </a:solidFill>
                <a:effectLst/>
                <a:latin typeface="Tahoma" pitchFamily="34" charset="0"/>
                <a:ea typeface="Tahoma" pitchFamily="34" charset="0"/>
                <a:cs typeface="Tahoma" pitchFamily="34" charset="0"/>
              </a:rPr>
              <a:t>1:7-9)</a:t>
            </a:r>
            <a:r>
              <a:rPr lang="en-US" sz="4300" dirty="0" smtClean="0">
                <a:solidFill>
                  <a:schemeClr val="bg1"/>
                </a:solidFill>
                <a:effectLst/>
              </a:rPr>
              <a:t>. </a:t>
            </a:r>
            <a:endParaRPr lang="en-US" sz="43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16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300" u="sng" dirty="0" smtClean="0">
                <a:solidFill>
                  <a:schemeClr val="bg1"/>
                </a:solidFill>
                <a:effectLst/>
                <a:latin typeface="Tahoma" pitchFamily="34" charset="0"/>
                <a:ea typeface="Tahoma" pitchFamily="34" charset="0"/>
                <a:cs typeface="Tahoma" pitchFamily="34" charset="0"/>
              </a:rPr>
              <a:t>You are still in your sins:</a:t>
            </a:r>
            <a:r>
              <a:rPr lang="en-US" sz="4300" dirty="0" smtClean="0">
                <a:solidFill>
                  <a:schemeClr val="bg1"/>
                </a:solidFill>
                <a:effectLst/>
                <a:latin typeface="Tahoma" pitchFamily="34" charset="0"/>
                <a:ea typeface="Tahoma" pitchFamily="34" charset="0"/>
                <a:cs typeface="Tahoma" pitchFamily="34" charset="0"/>
              </a:rPr>
              <a:t>                                                                If </a:t>
            </a:r>
            <a:r>
              <a:rPr lang="en-US" sz="4300" dirty="0" smtClean="0">
                <a:solidFill>
                  <a:schemeClr val="bg1"/>
                </a:solidFill>
                <a:effectLst/>
                <a:latin typeface="Tahoma" pitchFamily="34" charset="0"/>
                <a:ea typeface="Tahoma" pitchFamily="34" charset="0"/>
                <a:cs typeface="Tahoma" pitchFamily="34" charset="0"/>
              </a:rPr>
              <a:t>you were baptized as an infant or into a denomination; </a:t>
            </a:r>
            <a:r>
              <a:rPr lang="en-US" sz="4300" dirty="0" smtClean="0">
                <a:solidFill>
                  <a:schemeClr val="bg1"/>
                </a:solidFill>
                <a:effectLst/>
                <a:latin typeface="Tahoma" pitchFamily="34" charset="0"/>
                <a:ea typeface="Tahoma" pitchFamily="34" charset="0"/>
                <a:cs typeface="Tahoma" pitchFamily="34" charset="0"/>
              </a:rPr>
              <a:t>were </a:t>
            </a:r>
            <a:r>
              <a:rPr lang="en-US" sz="4300" dirty="0" smtClean="0">
                <a:solidFill>
                  <a:schemeClr val="bg1"/>
                </a:solidFill>
                <a:effectLst/>
                <a:latin typeface="Tahoma" pitchFamily="34" charset="0"/>
                <a:ea typeface="Tahoma" pitchFamily="34" charset="0"/>
                <a:cs typeface="Tahoma" pitchFamily="34" charset="0"/>
              </a:rPr>
              <a:t>baptized because of peer pressure or </a:t>
            </a:r>
            <a:r>
              <a:rPr lang="en-US" sz="4300" dirty="0" smtClean="0">
                <a:solidFill>
                  <a:schemeClr val="bg1"/>
                </a:solidFill>
                <a:effectLst/>
                <a:latin typeface="Tahoma" pitchFamily="34" charset="0"/>
                <a:ea typeface="Tahoma" pitchFamily="34" charset="0"/>
                <a:cs typeface="Tahoma" pitchFamily="34" charset="0"/>
              </a:rPr>
              <a:t>please </a:t>
            </a:r>
            <a:r>
              <a:rPr lang="en-US" sz="4300" dirty="0" smtClean="0">
                <a:solidFill>
                  <a:schemeClr val="bg1"/>
                </a:solidFill>
                <a:effectLst/>
                <a:latin typeface="Tahoma" pitchFamily="34" charset="0"/>
                <a:ea typeface="Tahoma" pitchFamily="34" charset="0"/>
                <a:cs typeface="Tahoma" pitchFamily="34" charset="0"/>
              </a:rPr>
              <a:t>someone; </a:t>
            </a:r>
            <a:r>
              <a:rPr lang="en-US" sz="4300" dirty="0" smtClean="0">
                <a:solidFill>
                  <a:schemeClr val="bg1"/>
                </a:solidFill>
                <a:effectLst/>
                <a:latin typeface="Tahoma" pitchFamily="34" charset="0"/>
                <a:ea typeface="Tahoma" pitchFamily="34" charset="0"/>
                <a:cs typeface="Tahoma" pitchFamily="34" charset="0"/>
              </a:rPr>
              <a:t>if you did not believe or weren’t willing to repent when you were baptized (Mark 16:16; Luke 24:47; Acts 2:38).  Why?</a:t>
            </a:r>
            <a:r>
              <a:rPr lang="en-US" sz="5000" dirty="0" smtClean="0">
                <a:solidFill>
                  <a:schemeClr val="bg1"/>
                </a:solidFill>
                <a:effectLst/>
                <a:latin typeface="Tahoma" pitchFamily="34" charset="0"/>
                <a:ea typeface="Tahoma" pitchFamily="34" charset="0"/>
                <a:cs typeface="Tahoma" pitchFamily="34" charset="0"/>
              </a:rPr>
              <a:t> </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pPr>
            <a:endParaRPr lang="en-US" sz="2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Conclusion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a:bodyPr>
          <a:lstStyle/>
          <a:p>
            <a:pPr marL="609600" indent="-609600" algn="ctr">
              <a:lnSpc>
                <a:spcPct val="90000"/>
              </a:lnSpc>
              <a:buNone/>
            </a:pPr>
            <a:r>
              <a:rPr lang="en-US" sz="5000" dirty="0" smtClean="0">
                <a:solidFill>
                  <a:schemeClr val="bg1"/>
                </a:solidFill>
                <a:effectLst/>
                <a:latin typeface="Tahoma" pitchFamily="34" charset="0"/>
                <a:ea typeface="Tahoma" pitchFamily="34" charset="0"/>
                <a:cs typeface="Tahoma" pitchFamily="34" charset="0"/>
              </a:rPr>
              <a:t> </a:t>
            </a:r>
            <a:r>
              <a:rPr lang="en-US" sz="4400" dirty="0" smtClean="0">
                <a:solidFill>
                  <a:schemeClr val="bg1"/>
                </a:solidFill>
                <a:effectLst/>
                <a:latin typeface="Tahoma" pitchFamily="34" charset="0"/>
                <a:ea typeface="Tahoma" pitchFamily="34" charset="0"/>
                <a:cs typeface="Tahoma" pitchFamily="34" charset="0"/>
              </a:rPr>
              <a:t>Because the Bible teaches that baptism is essential to salvation (Acts 22:16; 1 Peter 3:21) and every conversion in the book of Acts ends with a person deciding to be baptized immediately, not a sinners prayer. </a:t>
            </a: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300" dirty="0" smtClean="0">
                <a:solidFill>
                  <a:schemeClr val="bg1"/>
                </a:solidFill>
                <a:effectLst/>
                <a:latin typeface="Tahoma" pitchFamily="34" charset="0"/>
                <a:ea typeface="Tahoma" pitchFamily="34" charset="0"/>
                <a:cs typeface="Tahoma" pitchFamily="34" charset="0"/>
              </a:rPr>
              <a:t>Those in the 1</a:t>
            </a:r>
            <a:r>
              <a:rPr lang="en-US" sz="4300" baseline="30000" dirty="0" smtClean="0">
                <a:solidFill>
                  <a:schemeClr val="bg1"/>
                </a:solidFill>
                <a:effectLst/>
                <a:latin typeface="Tahoma" pitchFamily="34" charset="0"/>
                <a:ea typeface="Tahoma" pitchFamily="34" charset="0"/>
                <a:cs typeface="Tahoma" pitchFamily="34" charset="0"/>
              </a:rPr>
              <a:t>st</a:t>
            </a:r>
            <a:r>
              <a:rPr lang="en-US" sz="4300" dirty="0" smtClean="0">
                <a:solidFill>
                  <a:schemeClr val="bg1"/>
                </a:solidFill>
                <a:effectLst/>
                <a:latin typeface="Tahoma" pitchFamily="34" charset="0"/>
                <a:ea typeface="Tahoma" pitchFamily="34" charset="0"/>
                <a:cs typeface="Tahoma" pitchFamily="34" charset="0"/>
              </a:rPr>
              <a:t> century who were baptized into John’s baptism had to be baptized again in the name of the Lord (Ax. 19:5). </a:t>
            </a: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300" dirty="0" smtClean="0">
                <a:solidFill>
                  <a:schemeClr val="bg1"/>
                </a:solidFill>
                <a:effectLst/>
                <a:latin typeface="Tahoma" pitchFamily="34" charset="0"/>
                <a:ea typeface="Tahoma" pitchFamily="34" charset="0"/>
                <a:cs typeface="Tahoma" pitchFamily="34" charset="0"/>
              </a:rPr>
              <a:t>The Lord added all the penitent believers who were baptized into one body (1 Cor. 12:13; Acts 2:47), not into a denomination!  Examine yourselves by the Scriptures and respond if you are subject to the Lord’s invitation (2 Co. 6:2).</a:t>
            </a:r>
            <a:endParaRPr lang="en-US" sz="4300" dirty="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pPr>
            <a:endParaRPr lang="en-US" sz="2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76s- We Shall Assemble</a:t>
            </a:r>
          </a:p>
          <a:p>
            <a:pPr>
              <a:buNone/>
            </a:pPr>
            <a:r>
              <a:rPr lang="en-US" dirty="0" smtClean="0">
                <a:solidFill>
                  <a:schemeClr val="bg1"/>
                </a:solidFill>
                <a:latin typeface="Tahoma" pitchFamily="34" charset="0"/>
                <a:ea typeface="Tahoma" pitchFamily="34" charset="0"/>
                <a:cs typeface="Tahoma" pitchFamily="34" charset="0"/>
              </a:rPr>
              <a:t>25s- I Close My Eyes</a:t>
            </a:r>
          </a:p>
          <a:p>
            <a:pPr>
              <a:buNone/>
            </a:pPr>
            <a:r>
              <a:rPr lang="en-US" dirty="0" smtClean="0">
                <a:solidFill>
                  <a:schemeClr val="bg1"/>
                </a:solidFill>
                <a:latin typeface="Tahoma" pitchFamily="34" charset="0"/>
                <a:ea typeface="Tahoma" pitchFamily="34" charset="0"/>
                <a:cs typeface="Tahoma" pitchFamily="34" charset="0"/>
              </a:rPr>
              <a:t>100s- Lamb of God</a:t>
            </a:r>
          </a:p>
          <a:p>
            <a:pPr>
              <a:buNone/>
            </a:pPr>
            <a:r>
              <a:rPr lang="en-US" dirty="0" smtClean="0">
                <a:solidFill>
                  <a:schemeClr val="bg1"/>
                </a:solidFill>
                <a:latin typeface="Tahoma" pitchFamily="34" charset="0"/>
                <a:ea typeface="Tahoma" pitchFamily="34" charset="0"/>
                <a:cs typeface="Tahoma" pitchFamily="34" charset="0"/>
              </a:rPr>
              <a:t>420- O Thou Fount of Every Blessing</a:t>
            </a:r>
          </a:p>
          <a:p>
            <a:pPr>
              <a:buNone/>
            </a:pPr>
            <a:r>
              <a:rPr lang="en-US" dirty="0" smtClean="0">
                <a:solidFill>
                  <a:schemeClr val="bg1"/>
                </a:solidFill>
                <a:latin typeface="Tahoma" pitchFamily="34" charset="0"/>
                <a:ea typeface="Tahoma" pitchFamily="34" charset="0"/>
                <a:cs typeface="Tahoma" pitchFamily="34" charset="0"/>
              </a:rPr>
              <a:t>285- Zion’s Call</a:t>
            </a: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9906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Many Choices in Life- Only Two Spiritually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000" dirty="0" smtClean="0">
                <a:solidFill>
                  <a:schemeClr val="bg1"/>
                </a:solidFill>
                <a:latin typeface="Tahoma" pitchFamily="34" charset="0"/>
                <a:ea typeface="Tahoma" pitchFamily="34" charset="0"/>
                <a:cs typeface="Tahoma" pitchFamily="34" charset="0"/>
              </a:rPr>
              <a:t>College</a:t>
            </a:r>
          </a:p>
          <a:p>
            <a:pPr algn="ctr">
              <a:buNone/>
            </a:pPr>
            <a:r>
              <a:rPr lang="en-US" sz="4000" dirty="0" smtClean="0">
                <a:solidFill>
                  <a:schemeClr val="bg1"/>
                </a:solidFill>
                <a:latin typeface="Tahoma" pitchFamily="34" charset="0"/>
                <a:ea typeface="Tahoma" pitchFamily="34" charset="0"/>
                <a:cs typeface="Tahoma" pitchFamily="34" charset="0"/>
              </a:rPr>
              <a:t>Career</a:t>
            </a:r>
          </a:p>
          <a:p>
            <a:pPr algn="ctr">
              <a:buNone/>
            </a:pPr>
            <a:r>
              <a:rPr lang="en-US" sz="4000" dirty="0" smtClean="0">
                <a:solidFill>
                  <a:schemeClr val="bg1"/>
                </a:solidFill>
                <a:latin typeface="Tahoma" pitchFamily="34" charset="0"/>
                <a:ea typeface="Tahoma" pitchFamily="34" charset="0"/>
                <a:cs typeface="Tahoma" pitchFamily="34" charset="0"/>
              </a:rPr>
              <a:t>Who will your friends be</a:t>
            </a:r>
          </a:p>
          <a:p>
            <a:pPr algn="ctr">
              <a:buNone/>
            </a:pPr>
            <a:r>
              <a:rPr lang="en-US" sz="4000" dirty="0" smtClean="0">
                <a:solidFill>
                  <a:schemeClr val="bg1"/>
                </a:solidFill>
                <a:latin typeface="Tahoma" pitchFamily="34" charset="0"/>
                <a:ea typeface="Tahoma" pitchFamily="34" charset="0"/>
                <a:cs typeface="Tahoma" pitchFamily="34" charset="0"/>
              </a:rPr>
              <a:t>Who will you marry </a:t>
            </a:r>
          </a:p>
          <a:p>
            <a:pPr algn="ctr">
              <a:buNone/>
            </a:pPr>
            <a:r>
              <a:rPr lang="en-US" sz="4000" dirty="0" smtClean="0">
                <a:solidFill>
                  <a:schemeClr val="bg1"/>
                </a:solidFill>
                <a:latin typeface="Tahoma" pitchFamily="34" charset="0"/>
                <a:ea typeface="Tahoma" pitchFamily="34" charset="0"/>
                <a:cs typeface="Tahoma" pitchFamily="34" charset="0"/>
              </a:rPr>
              <a:t>Where </a:t>
            </a:r>
            <a:r>
              <a:rPr lang="en-US" sz="4000" dirty="0" smtClean="0">
                <a:solidFill>
                  <a:schemeClr val="bg1"/>
                </a:solidFill>
                <a:latin typeface="Tahoma" pitchFamily="34" charset="0"/>
                <a:ea typeface="Tahoma" pitchFamily="34" charset="0"/>
                <a:cs typeface="Tahoma" pitchFamily="34" charset="0"/>
              </a:rPr>
              <a:t>you live and what you will live in</a:t>
            </a:r>
          </a:p>
          <a:p>
            <a:pPr algn="ctr">
              <a:buNone/>
            </a:pPr>
            <a:r>
              <a:rPr lang="en-US" sz="4000" dirty="0" smtClean="0">
                <a:solidFill>
                  <a:schemeClr val="bg1"/>
                </a:solidFill>
                <a:latin typeface="Tahoma" pitchFamily="34" charset="0"/>
                <a:ea typeface="Tahoma" pitchFamily="34" charset="0"/>
                <a:cs typeface="Tahoma" pitchFamily="34" charset="0"/>
              </a:rPr>
              <a:t>Vehicle you drive</a:t>
            </a:r>
          </a:p>
          <a:p>
            <a:pPr algn="ctr">
              <a:buNone/>
            </a:pPr>
            <a:r>
              <a:rPr lang="en-US" sz="4000" dirty="0" smtClean="0">
                <a:solidFill>
                  <a:schemeClr val="bg1"/>
                </a:solidFill>
                <a:latin typeface="Tahoma" pitchFamily="34" charset="0"/>
                <a:ea typeface="Tahoma" pitchFamily="34" charset="0"/>
                <a:cs typeface="Tahoma" pitchFamily="34" charset="0"/>
              </a:rPr>
              <a:t>Clothes you wear</a:t>
            </a:r>
          </a:p>
          <a:p>
            <a:pPr algn="ctr">
              <a:buNone/>
            </a:pPr>
            <a:r>
              <a:rPr lang="en-US" sz="4000" dirty="0" smtClean="0">
                <a:solidFill>
                  <a:schemeClr val="bg1"/>
                </a:solidFill>
                <a:latin typeface="Tahoma" pitchFamily="34" charset="0"/>
                <a:ea typeface="Tahoma" pitchFamily="34" charset="0"/>
                <a:cs typeface="Tahoma" pitchFamily="34" charset="0"/>
              </a:rPr>
              <a:t>What you will </a:t>
            </a:r>
            <a:r>
              <a:rPr lang="en-US" sz="4000" dirty="0" smtClean="0">
                <a:solidFill>
                  <a:schemeClr val="bg1"/>
                </a:solidFill>
                <a:latin typeface="Tahoma" pitchFamily="34" charset="0"/>
                <a:ea typeface="Tahoma" pitchFamily="34" charset="0"/>
                <a:cs typeface="Tahoma" pitchFamily="34" charset="0"/>
              </a:rPr>
              <a:t>buy</a:t>
            </a:r>
          </a:p>
          <a:p>
            <a:pPr algn="ctr">
              <a:buNone/>
            </a:pPr>
            <a:r>
              <a:rPr lang="en-US" sz="4000" dirty="0" smtClean="0">
                <a:solidFill>
                  <a:schemeClr val="bg1"/>
                </a:solidFill>
                <a:latin typeface="Tahoma" pitchFamily="34" charset="0"/>
                <a:ea typeface="Tahoma" pitchFamily="34" charset="0"/>
                <a:cs typeface="Tahoma" pitchFamily="34" charset="0"/>
              </a:rPr>
              <a:t>You </a:t>
            </a:r>
            <a:r>
              <a:rPr lang="en-US" sz="4000" dirty="0" smtClean="0">
                <a:solidFill>
                  <a:schemeClr val="bg1"/>
                </a:solidFill>
                <a:latin typeface="Tahoma" pitchFamily="34" charset="0"/>
                <a:ea typeface="Tahoma" pitchFamily="34" charset="0"/>
                <a:cs typeface="Tahoma" pitchFamily="34" charset="0"/>
              </a:rPr>
              <a:t>have many choices in this world, but </a:t>
            </a:r>
            <a:r>
              <a:rPr lang="en-US" sz="4000" dirty="0" smtClean="0">
                <a:solidFill>
                  <a:schemeClr val="bg1"/>
                </a:solidFill>
                <a:latin typeface="Tahoma" pitchFamily="34" charset="0"/>
                <a:ea typeface="Tahoma" pitchFamily="34" charset="0"/>
                <a:cs typeface="Tahoma" pitchFamily="34" charset="0"/>
              </a:rPr>
              <a:t>only </a:t>
            </a:r>
            <a:r>
              <a:rPr lang="en-US" sz="4000" dirty="0" smtClean="0">
                <a:solidFill>
                  <a:schemeClr val="bg1"/>
                </a:solidFill>
                <a:latin typeface="Tahoma" pitchFamily="34" charset="0"/>
                <a:ea typeface="Tahoma" pitchFamily="34" charset="0"/>
                <a:cs typeface="Tahoma" pitchFamily="34" charset="0"/>
              </a:rPr>
              <a:t>two </a:t>
            </a:r>
            <a:r>
              <a:rPr lang="en-US" sz="4000" dirty="0" smtClean="0">
                <a:solidFill>
                  <a:schemeClr val="bg1"/>
                </a:solidFill>
                <a:latin typeface="Tahoma" pitchFamily="34" charset="0"/>
                <a:ea typeface="Tahoma" pitchFamily="34" charset="0"/>
                <a:cs typeface="Tahoma" pitchFamily="34" charset="0"/>
              </a:rPr>
              <a:t>spiritually.</a:t>
            </a:r>
          </a:p>
          <a:p>
            <a:pPr algn="ctr">
              <a:buNone/>
            </a:pPr>
            <a:endParaRPr lang="en-US" sz="4000" dirty="0" smtClean="0">
              <a:solidFill>
                <a:schemeClr val="bg1"/>
              </a:solidFill>
              <a:latin typeface="Tahoma" pitchFamily="34" charset="0"/>
              <a:ea typeface="Tahoma" pitchFamily="34" charset="0"/>
              <a:cs typeface="Tahoma" pitchFamily="34" charset="0"/>
            </a:endParaRPr>
          </a:p>
        </p:txBody>
      </p:sp>
    </p:spTree>
  </p:cSld>
  <p:clrMapOvr>
    <a:masterClrMapping/>
  </p:clrMapOvr>
  <p:transition advTm="1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0"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p:cTn id="47"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9"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19200"/>
          </a:xfrm>
        </p:spPr>
        <p:txBody>
          <a:bodyPr/>
          <a:lstStyle/>
          <a:p>
            <a:r>
              <a:rPr lang="en-US" dirty="0" smtClean="0">
                <a:solidFill>
                  <a:srgbClr val="FFFF00"/>
                </a:solidFill>
                <a:latin typeface="Tahoma" pitchFamily="34" charset="0"/>
                <a:ea typeface="Tahoma" pitchFamily="34" charset="0"/>
                <a:cs typeface="Tahoma" pitchFamily="34" charset="0"/>
              </a:rPr>
              <a:t>Only Two Choices Spiritually</a:t>
            </a:r>
            <a:endParaRPr lang="en-US" dirty="0"/>
          </a:p>
        </p:txBody>
      </p:sp>
      <p:sp>
        <p:nvSpPr>
          <p:cNvPr id="3" name="Content Placeholder 2"/>
          <p:cNvSpPr>
            <a:spLocks noGrp="1"/>
          </p:cNvSpPr>
          <p:nvPr>
            <p:ph idx="1"/>
          </p:nvPr>
        </p:nvSpPr>
        <p:spPr>
          <a:xfrm>
            <a:off x="0" y="1219200"/>
            <a:ext cx="14630400" cy="7010400"/>
          </a:xfrm>
        </p:spPr>
        <p:txBody>
          <a:bodyPr>
            <a:normAutofit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"Enter by the narrow gate; for wide is the gate and </a:t>
            </a:r>
            <a:r>
              <a:rPr lang="en-US" sz="4300" u="sng" dirty="0" smtClean="0">
                <a:solidFill>
                  <a:schemeClr val="bg1"/>
                </a:solidFill>
                <a:latin typeface="Tahoma" pitchFamily="34" charset="0"/>
                <a:ea typeface="Tahoma" pitchFamily="34" charset="0"/>
                <a:cs typeface="Tahoma" pitchFamily="34" charset="0"/>
              </a:rPr>
              <a:t>broad</a:t>
            </a:r>
            <a:r>
              <a:rPr lang="en-US" sz="4300" dirty="0" smtClean="0">
                <a:solidFill>
                  <a:schemeClr val="bg1"/>
                </a:solidFill>
                <a:latin typeface="Tahoma" pitchFamily="34" charset="0"/>
                <a:ea typeface="Tahoma" pitchFamily="34" charset="0"/>
                <a:cs typeface="Tahoma" pitchFamily="34" charset="0"/>
              </a:rPr>
              <a:t> is the way that leads to destruction, </a:t>
            </a:r>
            <a:r>
              <a:rPr lang="en-US" sz="4300" dirty="0" smtClean="0">
                <a:solidFill>
                  <a:schemeClr val="bg1"/>
                </a:solidFill>
                <a:latin typeface="Tahoma" pitchFamily="34" charset="0"/>
                <a:ea typeface="Tahoma" pitchFamily="34" charset="0"/>
                <a:cs typeface="Tahoma" pitchFamily="34" charset="0"/>
              </a:rPr>
              <a:t>&amp; </a:t>
            </a:r>
            <a:r>
              <a:rPr lang="en-US" sz="4300" dirty="0" smtClean="0">
                <a:solidFill>
                  <a:schemeClr val="bg1"/>
                </a:solidFill>
                <a:latin typeface="Tahoma" pitchFamily="34" charset="0"/>
                <a:ea typeface="Tahoma" pitchFamily="34" charset="0"/>
                <a:cs typeface="Tahoma" pitchFamily="34" charset="0"/>
              </a:rPr>
              <a:t>there are many who go in by it. "Because </a:t>
            </a:r>
            <a:r>
              <a:rPr lang="en-US" sz="4300" u="sng" dirty="0" smtClean="0">
                <a:solidFill>
                  <a:schemeClr val="bg1"/>
                </a:solidFill>
                <a:latin typeface="Tahoma" pitchFamily="34" charset="0"/>
                <a:ea typeface="Tahoma" pitchFamily="34" charset="0"/>
                <a:cs typeface="Tahoma" pitchFamily="34" charset="0"/>
              </a:rPr>
              <a:t>narrow</a:t>
            </a:r>
            <a:r>
              <a:rPr lang="en-US" sz="4300" dirty="0" smtClean="0">
                <a:solidFill>
                  <a:schemeClr val="bg1"/>
                </a:solidFill>
                <a:latin typeface="Tahoma" pitchFamily="34" charset="0"/>
                <a:ea typeface="Tahoma" pitchFamily="34" charset="0"/>
                <a:cs typeface="Tahoma" pitchFamily="34" charset="0"/>
              </a:rPr>
              <a:t> is the gate </a:t>
            </a:r>
            <a:r>
              <a:rPr lang="en-US" sz="4300" dirty="0" smtClean="0">
                <a:solidFill>
                  <a:schemeClr val="bg1"/>
                </a:solidFill>
                <a:latin typeface="Tahoma" pitchFamily="34" charset="0"/>
                <a:ea typeface="Tahoma" pitchFamily="34" charset="0"/>
                <a:cs typeface="Tahoma" pitchFamily="34" charset="0"/>
              </a:rPr>
              <a:t>&amp; </a:t>
            </a:r>
            <a:r>
              <a:rPr lang="en-US" sz="4300" dirty="0" smtClean="0">
                <a:solidFill>
                  <a:schemeClr val="bg1"/>
                </a:solidFill>
                <a:latin typeface="Tahoma" pitchFamily="34" charset="0"/>
                <a:ea typeface="Tahoma" pitchFamily="34" charset="0"/>
                <a:cs typeface="Tahoma" pitchFamily="34" charset="0"/>
              </a:rPr>
              <a:t>difficult is the way which leads to life, </a:t>
            </a:r>
            <a:r>
              <a:rPr lang="en-US" sz="4300" dirty="0" smtClean="0">
                <a:solidFill>
                  <a:schemeClr val="bg1"/>
                </a:solidFill>
                <a:latin typeface="Tahoma" pitchFamily="34" charset="0"/>
                <a:ea typeface="Tahoma" pitchFamily="34" charset="0"/>
                <a:cs typeface="Tahoma" pitchFamily="34" charset="0"/>
              </a:rPr>
              <a:t>&amp; </a:t>
            </a:r>
            <a:r>
              <a:rPr lang="en-US" sz="4300" dirty="0" smtClean="0">
                <a:solidFill>
                  <a:schemeClr val="bg1"/>
                </a:solidFill>
                <a:latin typeface="Tahoma" pitchFamily="34" charset="0"/>
                <a:ea typeface="Tahoma" pitchFamily="34" charset="0"/>
                <a:cs typeface="Tahoma" pitchFamily="34" charset="0"/>
              </a:rPr>
              <a:t>there are few who find it. (Matthew </a:t>
            </a:r>
            <a:r>
              <a:rPr lang="en-US" sz="4300" dirty="0" smtClean="0">
                <a:solidFill>
                  <a:schemeClr val="bg1"/>
                </a:solidFill>
                <a:latin typeface="Tahoma" pitchFamily="34" charset="0"/>
                <a:ea typeface="Tahoma" pitchFamily="34" charset="0"/>
                <a:cs typeface="Tahoma" pitchFamily="34" charset="0"/>
              </a:rPr>
              <a:t>7:13-14)</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“Do </a:t>
            </a:r>
            <a:r>
              <a:rPr lang="en-US" sz="4300" dirty="0" smtClean="0">
                <a:solidFill>
                  <a:schemeClr val="bg1"/>
                </a:solidFill>
                <a:latin typeface="Tahoma" pitchFamily="34" charset="0"/>
                <a:ea typeface="Tahoma" pitchFamily="34" charset="0"/>
                <a:cs typeface="Tahoma" pitchFamily="34" charset="0"/>
              </a:rPr>
              <a:t>you not know that to whom you present yourselves slaves to obey, you are that one's slaves whom you obey, whether of </a:t>
            </a:r>
            <a:r>
              <a:rPr lang="en-US" sz="4300" u="sng" dirty="0" smtClean="0">
                <a:solidFill>
                  <a:schemeClr val="bg1"/>
                </a:solidFill>
                <a:latin typeface="Tahoma" pitchFamily="34" charset="0"/>
                <a:ea typeface="Tahoma" pitchFamily="34" charset="0"/>
                <a:cs typeface="Tahoma" pitchFamily="34" charset="0"/>
              </a:rPr>
              <a:t>sin leading to death</a:t>
            </a:r>
            <a:r>
              <a:rPr lang="en-US" sz="4300" dirty="0" smtClean="0">
                <a:solidFill>
                  <a:schemeClr val="bg1"/>
                </a:solidFill>
                <a:latin typeface="Tahoma" pitchFamily="34" charset="0"/>
                <a:ea typeface="Tahoma" pitchFamily="34" charset="0"/>
                <a:cs typeface="Tahoma" pitchFamily="34" charset="0"/>
              </a:rPr>
              <a:t>, or of </a:t>
            </a:r>
            <a:r>
              <a:rPr lang="en-US" sz="4300" u="sng" dirty="0" smtClean="0">
                <a:solidFill>
                  <a:schemeClr val="bg1"/>
                </a:solidFill>
                <a:latin typeface="Tahoma" pitchFamily="34" charset="0"/>
                <a:ea typeface="Tahoma" pitchFamily="34" charset="0"/>
                <a:cs typeface="Tahoma" pitchFamily="34" charset="0"/>
              </a:rPr>
              <a:t>obedience leading to righteousness</a:t>
            </a:r>
            <a:r>
              <a:rPr lang="en-US" sz="4300" dirty="0" smtClean="0">
                <a:solidFill>
                  <a:schemeClr val="bg1"/>
                </a:solidFill>
                <a:latin typeface="Tahoma" pitchFamily="34" charset="0"/>
                <a:ea typeface="Tahoma" pitchFamily="34" charset="0"/>
                <a:cs typeface="Tahoma" pitchFamily="34" charset="0"/>
              </a:rPr>
              <a:t>?” </a:t>
            </a:r>
            <a:r>
              <a:rPr lang="en-US" sz="4300" dirty="0" smtClean="0">
                <a:solidFill>
                  <a:schemeClr val="bg1"/>
                </a:solidFill>
                <a:latin typeface="Tahoma" pitchFamily="34" charset="0"/>
                <a:ea typeface="Tahoma" pitchFamily="34" charset="0"/>
                <a:cs typeface="Tahoma" pitchFamily="34" charset="0"/>
              </a:rPr>
              <a:t>(Romans </a:t>
            </a:r>
            <a:r>
              <a:rPr lang="en-US" sz="4300" dirty="0" smtClean="0">
                <a:solidFill>
                  <a:schemeClr val="bg1"/>
                </a:solidFill>
                <a:latin typeface="Tahoma" pitchFamily="34" charset="0"/>
                <a:ea typeface="Tahoma" pitchFamily="34" charset="0"/>
                <a:cs typeface="Tahoma" pitchFamily="34" charset="0"/>
              </a:rPr>
              <a:t>6:16)</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Will you choose to serve God or the devil? (heaven or hell)</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4630400" cy="8229600"/>
          </a:xfrm>
        </p:spPr>
        <p:txBody>
          <a:bodyPr>
            <a:normAutofit/>
          </a:bodyPr>
          <a:lstStyle/>
          <a:p>
            <a:r>
              <a:rPr lang="en-US" sz="15500" dirty="0" smtClean="0">
                <a:solidFill>
                  <a:srgbClr val="FFFF00"/>
                </a:solidFill>
                <a:latin typeface="Tahoma" pitchFamily="34" charset="0"/>
                <a:ea typeface="Tahoma" pitchFamily="34" charset="0"/>
                <a:cs typeface="Tahoma" pitchFamily="34" charset="0"/>
              </a:rPr>
              <a:t>Life’s Most Important Choice</a:t>
            </a:r>
            <a:endParaRPr lang="en-US" sz="15500" dirty="0">
              <a:solidFill>
                <a:srgbClr val="FFFF00"/>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92500" lnSpcReduction="10000"/>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Our parents, relatives, spouse, or friends cannot force or make that decision </a:t>
            </a:r>
            <a:r>
              <a:rPr lang="en-US" sz="4800" dirty="0" smtClean="0">
                <a:solidFill>
                  <a:schemeClr val="bg1"/>
                </a:solidFill>
                <a:effectLst/>
                <a:latin typeface="Tahoma" pitchFamily="34" charset="0"/>
                <a:ea typeface="Tahoma" pitchFamily="34" charset="0"/>
                <a:cs typeface="Tahoma" pitchFamily="34" charset="0"/>
              </a:rPr>
              <a:t>for </a:t>
            </a:r>
            <a:r>
              <a:rPr lang="en-US" sz="4800" dirty="0" smtClean="0">
                <a:solidFill>
                  <a:schemeClr val="bg1"/>
                </a:solidFill>
                <a:effectLst/>
                <a:latin typeface="Tahoma" pitchFamily="34" charset="0"/>
                <a:ea typeface="Tahoma" pitchFamily="34" charset="0"/>
                <a:cs typeface="Tahoma" pitchFamily="34" charset="0"/>
              </a:rPr>
              <a:t>you. </a:t>
            </a:r>
          </a:p>
          <a:p>
            <a:pPr marL="609600" indent="-609600" algn="ctr">
              <a:lnSpc>
                <a:spcPct val="90000"/>
              </a:lnSpc>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Some parents are zealous to have their babies </a:t>
            </a:r>
            <a:r>
              <a:rPr lang="en-US" sz="4800" dirty="0" smtClean="0">
                <a:solidFill>
                  <a:schemeClr val="bg1"/>
                </a:solidFill>
                <a:effectLst/>
                <a:latin typeface="Tahoma" pitchFamily="34" charset="0"/>
                <a:ea typeface="Tahoma" pitchFamily="34" charset="0"/>
                <a:cs typeface="Tahoma" pitchFamily="34" charset="0"/>
              </a:rPr>
              <a:t>sprinkled because they think they have inherited </a:t>
            </a:r>
            <a:r>
              <a:rPr lang="en-US" sz="4800" dirty="0" smtClean="0">
                <a:solidFill>
                  <a:schemeClr val="bg1"/>
                </a:solidFill>
                <a:effectLst/>
                <a:latin typeface="Tahoma" pitchFamily="34" charset="0"/>
                <a:ea typeface="Tahoma" pitchFamily="34" charset="0"/>
                <a:cs typeface="Tahoma" pitchFamily="34" charset="0"/>
              </a:rPr>
              <a:t>sin. (They </a:t>
            </a:r>
            <a:r>
              <a:rPr lang="en-US" sz="4800" dirty="0" smtClean="0">
                <a:solidFill>
                  <a:schemeClr val="bg1"/>
                </a:solidFill>
                <a:effectLst/>
                <a:latin typeface="Tahoma" pitchFamily="34" charset="0"/>
                <a:ea typeface="Tahoma" pitchFamily="34" charset="0"/>
                <a:cs typeface="Tahoma" pitchFamily="34" charset="0"/>
              </a:rPr>
              <a:t>grow up </a:t>
            </a:r>
            <a:r>
              <a:rPr lang="en-US" sz="4800" dirty="0" smtClean="0">
                <a:solidFill>
                  <a:schemeClr val="bg1"/>
                </a:solidFill>
                <a:effectLst/>
                <a:latin typeface="Tahoma" pitchFamily="34" charset="0"/>
                <a:ea typeface="Tahoma" pitchFamily="34" charset="0"/>
                <a:cs typeface="Tahoma" pitchFamily="34" charset="0"/>
              </a:rPr>
              <a:t>believing that they are </a:t>
            </a:r>
            <a:r>
              <a:rPr lang="en-US" sz="4800" dirty="0" smtClean="0">
                <a:solidFill>
                  <a:schemeClr val="bg1"/>
                </a:solidFill>
                <a:effectLst/>
                <a:latin typeface="Tahoma" pitchFamily="34" charset="0"/>
                <a:ea typeface="Tahoma" pitchFamily="34" charset="0"/>
                <a:cs typeface="Tahoma" pitchFamily="34" charset="0"/>
              </a:rPr>
              <a:t>serving </a:t>
            </a:r>
            <a:r>
              <a:rPr lang="en-US" sz="4800" dirty="0" smtClean="0">
                <a:solidFill>
                  <a:schemeClr val="bg1"/>
                </a:solidFill>
                <a:effectLst/>
                <a:latin typeface="Tahoma" pitchFamily="34" charset="0"/>
                <a:ea typeface="Tahoma" pitchFamily="34" charset="0"/>
                <a:cs typeface="Tahoma" pitchFamily="34" charset="0"/>
              </a:rPr>
              <a:t>God).  </a:t>
            </a: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Some are baptized to please their parents or friends. </a:t>
            </a:r>
          </a:p>
          <a:p>
            <a:pPr marL="609600" indent="-609600" algn="ctr">
              <a:lnSpc>
                <a:spcPct val="90000"/>
              </a:lnSpc>
              <a:buNone/>
            </a:pPr>
            <a:endParaRPr lang="en-US" sz="16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Others choose to be baptized to join a denomination.</a:t>
            </a:r>
          </a:p>
          <a:p>
            <a:pPr marL="609600" indent="-609600" algn="ctr">
              <a:lnSpc>
                <a:spcPct val="90000"/>
              </a:lnSpc>
              <a:buNone/>
            </a:pPr>
            <a:endParaRPr lang="en-US" sz="15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latin typeface="Tahoma" pitchFamily="34" charset="0"/>
                <a:ea typeface="Tahoma" pitchFamily="34" charset="0"/>
                <a:cs typeface="Tahoma" pitchFamily="34" charset="0"/>
              </a:rPr>
              <a:t>Since Jesus taught that many that call Him Lord will be lost, we must careful to examine ourselves by the Scriptures (Matt. 7:21-23; 1 Thess. 5:21-22).</a:t>
            </a:r>
            <a:endParaRPr lang="en-US" sz="4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God wants you to remember your Creator in the days of your youth (Eccl. 12:1) while the devil uses sinners to convince you there is no God (John 8:44; 2 Cor. 4:4). </a:t>
            </a:r>
            <a:endParaRPr lang="en-US" sz="48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The evidence is clear from creation that He is the Creator so that men are </a:t>
            </a:r>
            <a:r>
              <a:rPr lang="en-US" sz="4800" dirty="0" smtClean="0">
                <a:solidFill>
                  <a:schemeClr val="bg1"/>
                </a:solidFill>
                <a:effectLst/>
                <a:latin typeface="Tahoma" pitchFamily="34" charset="0"/>
                <a:ea typeface="Tahoma" pitchFamily="34" charset="0"/>
                <a:cs typeface="Tahoma" pitchFamily="34" charset="0"/>
              </a:rPr>
              <a:t>without </a:t>
            </a:r>
            <a:r>
              <a:rPr lang="en-US" sz="4800" dirty="0" smtClean="0">
                <a:solidFill>
                  <a:schemeClr val="bg1"/>
                </a:solidFill>
                <a:effectLst/>
                <a:latin typeface="Tahoma" pitchFamily="34" charset="0"/>
                <a:ea typeface="Tahoma" pitchFamily="34" charset="0"/>
                <a:cs typeface="Tahoma" pitchFamily="34" charset="0"/>
              </a:rPr>
              <a:t>excuse but if you </a:t>
            </a:r>
            <a:r>
              <a:rPr lang="en-US" sz="4800" dirty="0" smtClean="0">
                <a:solidFill>
                  <a:schemeClr val="bg1"/>
                </a:solidFill>
                <a:effectLst/>
                <a:latin typeface="Tahoma" pitchFamily="34" charset="0"/>
                <a:ea typeface="Tahoma" pitchFamily="34" charset="0"/>
                <a:cs typeface="Tahoma" pitchFamily="34" charset="0"/>
              </a:rPr>
              <a:t>ignor</a:t>
            </a:r>
            <a:r>
              <a:rPr lang="en-US" sz="4800" dirty="0" smtClean="0">
                <a:solidFill>
                  <a:schemeClr val="bg1"/>
                </a:solidFill>
                <a:latin typeface="Tahoma" pitchFamily="34" charset="0"/>
                <a:ea typeface="Tahoma" pitchFamily="34" charset="0"/>
                <a:cs typeface="Tahoma" pitchFamily="34" charset="0"/>
              </a:rPr>
              <a:t>e </a:t>
            </a:r>
            <a:r>
              <a:rPr lang="en-US" sz="4800" dirty="0" smtClean="0">
                <a:solidFill>
                  <a:schemeClr val="bg1"/>
                </a:solidFill>
                <a:latin typeface="Tahoma" pitchFamily="34" charset="0"/>
                <a:ea typeface="Tahoma" pitchFamily="34" charset="0"/>
                <a:cs typeface="Tahoma" pitchFamily="34" charset="0"/>
              </a:rPr>
              <a:t>it, God will allow you to make that choice- but it leads to death </a:t>
            </a:r>
            <a:r>
              <a:rPr lang="en-US" sz="4800" dirty="0" smtClean="0">
                <a:solidFill>
                  <a:schemeClr val="bg1"/>
                </a:solidFill>
                <a:effectLst/>
                <a:latin typeface="Tahoma" pitchFamily="34" charset="0"/>
                <a:ea typeface="Tahoma" pitchFamily="34" charset="0"/>
                <a:cs typeface="Tahoma" pitchFamily="34" charset="0"/>
              </a:rPr>
              <a:t>(Rom. 1:18-32).</a:t>
            </a:r>
          </a:p>
          <a:p>
            <a:pPr marL="609600" indent="-609600" algn="ctr">
              <a:lnSpc>
                <a:spcPct val="90000"/>
              </a:lnSpc>
              <a:buNone/>
            </a:pPr>
            <a:endParaRPr lang="en-US" sz="14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r>
              <a:rPr lang="en-US" sz="4800" dirty="0" smtClean="0">
                <a:solidFill>
                  <a:schemeClr val="bg1"/>
                </a:solidFill>
                <a:effectLst/>
                <a:latin typeface="Tahoma" pitchFamily="34" charset="0"/>
                <a:ea typeface="Tahoma" pitchFamily="34" charset="0"/>
                <a:cs typeface="Tahoma" pitchFamily="34" charset="0"/>
              </a:rPr>
              <a:t>When you choose to sin (transgress God’s </a:t>
            </a:r>
            <a:r>
              <a:rPr lang="en-US" sz="4800" dirty="0" smtClean="0">
                <a:solidFill>
                  <a:schemeClr val="bg1"/>
                </a:solidFill>
                <a:latin typeface="Tahoma" pitchFamily="34" charset="0"/>
                <a:ea typeface="Tahoma" pitchFamily="34" charset="0"/>
                <a:cs typeface="Tahoma" pitchFamily="34" charset="0"/>
              </a:rPr>
              <a:t>law), you need to realize that you are deciding to serve the devil which separates us from God (1 John 3:4; </a:t>
            </a:r>
            <a:r>
              <a:rPr lang="en-US" sz="4800" dirty="0" smtClean="0">
                <a:solidFill>
                  <a:schemeClr val="bg1"/>
                </a:solidFill>
                <a:latin typeface="Tahoma" pitchFamily="34" charset="0"/>
                <a:ea typeface="Tahoma" pitchFamily="34" charset="0"/>
                <a:cs typeface="Tahoma" pitchFamily="34" charset="0"/>
              </a:rPr>
              <a:t>Jas. </a:t>
            </a:r>
            <a:r>
              <a:rPr lang="en-US" sz="4800" dirty="0" smtClean="0">
                <a:solidFill>
                  <a:schemeClr val="bg1"/>
                </a:solidFill>
                <a:latin typeface="Tahoma" pitchFamily="34" charset="0"/>
                <a:ea typeface="Tahoma" pitchFamily="34" charset="0"/>
                <a:cs typeface="Tahoma" pitchFamily="34" charset="0"/>
              </a:rPr>
              <a:t>1:13-16; 2:10; John 8:34; Isa. 59:2). </a:t>
            </a:r>
          </a:p>
          <a:p>
            <a:pPr marL="609600" indent="-609600" algn="ctr">
              <a:lnSpc>
                <a:spcPct val="90000"/>
              </a:lnSpc>
              <a:buNone/>
            </a:pPr>
            <a:endParaRPr lang="en-US" sz="4800" dirty="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pPr>
            <a:endParaRPr lang="en-US" sz="2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marL="609600" indent="-609600" algn="ctr">
              <a:lnSpc>
                <a:spcPct val="90000"/>
              </a:lnSpc>
              <a:buNone/>
            </a:pPr>
            <a:r>
              <a:rPr lang="en-US" dirty="0" smtClean="0">
                <a:solidFill>
                  <a:schemeClr val="bg1"/>
                </a:solidFill>
                <a:latin typeface="Tahoma" pitchFamily="34" charset="0"/>
                <a:ea typeface="Tahoma" pitchFamily="34" charset="0"/>
                <a:cs typeface="Tahoma" pitchFamily="34" charset="0"/>
              </a:rPr>
              <a:t>The devil or Satan appears as an angel of light as he uses false teachers to deceive people by promising them freedom </a:t>
            </a:r>
            <a:r>
              <a:rPr lang="en-US" dirty="0" smtClean="0">
                <a:solidFill>
                  <a:schemeClr val="bg1"/>
                </a:solidFill>
                <a:latin typeface="Tahoma" pitchFamily="34" charset="0"/>
                <a:ea typeface="Tahoma" pitchFamily="34" charset="0"/>
                <a:cs typeface="Tahoma" pitchFamily="34" charset="0"/>
              </a:rPr>
              <a:t>to do whatever </a:t>
            </a:r>
            <a:r>
              <a:rPr lang="en-US" dirty="0" smtClean="0">
                <a:solidFill>
                  <a:schemeClr val="bg1"/>
                </a:solidFill>
                <a:latin typeface="Tahoma" pitchFamily="34" charset="0"/>
                <a:ea typeface="Tahoma" pitchFamily="34" charset="0"/>
                <a:cs typeface="Tahoma" pitchFamily="34" charset="0"/>
              </a:rPr>
              <a:t>they </a:t>
            </a:r>
            <a:r>
              <a:rPr lang="en-US" dirty="0" smtClean="0">
                <a:solidFill>
                  <a:schemeClr val="bg1"/>
                </a:solidFill>
                <a:latin typeface="Tahoma" pitchFamily="34" charset="0"/>
                <a:ea typeface="Tahoma" pitchFamily="34" charset="0"/>
                <a:cs typeface="Tahoma" pitchFamily="34" charset="0"/>
              </a:rPr>
              <a:t>want.                 </a:t>
            </a:r>
            <a:r>
              <a:rPr lang="en-US" dirty="0" smtClean="0">
                <a:solidFill>
                  <a:schemeClr val="bg1"/>
                </a:solidFill>
                <a:latin typeface="Tahoma" pitchFamily="34" charset="0"/>
                <a:ea typeface="Tahoma" pitchFamily="34" charset="0"/>
                <a:cs typeface="Tahoma" pitchFamily="34" charset="0"/>
              </a:rPr>
              <a:t>(2 </a:t>
            </a:r>
            <a:r>
              <a:rPr lang="en-US" dirty="0" smtClean="0">
                <a:solidFill>
                  <a:schemeClr val="bg1"/>
                </a:solidFill>
                <a:latin typeface="Tahoma" pitchFamily="34" charset="0"/>
                <a:ea typeface="Tahoma" pitchFamily="34" charset="0"/>
                <a:cs typeface="Tahoma" pitchFamily="34" charset="0"/>
              </a:rPr>
              <a:t>Co. </a:t>
            </a:r>
            <a:r>
              <a:rPr lang="en-US" dirty="0" smtClean="0">
                <a:solidFill>
                  <a:schemeClr val="bg1"/>
                </a:solidFill>
                <a:latin typeface="Tahoma" pitchFamily="34" charset="0"/>
                <a:ea typeface="Tahoma" pitchFamily="34" charset="0"/>
                <a:cs typeface="Tahoma" pitchFamily="34" charset="0"/>
              </a:rPr>
              <a:t>11:13-15; 2 </a:t>
            </a:r>
            <a:r>
              <a:rPr lang="en-US" dirty="0" smtClean="0">
                <a:solidFill>
                  <a:schemeClr val="bg1"/>
                </a:solidFill>
                <a:latin typeface="Tahoma" pitchFamily="34" charset="0"/>
                <a:ea typeface="Tahoma" pitchFamily="34" charset="0"/>
                <a:cs typeface="Tahoma" pitchFamily="34" charset="0"/>
              </a:rPr>
              <a:t>Pt. 2:1-3,18-19</a:t>
            </a:r>
            <a:r>
              <a:rPr lang="en-US" dirty="0" smtClean="0">
                <a:solidFill>
                  <a:schemeClr val="bg1"/>
                </a:solidFill>
                <a:latin typeface="Tahoma" pitchFamily="34" charset="0"/>
                <a:ea typeface="Tahoma" pitchFamily="34" charset="0"/>
                <a:cs typeface="Tahoma" pitchFamily="34" charset="0"/>
              </a:rPr>
              <a:t>; 1 </a:t>
            </a:r>
            <a:r>
              <a:rPr lang="en-US" dirty="0" smtClean="0">
                <a:solidFill>
                  <a:schemeClr val="bg1"/>
                </a:solidFill>
                <a:latin typeface="Tahoma" pitchFamily="34" charset="0"/>
                <a:ea typeface="Tahoma" pitchFamily="34" charset="0"/>
                <a:cs typeface="Tahoma" pitchFamily="34" charset="0"/>
              </a:rPr>
              <a:t>Jn. </a:t>
            </a:r>
            <a:r>
              <a:rPr lang="en-US" dirty="0" smtClean="0">
                <a:solidFill>
                  <a:schemeClr val="bg1"/>
                </a:solidFill>
                <a:latin typeface="Tahoma" pitchFamily="34" charset="0"/>
                <a:ea typeface="Tahoma" pitchFamily="34" charset="0"/>
                <a:cs typeface="Tahoma" pitchFamily="34" charset="0"/>
              </a:rPr>
              <a:t>2:15-17)</a:t>
            </a:r>
          </a:p>
          <a:p>
            <a:pPr marL="609600" indent="-609600" algn="ctr">
              <a:lnSpc>
                <a:spcPct val="90000"/>
              </a:lnSpc>
              <a:buNone/>
            </a:pPr>
            <a:endParaRPr lang="en-US" sz="14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latin typeface="Tahoma" pitchFamily="34" charset="0"/>
                <a:ea typeface="Tahoma" pitchFamily="34" charset="0"/>
                <a:cs typeface="Tahoma" pitchFamily="34" charset="0"/>
              </a:rPr>
              <a:t>The devil wants you to ignore those passages and listen and obey him so that you will be enslaved to do his will, not God’s will (cf. 2 Tim. 2:26).</a:t>
            </a: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dirty="0" smtClean="0">
                <a:solidFill>
                  <a:schemeClr val="bg1"/>
                </a:solidFill>
                <a:latin typeface="Tahoma" pitchFamily="34" charset="0"/>
                <a:ea typeface="Tahoma" pitchFamily="34" charset="0"/>
                <a:cs typeface="Tahoma" pitchFamily="34" charset="0"/>
              </a:rPr>
              <a:t>Sin is enjoyable, it becomes a habit, and natural to practice (Eph. 2:1-3; Heb. 11:25).</a:t>
            </a:r>
          </a:p>
          <a:p>
            <a:pPr marL="609600" indent="-609600" algn="ctr">
              <a:lnSpc>
                <a:spcPct val="90000"/>
              </a:lnSpc>
              <a:buNone/>
            </a:pPr>
            <a:endParaRPr lang="en-US" sz="4800" dirty="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pPr>
            <a:endParaRPr lang="en-US" sz="2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 calcmode="lin" valueType="num">
                                      <p:cBhvr>
                                        <p:cTn id="1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16" dur="500"/>
                                        <p:tgtEl>
                                          <p:spTgt spid="3">
                                            <p:txEl>
                                              <p:pRg st="4" end="4"/>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p>
        </p:txBody>
      </p:sp>
      <p:sp>
        <p:nvSpPr>
          <p:cNvPr id="3" name="Content Placeholder 2"/>
          <p:cNvSpPr>
            <a:spLocks noGrp="1"/>
          </p:cNvSpPr>
          <p:nvPr>
            <p:ph idx="1"/>
          </p:nvPr>
        </p:nvSpPr>
        <p:spPr>
          <a:xfrm>
            <a:off x="0" y="1143000"/>
            <a:ext cx="14630400" cy="7086600"/>
          </a:xfrm>
        </p:spPr>
        <p:txBody>
          <a:bodyPr>
            <a:normAutofit fontScale="92500"/>
          </a:bodyPr>
          <a:lstStyle/>
          <a:p>
            <a:pPr marL="609600" indent="-609600" algn="ctr">
              <a:lnSpc>
                <a:spcPct val="90000"/>
              </a:lnSpc>
              <a:buNone/>
            </a:pPr>
            <a:r>
              <a:rPr lang="en-US" sz="4400" dirty="0" smtClean="0">
                <a:solidFill>
                  <a:schemeClr val="bg1"/>
                </a:solidFill>
                <a:latin typeface="Tahoma" pitchFamily="34" charset="0"/>
                <a:ea typeface="Tahoma" pitchFamily="34" charset="0"/>
                <a:cs typeface="Tahoma" pitchFamily="34" charset="0"/>
              </a:rPr>
              <a:t>If you are practicing </a:t>
            </a:r>
            <a:r>
              <a:rPr lang="en-US" sz="4400" dirty="0" smtClean="0">
                <a:solidFill>
                  <a:schemeClr val="bg1"/>
                </a:solidFill>
                <a:latin typeface="Tahoma" pitchFamily="34" charset="0"/>
                <a:ea typeface="Tahoma" pitchFamily="34" charset="0"/>
                <a:cs typeface="Tahoma" pitchFamily="34" charset="0"/>
              </a:rPr>
              <a:t>lying</a:t>
            </a:r>
            <a:r>
              <a:rPr lang="en-US" sz="4400" dirty="0" smtClean="0">
                <a:solidFill>
                  <a:schemeClr val="bg1"/>
                </a:solidFill>
                <a:latin typeface="Tahoma" pitchFamily="34" charset="0"/>
                <a:ea typeface="Tahoma" pitchFamily="34" charset="0"/>
                <a:cs typeface="Tahoma" pitchFamily="34" charset="0"/>
              </a:rPr>
              <a:t>, gossiping, gambling, cheating, drinking, smoking, fornication, profanity, etc.- you </a:t>
            </a:r>
            <a:r>
              <a:rPr lang="en-US" sz="4400" dirty="0" smtClean="0">
                <a:solidFill>
                  <a:schemeClr val="bg1"/>
                </a:solidFill>
                <a:latin typeface="Tahoma" pitchFamily="34" charset="0"/>
                <a:ea typeface="Tahoma" pitchFamily="34" charset="0"/>
                <a:cs typeface="Tahoma" pitchFamily="34" charset="0"/>
              </a:rPr>
              <a:t>have chosen to serve the devil (1 </a:t>
            </a:r>
            <a:r>
              <a:rPr lang="en-US" sz="4400" dirty="0" smtClean="0">
                <a:solidFill>
                  <a:schemeClr val="bg1"/>
                </a:solidFill>
                <a:latin typeface="Tahoma" pitchFamily="34" charset="0"/>
                <a:ea typeface="Tahoma" pitchFamily="34" charset="0"/>
                <a:cs typeface="Tahoma" pitchFamily="34" charset="0"/>
              </a:rPr>
              <a:t>Cor. 6:9-10; Eph. 4:29; 5:3-5</a:t>
            </a:r>
            <a:r>
              <a:rPr lang="en-US" sz="4400" dirty="0" smtClean="0">
                <a:solidFill>
                  <a:schemeClr val="bg1"/>
                </a:solidFill>
                <a:latin typeface="Tahoma" pitchFamily="34" charset="0"/>
                <a:ea typeface="Tahoma" pitchFamily="34" charset="0"/>
                <a:cs typeface="Tahoma" pitchFamily="34" charset="0"/>
              </a:rPr>
              <a:t>).</a:t>
            </a:r>
            <a:endParaRPr lang="en-US" sz="44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400" dirty="0" smtClean="0">
                <a:solidFill>
                  <a:schemeClr val="bg1"/>
                </a:solidFill>
                <a:latin typeface="Tahoma" pitchFamily="34" charset="0"/>
                <a:ea typeface="Tahoma" pitchFamily="34" charset="0"/>
                <a:cs typeface="Tahoma" pitchFamily="34" charset="0"/>
              </a:rPr>
              <a:t>But Jesus came to destroy the works of the devil, who had the power of death, and </a:t>
            </a:r>
            <a:r>
              <a:rPr lang="en-US" sz="4400" dirty="0" smtClean="0">
                <a:solidFill>
                  <a:schemeClr val="bg1"/>
                </a:solidFill>
                <a:latin typeface="Tahoma" pitchFamily="34" charset="0"/>
                <a:ea typeface="Tahoma" pitchFamily="34" charset="0"/>
                <a:cs typeface="Tahoma" pitchFamily="34" charset="0"/>
              </a:rPr>
              <a:t>accomplished </a:t>
            </a:r>
            <a:r>
              <a:rPr lang="en-US" sz="4400" dirty="0" smtClean="0">
                <a:solidFill>
                  <a:schemeClr val="bg1"/>
                </a:solidFill>
                <a:latin typeface="Tahoma" pitchFamily="34" charset="0"/>
                <a:ea typeface="Tahoma" pitchFamily="34" charset="0"/>
                <a:cs typeface="Tahoma" pitchFamily="34" charset="0"/>
              </a:rPr>
              <a:t>that through His </a:t>
            </a:r>
            <a:r>
              <a:rPr lang="en-US" sz="4400" dirty="0" smtClean="0">
                <a:solidFill>
                  <a:schemeClr val="bg1"/>
                </a:solidFill>
                <a:latin typeface="Tahoma" pitchFamily="34" charset="0"/>
                <a:ea typeface="Tahoma" pitchFamily="34" charset="0"/>
                <a:cs typeface="Tahoma" pitchFamily="34" charset="0"/>
              </a:rPr>
              <a:t>death </a:t>
            </a:r>
            <a:r>
              <a:rPr lang="en-US" sz="4400" dirty="0" smtClean="0">
                <a:solidFill>
                  <a:schemeClr val="bg1"/>
                </a:solidFill>
                <a:latin typeface="Tahoma" pitchFamily="34" charset="0"/>
                <a:ea typeface="Tahoma" pitchFamily="34" charset="0"/>
                <a:cs typeface="Tahoma" pitchFamily="34" charset="0"/>
              </a:rPr>
              <a:t>and </a:t>
            </a:r>
            <a:r>
              <a:rPr lang="en-US" sz="4400" dirty="0" smtClean="0">
                <a:solidFill>
                  <a:schemeClr val="bg1"/>
                </a:solidFill>
                <a:latin typeface="Tahoma" pitchFamily="34" charset="0"/>
                <a:ea typeface="Tahoma" pitchFamily="34" charset="0"/>
                <a:cs typeface="Tahoma" pitchFamily="34" charset="0"/>
              </a:rPr>
              <a:t>resurrection (</a:t>
            </a:r>
            <a:r>
              <a:rPr lang="en-US" sz="4400" dirty="0" smtClean="0">
                <a:solidFill>
                  <a:schemeClr val="bg1"/>
                </a:solidFill>
                <a:latin typeface="Tahoma" pitchFamily="34" charset="0"/>
                <a:ea typeface="Tahoma" pitchFamily="34" charset="0"/>
                <a:cs typeface="Tahoma" pitchFamily="34" charset="0"/>
              </a:rPr>
              <a:t>1 John 3:8; Heb. </a:t>
            </a:r>
            <a:r>
              <a:rPr lang="en-US" sz="4400" dirty="0" smtClean="0">
                <a:solidFill>
                  <a:schemeClr val="bg1"/>
                </a:solidFill>
                <a:latin typeface="Tahoma" pitchFamily="34" charset="0"/>
                <a:ea typeface="Tahoma" pitchFamily="34" charset="0"/>
                <a:cs typeface="Tahoma" pitchFamily="34" charset="0"/>
              </a:rPr>
              <a:t>2:14-15). </a:t>
            </a:r>
            <a:endParaRPr lang="en-US" sz="44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400" dirty="0" smtClean="0">
                <a:solidFill>
                  <a:schemeClr val="bg1"/>
                </a:solidFill>
                <a:latin typeface="Tahoma" pitchFamily="34" charset="0"/>
                <a:ea typeface="Tahoma" pitchFamily="34" charset="0"/>
                <a:cs typeface="Tahoma" pitchFamily="34" charset="0"/>
              </a:rPr>
              <a:t>You </a:t>
            </a:r>
            <a:r>
              <a:rPr lang="en-US" sz="4400" dirty="0" smtClean="0">
                <a:solidFill>
                  <a:schemeClr val="bg1"/>
                </a:solidFill>
                <a:latin typeface="Tahoma" pitchFamily="34" charset="0"/>
                <a:ea typeface="Tahoma" pitchFamily="34" charset="0"/>
                <a:cs typeface="Tahoma" pitchFamily="34" charset="0"/>
              </a:rPr>
              <a:t>can be free from sin </a:t>
            </a:r>
            <a:r>
              <a:rPr lang="en-US" sz="4400" dirty="0" smtClean="0">
                <a:solidFill>
                  <a:schemeClr val="bg1"/>
                </a:solidFill>
                <a:latin typeface="Tahoma" pitchFamily="34" charset="0"/>
                <a:ea typeface="Tahoma" pitchFamily="34" charset="0"/>
                <a:cs typeface="Tahoma" pitchFamily="34" charset="0"/>
              </a:rPr>
              <a:t>to serve </a:t>
            </a:r>
            <a:r>
              <a:rPr lang="en-US" sz="4400" dirty="0" smtClean="0">
                <a:solidFill>
                  <a:schemeClr val="bg1"/>
                </a:solidFill>
                <a:latin typeface="Tahoma" pitchFamily="34" charset="0"/>
                <a:ea typeface="Tahoma" pitchFamily="34" charset="0"/>
                <a:cs typeface="Tahoma" pitchFamily="34" charset="0"/>
              </a:rPr>
              <a:t>Him </a:t>
            </a:r>
            <a:r>
              <a:rPr lang="en-US" sz="4400" dirty="0" smtClean="0">
                <a:solidFill>
                  <a:schemeClr val="bg1"/>
                </a:solidFill>
                <a:latin typeface="Tahoma" pitchFamily="34" charset="0"/>
                <a:ea typeface="Tahoma" pitchFamily="34" charset="0"/>
                <a:cs typeface="Tahoma" pitchFamily="34" charset="0"/>
              </a:rPr>
              <a:t>(Ro. 6:17; 1 Co. 6:11).</a:t>
            </a:r>
          </a:p>
          <a:p>
            <a:pPr marL="609600" indent="-609600" algn="ctr">
              <a:lnSpc>
                <a:spcPct val="90000"/>
              </a:lnSpc>
              <a:buNone/>
            </a:pPr>
            <a:endParaRPr lang="en-US" sz="15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4400" dirty="0" smtClean="0">
                <a:solidFill>
                  <a:schemeClr val="bg1"/>
                </a:solidFill>
                <a:latin typeface="Tahoma" pitchFamily="34" charset="0"/>
                <a:ea typeface="Tahoma" pitchFamily="34" charset="0"/>
                <a:cs typeface="Tahoma" pitchFamily="34" charset="0"/>
              </a:rPr>
              <a:t> Jesus </a:t>
            </a:r>
            <a:r>
              <a:rPr lang="en-US" sz="4400" dirty="0" smtClean="0">
                <a:solidFill>
                  <a:schemeClr val="bg1"/>
                </a:solidFill>
                <a:latin typeface="Tahoma" pitchFamily="34" charset="0"/>
                <a:ea typeface="Tahoma" pitchFamily="34" charset="0"/>
                <a:cs typeface="Tahoma" pitchFamily="34" charset="0"/>
              </a:rPr>
              <a:t>invites those who are weary and heavy laden to come learn of Him so </a:t>
            </a:r>
            <a:r>
              <a:rPr lang="en-US" sz="4400" dirty="0" smtClean="0">
                <a:solidFill>
                  <a:schemeClr val="bg1"/>
                </a:solidFill>
                <a:latin typeface="Tahoma" pitchFamily="34" charset="0"/>
                <a:ea typeface="Tahoma" pitchFamily="34" charset="0"/>
                <a:cs typeface="Tahoma" pitchFamily="34" charset="0"/>
              </a:rPr>
              <a:t>that you </a:t>
            </a:r>
            <a:r>
              <a:rPr lang="en-US" sz="4400" dirty="0" smtClean="0">
                <a:solidFill>
                  <a:schemeClr val="bg1"/>
                </a:solidFill>
                <a:latin typeface="Tahoma" pitchFamily="34" charset="0"/>
                <a:ea typeface="Tahoma" pitchFamily="34" charset="0"/>
                <a:cs typeface="Tahoma" pitchFamily="34" charset="0"/>
              </a:rPr>
              <a:t>can find rest for your </a:t>
            </a:r>
            <a:r>
              <a:rPr lang="en-US" sz="4400" dirty="0" smtClean="0">
                <a:solidFill>
                  <a:schemeClr val="bg1"/>
                </a:solidFill>
                <a:latin typeface="Tahoma" pitchFamily="34" charset="0"/>
                <a:ea typeface="Tahoma" pitchFamily="34" charset="0"/>
                <a:cs typeface="Tahoma" pitchFamily="34" charset="0"/>
              </a:rPr>
              <a:t>souls.    </a:t>
            </a:r>
            <a:r>
              <a:rPr lang="en-US" sz="4400" dirty="0" smtClean="0">
                <a:solidFill>
                  <a:schemeClr val="bg1"/>
                </a:solidFill>
                <a:latin typeface="Tahoma" pitchFamily="34" charset="0"/>
                <a:ea typeface="Tahoma" pitchFamily="34" charset="0"/>
                <a:cs typeface="Tahoma" pitchFamily="34" charset="0"/>
              </a:rPr>
              <a:t>(</a:t>
            </a:r>
            <a:r>
              <a:rPr lang="en-US" sz="4400" dirty="0" smtClean="0">
                <a:solidFill>
                  <a:schemeClr val="bg1"/>
                </a:solidFill>
                <a:latin typeface="Tahoma" pitchFamily="34" charset="0"/>
                <a:ea typeface="Tahoma" pitchFamily="34" charset="0"/>
                <a:cs typeface="Tahoma" pitchFamily="34" charset="0"/>
              </a:rPr>
              <a:t>Matthew </a:t>
            </a:r>
            <a:r>
              <a:rPr lang="en-US" sz="4400" dirty="0" smtClean="0">
                <a:solidFill>
                  <a:schemeClr val="bg1"/>
                </a:solidFill>
                <a:latin typeface="Tahoma" pitchFamily="34" charset="0"/>
                <a:ea typeface="Tahoma" pitchFamily="34" charset="0"/>
                <a:cs typeface="Tahoma" pitchFamily="34" charset="0"/>
              </a:rPr>
              <a:t>11:28-30</a:t>
            </a:r>
            <a:r>
              <a:rPr lang="en-US" sz="4400" dirty="0" smtClean="0">
                <a:solidFill>
                  <a:schemeClr val="bg1"/>
                </a:solidFill>
                <a:latin typeface="Tahoma" pitchFamily="34" charset="0"/>
                <a:ea typeface="Tahoma" pitchFamily="34" charset="0"/>
                <a:cs typeface="Tahoma" pitchFamily="34" charset="0"/>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Have you chosen to serve God or the Devil?</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fontScale="85000" lnSpcReduction="10000"/>
          </a:bodyPr>
          <a:lstStyle/>
          <a:p>
            <a:pPr marL="609600" indent="-609600" algn="ctr">
              <a:lnSpc>
                <a:spcPct val="90000"/>
              </a:lnSpc>
              <a:buNone/>
            </a:pPr>
            <a:r>
              <a:rPr lang="en-US" sz="5000" dirty="0" smtClean="0">
                <a:solidFill>
                  <a:schemeClr val="bg1"/>
                </a:solidFill>
                <a:latin typeface="Tahoma" pitchFamily="34" charset="0"/>
                <a:ea typeface="Tahoma" pitchFamily="34" charset="0"/>
                <a:cs typeface="Tahoma" pitchFamily="34" charset="0"/>
              </a:rPr>
              <a:t>Examine the evidence of the miracles that show that Jesus is the Son of God and believe (John 20:25-31).</a:t>
            </a:r>
          </a:p>
          <a:p>
            <a:pPr marL="609600" indent="-609600" algn="ctr">
              <a:lnSpc>
                <a:spcPct val="90000"/>
              </a:lnSpc>
              <a:buNone/>
            </a:pPr>
            <a:endParaRPr lang="en-US" sz="16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Have the godly sorrow that will lead you to repent of your sins (change your will for God’s will) realizing that they will go before God in the Judgment </a:t>
            </a:r>
            <a:r>
              <a:rPr lang="en-US" sz="5100" dirty="0" smtClean="0">
                <a:solidFill>
                  <a:schemeClr val="bg1"/>
                </a:solidFill>
                <a:latin typeface="Tahoma" pitchFamily="34" charset="0"/>
                <a:ea typeface="Tahoma" pitchFamily="34" charset="0"/>
                <a:cs typeface="Tahoma" pitchFamily="34" charset="0"/>
              </a:rPr>
              <a:t>Day.                        </a:t>
            </a:r>
            <a:r>
              <a:rPr lang="en-US" sz="5100" dirty="0" smtClean="0">
                <a:solidFill>
                  <a:schemeClr val="bg1"/>
                </a:solidFill>
                <a:latin typeface="Tahoma" pitchFamily="34" charset="0"/>
                <a:ea typeface="Tahoma" pitchFamily="34" charset="0"/>
                <a:cs typeface="Tahoma" pitchFamily="34" charset="0"/>
              </a:rPr>
              <a:t>(2 Cor. 7:10; Acts 17:30-31; 1 Tim. 5:24)</a:t>
            </a:r>
          </a:p>
          <a:p>
            <a:pPr marL="609600" indent="-609600" algn="ctr">
              <a:lnSpc>
                <a:spcPct val="90000"/>
              </a:lnSpc>
              <a:buNone/>
            </a:pPr>
            <a:endParaRPr lang="en-US" sz="1600" dirty="0" smtClean="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Be willing to confess your faith that Jesus is the Son of God before others (Matt. 10:32; Acts 8:37).</a:t>
            </a:r>
          </a:p>
          <a:p>
            <a:pPr marL="609600" indent="-609600" algn="ctr">
              <a:lnSpc>
                <a:spcPct val="90000"/>
              </a:lnSpc>
              <a:buNone/>
            </a:pPr>
            <a:endParaRPr lang="en-US" sz="1600" dirty="0">
              <a:solidFill>
                <a:schemeClr val="bg1"/>
              </a:solidFill>
              <a:latin typeface="Tahoma" pitchFamily="34" charset="0"/>
              <a:ea typeface="Tahoma" pitchFamily="34" charset="0"/>
              <a:cs typeface="Tahoma" pitchFamily="34" charset="0"/>
            </a:endParaRPr>
          </a:p>
          <a:p>
            <a:pPr marL="609600" indent="-609600" algn="ctr">
              <a:lnSpc>
                <a:spcPct val="90000"/>
              </a:lnSpc>
              <a:buNone/>
            </a:pPr>
            <a:r>
              <a:rPr lang="en-US" sz="5100" dirty="0" smtClean="0">
                <a:solidFill>
                  <a:schemeClr val="bg1"/>
                </a:solidFill>
                <a:latin typeface="Tahoma" pitchFamily="34" charset="0"/>
                <a:ea typeface="Tahoma" pitchFamily="34" charset="0"/>
                <a:cs typeface="Tahoma" pitchFamily="34" charset="0"/>
              </a:rPr>
              <a:t>Submit to being baptized in water into the death of Christ so that you can be resurrected to walk in newness of life and serve the Lord (John 3:5; Rom. 6:3-4).</a:t>
            </a:r>
          </a:p>
          <a:p>
            <a:pPr marL="609600" indent="-609600" algn="ctr">
              <a:lnSpc>
                <a:spcPct val="90000"/>
              </a:lnSpc>
              <a:buNone/>
            </a:pPr>
            <a:endParaRPr lang="en-US" sz="4800" dirty="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buNone/>
            </a:pPr>
            <a:endParaRPr lang="en-US" sz="4800" dirty="0" smtClean="0">
              <a:solidFill>
                <a:schemeClr val="bg1"/>
              </a:solidFill>
              <a:effectLst/>
              <a:latin typeface="Tahoma" pitchFamily="34" charset="0"/>
              <a:ea typeface="Tahoma" pitchFamily="34" charset="0"/>
              <a:cs typeface="Tahoma" pitchFamily="34" charset="0"/>
            </a:endParaRPr>
          </a:p>
          <a:p>
            <a:pPr marL="609600" indent="-609600" algn="ctr">
              <a:lnSpc>
                <a:spcPct val="90000"/>
              </a:lnSpc>
            </a:pPr>
            <a:endParaRPr lang="en-US" sz="2800" dirty="0" smtClean="0">
              <a:solidFill>
                <a:schemeClr val="bg1"/>
              </a:solidFill>
              <a:effectLst/>
              <a:latin typeface="Tahoma" pitchFamily="34" charset="0"/>
              <a:ea typeface="Tahoma" pitchFamily="34" charset="0"/>
              <a:cs typeface="Tahoma" pitchFamily="34" charset="0"/>
            </a:endParaRPr>
          </a:p>
          <a:p>
            <a:pPr>
              <a:buNone/>
            </a:pPr>
            <a:endParaRPr lang="en-US"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1222</Words>
  <Application>Microsoft Office PowerPoint</Application>
  <PresentationFormat>Custom</PresentationFormat>
  <Paragraphs>96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Hymns for Worship at Woodmont</vt:lpstr>
      <vt:lpstr>Many Choices in Life- Only Two Spiritually</vt:lpstr>
      <vt:lpstr>Only Two Choices Spiritually</vt:lpstr>
      <vt:lpstr>Life’s Most Important Choice</vt:lpstr>
      <vt:lpstr>Have you chosen to serve God or the Devil?</vt:lpstr>
      <vt:lpstr>Have you chosen to serve God or the Devil?</vt:lpstr>
      <vt:lpstr>Have you chosen to serve God or the Devil?</vt:lpstr>
      <vt:lpstr>Have you chosen to serve God or the Devil?</vt:lpstr>
      <vt:lpstr>Have you chosen to serve God or the Devil?</vt:lpstr>
      <vt:lpstr>Have you chosen to serve God or the Devil?</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Many Choices in Life- Only Two Spiritually</dc:title>
  <dc:creator>Steven Lawrence Locklair</dc:creator>
  <cp:lastModifiedBy>Steven Lawrence Locklair</cp:lastModifiedBy>
  <cp:revision>19</cp:revision>
  <dcterms:created xsi:type="dcterms:W3CDTF">2015-01-25T01:46:51Z</dcterms:created>
  <dcterms:modified xsi:type="dcterms:W3CDTF">2015-01-25T20:49:07Z</dcterms:modified>
</cp:coreProperties>
</file>