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6" r:id="rId3"/>
    <p:sldId id="257" r:id="rId4"/>
    <p:sldId id="266" r:id="rId5"/>
    <p:sldId id="258" r:id="rId6"/>
    <p:sldId id="259" r:id="rId7"/>
    <p:sldId id="260" r:id="rId8"/>
    <p:sldId id="261" r:id="rId9"/>
    <p:sldId id="262" r:id="rId10"/>
    <p:sldId id="265" r:id="rId11"/>
    <p:sldId id="263" r:id="rId12"/>
    <p:sldId id="267" r:id="rId13"/>
    <p:sldId id="268" r:id="rId14"/>
    <p:sldId id="270" r:id="rId15"/>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852"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CD742F-645D-40BB-AD62-5C9984C510CF}" type="datetimeFigureOut">
              <a:rPr lang="en-US" smtClean="0"/>
              <a:pPr/>
              <a:t>4/5/2015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CBA3D-3A61-4DD8-A25D-260D90184DE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CD742F-645D-40BB-AD62-5C9984C510CF}" type="datetimeFigureOut">
              <a:rPr lang="en-US" smtClean="0"/>
              <a:pPr/>
              <a:t>4/5/2015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CBA3D-3A61-4DD8-A25D-260D90184DE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CD742F-645D-40BB-AD62-5C9984C510CF}" type="datetimeFigureOut">
              <a:rPr lang="en-US" smtClean="0"/>
              <a:pPr/>
              <a:t>4/5/2015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CBA3D-3A61-4DD8-A25D-260D90184DE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CD742F-645D-40BB-AD62-5C9984C510CF}" type="datetimeFigureOut">
              <a:rPr lang="en-US" smtClean="0"/>
              <a:pPr/>
              <a:t>4/5/2015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CBA3D-3A61-4DD8-A25D-260D90184DE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CD742F-645D-40BB-AD62-5C9984C510CF}" type="datetimeFigureOut">
              <a:rPr lang="en-US" smtClean="0"/>
              <a:pPr/>
              <a:t>4/5/2015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CBA3D-3A61-4DD8-A25D-260D90184DE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CD742F-645D-40BB-AD62-5C9984C510CF}" type="datetimeFigureOut">
              <a:rPr lang="en-US" smtClean="0"/>
              <a:pPr/>
              <a:t>4/5/2015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1CBA3D-3A61-4DD8-A25D-260D90184DE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CD742F-645D-40BB-AD62-5C9984C510CF}" type="datetimeFigureOut">
              <a:rPr lang="en-US" smtClean="0"/>
              <a:pPr/>
              <a:t>4/5/2015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1CBA3D-3A61-4DD8-A25D-260D90184DE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CD742F-645D-40BB-AD62-5C9984C510CF}" type="datetimeFigureOut">
              <a:rPr lang="en-US" smtClean="0"/>
              <a:pPr/>
              <a:t>4/5/2015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1CBA3D-3A61-4DD8-A25D-260D90184DE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D742F-645D-40BB-AD62-5C9984C510CF}" type="datetimeFigureOut">
              <a:rPr lang="en-US" smtClean="0"/>
              <a:pPr/>
              <a:t>4/5/2015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1CBA3D-3A61-4DD8-A25D-260D90184DE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CD742F-645D-40BB-AD62-5C9984C510CF}" type="datetimeFigureOut">
              <a:rPr lang="en-US" smtClean="0"/>
              <a:pPr/>
              <a:t>4/5/2015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1CBA3D-3A61-4DD8-A25D-260D90184DE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CD742F-645D-40BB-AD62-5C9984C510CF}" type="datetimeFigureOut">
              <a:rPr lang="en-US" smtClean="0"/>
              <a:pPr/>
              <a:t>4/5/2015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1CBA3D-3A61-4DD8-A25D-260D90184DE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68CD742F-645D-40BB-AD62-5C9984C510CF}" type="datetimeFigureOut">
              <a:rPr lang="en-US" smtClean="0"/>
              <a:pPr/>
              <a:t>4/5/2015</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0E1CBA3D-3A61-4DD8-A25D-260D90184DE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Hymns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pPr>
              <a:buNone/>
            </a:pPr>
            <a:r>
              <a:rPr lang="en-US" dirty="0" smtClean="0">
                <a:solidFill>
                  <a:schemeClr val="bg1"/>
                </a:solidFill>
                <a:latin typeface="Tahoma" pitchFamily="34" charset="0"/>
                <a:ea typeface="Tahoma" pitchFamily="34" charset="0"/>
                <a:cs typeface="Tahoma" pitchFamily="34" charset="0"/>
              </a:rPr>
              <a:t>416- Do All in the Name of the Lord</a:t>
            </a:r>
          </a:p>
          <a:p>
            <a:pPr>
              <a:buNone/>
            </a:pPr>
            <a:r>
              <a:rPr lang="en-US" dirty="0" smtClean="0">
                <a:solidFill>
                  <a:schemeClr val="bg1"/>
                </a:solidFill>
                <a:latin typeface="Tahoma" pitchFamily="34" charset="0"/>
                <a:ea typeface="Tahoma" pitchFamily="34" charset="0"/>
                <a:cs typeface="Tahoma" pitchFamily="34" charset="0"/>
              </a:rPr>
              <a:t>87- Be Still My Soul</a:t>
            </a:r>
          </a:p>
          <a:p>
            <a:pPr>
              <a:buNone/>
            </a:pPr>
            <a:r>
              <a:rPr lang="en-US" dirty="0" smtClean="0">
                <a:solidFill>
                  <a:schemeClr val="bg1"/>
                </a:solidFill>
                <a:latin typeface="Tahoma" pitchFamily="34" charset="0"/>
                <a:ea typeface="Tahoma" pitchFamily="34" charset="0"/>
                <a:cs typeface="Tahoma" pitchFamily="34" charset="0"/>
              </a:rPr>
              <a:t>652- There is a Green Hill</a:t>
            </a:r>
          </a:p>
          <a:p>
            <a:pPr>
              <a:buNone/>
            </a:pPr>
            <a:r>
              <a:rPr lang="en-US" dirty="0" smtClean="0">
                <a:solidFill>
                  <a:schemeClr val="bg1"/>
                </a:solidFill>
                <a:latin typeface="Tahoma" pitchFamily="34" charset="0"/>
                <a:ea typeface="Tahoma" pitchFamily="34" charset="0"/>
                <a:cs typeface="Tahoma" pitchFamily="34" charset="0"/>
              </a:rPr>
              <a:t>435- How Shall the Young Secure</a:t>
            </a:r>
          </a:p>
          <a:p>
            <a:pPr>
              <a:buNone/>
            </a:pPr>
            <a:r>
              <a:rPr lang="en-US" dirty="0" smtClean="0">
                <a:solidFill>
                  <a:schemeClr val="bg1"/>
                </a:solidFill>
                <a:latin typeface="Tahoma" pitchFamily="34" charset="0"/>
                <a:ea typeface="Tahoma" pitchFamily="34" charset="0"/>
                <a:cs typeface="Tahoma" pitchFamily="34" charset="0"/>
              </a:rPr>
              <a:t>326- Trust and Obey</a:t>
            </a:r>
          </a:p>
          <a:p>
            <a:pPr>
              <a:buNone/>
            </a:pPr>
            <a:r>
              <a:rPr lang="en-US" dirty="0" smtClean="0">
                <a:solidFill>
                  <a:schemeClr val="bg1"/>
                </a:solidFill>
                <a:latin typeface="Tahoma" pitchFamily="34" charset="0"/>
                <a:ea typeface="Tahoma" pitchFamily="34" charset="0"/>
                <a:cs typeface="Tahoma" pitchFamily="34" charset="0"/>
              </a:rPr>
              <a:t>415- To Christ be True</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752600"/>
          </a:xfrm>
        </p:spPr>
        <p:txBody>
          <a:bodyPr>
            <a:noAutofit/>
          </a:bodyPr>
          <a:lstStyle/>
          <a:p>
            <a:r>
              <a:rPr lang="en-US" sz="5300" dirty="0" smtClean="0">
                <a:solidFill>
                  <a:srgbClr val="FFFF00"/>
                </a:solidFill>
                <a:latin typeface="Tahoma" pitchFamily="34" charset="0"/>
                <a:ea typeface="Tahoma" pitchFamily="34" charset="0"/>
                <a:cs typeface="Tahoma" pitchFamily="34" charset="0"/>
              </a:rPr>
              <a:t>Good and Honest Hearts will Obey the Command to be Baptized to be Saved</a:t>
            </a:r>
            <a:endParaRPr lang="en-US" sz="53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752600"/>
            <a:ext cx="14630400" cy="6705600"/>
          </a:xfrm>
        </p:spPr>
        <p:txBody>
          <a:bodyPr>
            <a:normAutofit fontScale="92500"/>
          </a:bodyPr>
          <a:lstStyle/>
          <a:p>
            <a:pPr algn="ctr">
              <a:buNone/>
            </a:pPr>
            <a:r>
              <a:rPr lang="en-US" sz="4400" dirty="0" smtClean="0">
                <a:solidFill>
                  <a:schemeClr val="bg1"/>
                </a:solidFill>
                <a:latin typeface="Tahoma" pitchFamily="34" charset="0"/>
                <a:ea typeface="Tahoma" pitchFamily="34" charset="0"/>
                <a:cs typeface="Tahoma" pitchFamily="34" charset="0"/>
              </a:rPr>
              <a:t>Many believe you don’t have to be baptized to be saved contending that “baptism is an outward sign of an inward grace that you’re already saved”.</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Why do you preach that you must be baptized to be saved?  Jesus taught it (Mark 16:15-16; John 3:5) and so did the apostles (Acts 2:38; 22:16; Gal. 3:27; 1 Pt. 3:21).</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 A death to the old man of sin must take place before you can rise to walk in a new life which does not happen when you believe, repent, or confess.</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endParaRPr lang="en-US" sz="2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752600"/>
          </a:xfrm>
        </p:spPr>
        <p:txBody>
          <a:bodyPr>
            <a:noAutofit/>
          </a:bodyPr>
          <a:lstStyle/>
          <a:p>
            <a:r>
              <a:rPr lang="en-US" sz="5300" dirty="0" smtClean="0">
                <a:solidFill>
                  <a:srgbClr val="FFFF00"/>
                </a:solidFill>
                <a:latin typeface="Tahoma" pitchFamily="34" charset="0"/>
                <a:ea typeface="Tahoma" pitchFamily="34" charset="0"/>
                <a:cs typeface="Tahoma" pitchFamily="34" charset="0"/>
              </a:rPr>
              <a:t>Good and Honest Hearts will Obey the Command to be Baptized to be Saved</a:t>
            </a:r>
            <a:endParaRPr lang="en-US" sz="53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828800"/>
            <a:ext cx="14630400" cy="6629400"/>
          </a:xfrm>
        </p:spPr>
        <p:txBody>
          <a:bodyPr>
            <a:normAutofit fontScale="92500" lnSpcReduction="20000"/>
          </a:bodyPr>
          <a:lstStyle/>
          <a:p>
            <a:pPr algn="ctr">
              <a:buNone/>
            </a:pPr>
            <a:r>
              <a:rPr lang="en-US" sz="4400" dirty="0" smtClean="0">
                <a:solidFill>
                  <a:schemeClr val="bg1"/>
                </a:solidFill>
                <a:latin typeface="Tahoma" pitchFamily="34" charset="0"/>
                <a:ea typeface="Tahoma" pitchFamily="34" charset="0"/>
                <a:cs typeface="Tahoma" pitchFamily="34" charset="0"/>
              </a:rPr>
              <a:t>When Paul answered a question about how are the dead are raised up, he used an example of a seed.  When you put the seed in the ground it doesn’t grow into a plant until it dies (1 Cor. 15:36). </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In a similar way Paul argues concerning baptism in the death, burial, and resurrection of Christ that if we have been planted together with Him in the likeness of His death we will also be in the likeness of His resurrection (Rom. 6:3-6).</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You do not have a new life in Christ until there is a death! If you have not been baptized into Christ, you are still in your sins which will go before God in judgment (1 Tim. 5:24).</a:t>
            </a:r>
          </a:p>
          <a:p>
            <a:pPr algn="ctr">
              <a:buNone/>
            </a:pPr>
            <a:endParaRPr lang="en-US" sz="4400" dirty="0" smtClean="0">
              <a:solidFill>
                <a:schemeClr val="bg1"/>
              </a:solidFill>
              <a:latin typeface="Tahoma" pitchFamily="34" charset="0"/>
              <a:ea typeface="Tahoma" pitchFamily="34" charset="0"/>
              <a:cs typeface="Tahoma" pitchFamily="34" charset="0"/>
            </a:endParaRPr>
          </a:p>
          <a:p>
            <a:pPr algn="ctr">
              <a:buNone/>
            </a:pPr>
            <a:endParaRPr lang="en-US" sz="2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noAutofit/>
          </a:bodyPr>
          <a:lstStyle/>
          <a:p>
            <a:r>
              <a:rPr lang="en-US" sz="5000" dirty="0" smtClean="0">
                <a:solidFill>
                  <a:srgbClr val="FFFF00"/>
                </a:solidFill>
                <a:latin typeface="Tahoma" pitchFamily="34" charset="0"/>
                <a:ea typeface="Tahoma" pitchFamily="34" charset="0"/>
                <a:cs typeface="Tahoma" pitchFamily="34" charset="0"/>
              </a:rPr>
              <a:t>The Seed of God’s Word- Produces Christians Only</a:t>
            </a:r>
            <a:endParaRPr lang="en-US" sz="5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315200"/>
          </a:xfrm>
        </p:spPr>
        <p:txBody>
          <a:bodyPr>
            <a:normAutofit fontScale="92500" lnSpcReduction="10000"/>
          </a:bodyPr>
          <a:lstStyle/>
          <a:p>
            <a:pPr algn="ctr">
              <a:buNone/>
            </a:pPr>
            <a:r>
              <a:rPr lang="en-US" sz="4400" dirty="0" smtClean="0">
                <a:solidFill>
                  <a:schemeClr val="bg1"/>
                </a:solidFill>
                <a:latin typeface="Tahoma" pitchFamily="34" charset="0"/>
                <a:ea typeface="Tahoma" pitchFamily="34" charset="0"/>
                <a:cs typeface="Tahoma" pitchFamily="34" charset="0"/>
              </a:rPr>
              <a:t>Everyone understands the principle that if you sow corn you will reap corn and nothing else. </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The Bible teaches that the disciples were called Christians first at Antioch (Acts 11:26), not Baptists, Catholics, Methodists, Pentecostals, or any other kind of Christian. </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When Jesus said, “I am the Vine and you are the branches” (John 15:1), false teachers will twist it to say the branches are the denominations instead of the disciples.</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Christ built His church and adds the saved to it and not to a denomination (Matt. 16:18; Acts 2:47)! </a:t>
            </a:r>
          </a:p>
          <a:p>
            <a:pPr algn="ctr">
              <a:buNone/>
            </a:pPr>
            <a:endParaRPr lang="en-US" sz="2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Conclusion</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315200"/>
          </a:xfrm>
        </p:spPr>
        <p:txBody>
          <a:bodyPr>
            <a:normAutofit fontScale="92500" lnSpcReduction="20000"/>
          </a:bodyPr>
          <a:lstStyle/>
          <a:p>
            <a:pPr algn="ctr">
              <a:buNone/>
            </a:pPr>
            <a:r>
              <a:rPr lang="en-US" sz="4400" dirty="0" smtClean="0">
                <a:solidFill>
                  <a:schemeClr val="bg1"/>
                </a:solidFill>
                <a:latin typeface="Tahoma" pitchFamily="34" charset="0"/>
                <a:ea typeface="Tahoma" pitchFamily="34" charset="0"/>
                <a:cs typeface="Tahoma" pitchFamily="34" charset="0"/>
              </a:rPr>
              <a:t>God planted Israel in the promised land and plucked them from the land when they disobeyed.  When they repented they were restored to the land again. </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A righteous branch was prophesied in the OT through the root of Jesse which was fulfilled in Jesus Christ who built His church and reigns as King in heaven on David’s throne! </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Those with good and honest hearts will hear, believe, repent, confess, and be baptized for the remission of sins and become Christians only. </a:t>
            </a:r>
          </a:p>
          <a:p>
            <a:pPr algn="ctr">
              <a:buNone/>
            </a:pPr>
            <a:endParaRPr lang="en-US" sz="16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  The false doctrines of denominationalism with the errors of Easter, faith only, and the sinners prayer will be uprooted in the Judgment Day (Matthew 15:13-14)!</a:t>
            </a:r>
          </a:p>
          <a:p>
            <a:pPr algn="ctr">
              <a:buNone/>
            </a:pPr>
            <a:endParaRPr lang="en-US" sz="2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Hymns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pPr>
              <a:buNone/>
            </a:pPr>
            <a:r>
              <a:rPr lang="en-US" dirty="0" smtClean="0">
                <a:solidFill>
                  <a:schemeClr val="bg1"/>
                </a:solidFill>
                <a:latin typeface="Tahoma" pitchFamily="34" charset="0"/>
                <a:ea typeface="Tahoma" pitchFamily="34" charset="0"/>
                <a:cs typeface="Tahoma" pitchFamily="34" charset="0"/>
              </a:rPr>
              <a:t>416- Do All in the Name of the Lord</a:t>
            </a:r>
          </a:p>
          <a:p>
            <a:pPr>
              <a:buNone/>
            </a:pPr>
            <a:r>
              <a:rPr lang="en-US" dirty="0" smtClean="0">
                <a:solidFill>
                  <a:schemeClr val="bg1"/>
                </a:solidFill>
                <a:latin typeface="Tahoma" pitchFamily="34" charset="0"/>
                <a:ea typeface="Tahoma" pitchFamily="34" charset="0"/>
                <a:cs typeface="Tahoma" pitchFamily="34" charset="0"/>
              </a:rPr>
              <a:t>87- Be Still My Soul</a:t>
            </a:r>
          </a:p>
          <a:p>
            <a:pPr>
              <a:buNone/>
            </a:pPr>
            <a:r>
              <a:rPr lang="en-US" dirty="0" smtClean="0">
                <a:solidFill>
                  <a:schemeClr val="bg1"/>
                </a:solidFill>
                <a:latin typeface="Tahoma" pitchFamily="34" charset="0"/>
                <a:ea typeface="Tahoma" pitchFamily="34" charset="0"/>
                <a:cs typeface="Tahoma" pitchFamily="34" charset="0"/>
              </a:rPr>
              <a:t>652- There is a Green Hill</a:t>
            </a:r>
          </a:p>
          <a:p>
            <a:pPr>
              <a:buNone/>
            </a:pPr>
            <a:r>
              <a:rPr lang="en-US" dirty="0" smtClean="0">
                <a:solidFill>
                  <a:schemeClr val="bg1"/>
                </a:solidFill>
                <a:latin typeface="Tahoma" pitchFamily="34" charset="0"/>
                <a:ea typeface="Tahoma" pitchFamily="34" charset="0"/>
                <a:cs typeface="Tahoma" pitchFamily="34" charset="0"/>
              </a:rPr>
              <a:t>435- How Shall the Young Secure</a:t>
            </a:r>
          </a:p>
          <a:p>
            <a:pPr>
              <a:buNone/>
            </a:pPr>
            <a:r>
              <a:rPr lang="en-US" dirty="0" smtClean="0">
                <a:solidFill>
                  <a:schemeClr val="bg1"/>
                </a:solidFill>
                <a:latin typeface="Tahoma" pitchFamily="34" charset="0"/>
                <a:ea typeface="Tahoma" pitchFamily="34" charset="0"/>
                <a:cs typeface="Tahoma" pitchFamily="34" charset="0"/>
              </a:rPr>
              <a:t>326- Trust and Obey</a:t>
            </a:r>
          </a:p>
          <a:p>
            <a:pPr>
              <a:buNone/>
            </a:pPr>
            <a:r>
              <a:rPr lang="en-US" dirty="0" smtClean="0">
                <a:solidFill>
                  <a:schemeClr val="bg1"/>
                </a:solidFill>
                <a:latin typeface="Tahoma" pitchFamily="34" charset="0"/>
                <a:ea typeface="Tahoma" pitchFamily="34" charset="0"/>
                <a:cs typeface="Tahoma" pitchFamily="34" charset="0"/>
              </a:rPr>
              <a:t>415- To Christ be True</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4630400" cy="8229599"/>
          </a:xfrm>
        </p:spPr>
        <p:txBody>
          <a:bodyPr>
            <a:noAutofit/>
          </a:bodyPr>
          <a:lstStyle/>
          <a:p>
            <a:r>
              <a:rPr lang="en-US" sz="15500" dirty="0" smtClean="0">
                <a:solidFill>
                  <a:srgbClr val="FFFF00"/>
                </a:solidFill>
                <a:latin typeface="Tahoma" pitchFamily="34" charset="0"/>
                <a:ea typeface="Tahoma" pitchFamily="34" charset="0"/>
                <a:cs typeface="Tahoma" pitchFamily="34" charset="0"/>
              </a:rPr>
              <a:t>A Time to Plant and Pluck</a:t>
            </a:r>
            <a:endParaRPr lang="en-US" sz="15500" dirty="0">
              <a:solidFill>
                <a:srgbClr val="FFFF00"/>
              </a:solidFill>
              <a:latin typeface="Tahoma" pitchFamily="34" charset="0"/>
              <a:ea typeface="Tahoma" pitchFamily="34" charset="0"/>
              <a:cs typeface="Tahoma" pitchFamily="34" charset="0"/>
            </a:endParaRPr>
          </a:p>
        </p:txBody>
      </p:sp>
      <p:sp>
        <p:nvSpPr>
          <p:cNvPr id="11266" name="AutoShape 2" descr="Image result for time to plant"/>
          <p:cNvSpPr>
            <a:spLocks noChangeAspect="1" noChangeArrowheads="1"/>
          </p:cNvSpPr>
          <p:nvPr/>
        </p:nvSpPr>
        <p:spPr bwMode="auto">
          <a:xfrm>
            <a:off x="155575" y="-136525"/>
            <a:ext cx="300038" cy="300038"/>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68" name="AutoShape 4" descr="Image result for time to plant"/>
          <p:cNvSpPr>
            <a:spLocks noChangeAspect="1" noChangeArrowheads="1"/>
          </p:cNvSpPr>
          <p:nvPr/>
        </p:nvSpPr>
        <p:spPr bwMode="auto">
          <a:xfrm>
            <a:off x="155575" y="-136525"/>
            <a:ext cx="300038" cy="300038"/>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70" name="AutoShape 6" descr="Image result for time to plant"/>
          <p:cNvSpPr>
            <a:spLocks noChangeAspect="1" noChangeArrowheads="1"/>
          </p:cNvSpPr>
          <p:nvPr/>
        </p:nvSpPr>
        <p:spPr bwMode="auto">
          <a:xfrm>
            <a:off x="155575" y="-136525"/>
            <a:ext cx="300038" cy="300038"/>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72" name="AutoShape 8" descr="Image result for time to plant"/>
          <p:cNvSpPr>
            <a:spLocks noChangeAspect="1" noChangeArrowheads="1"/>
          </p:cNvSpPr>
          <p:nvPr/>
        </p:nvSpPr>
        <p:spPr bwMode="auto">
          <a:xfrm>
            <a:off x="155575" y="-136525"/>
            <a:ext cx="300038" cy="300038"/>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74" name="AutoShape 10" descr="Image result for time to plant"/>
          <p:cNvSpPr>
            <a:spLocks noChangeAspect="1" noChangeArrowheads="1"/>
          </p:cNvSpPr>
          <p:nvPr/>
        </p:nvSpPr>
        <p:spPr bwMode="auto">
          <a:xfrm>
            <a:off x="155575" y="-136525"/>
            <a:ext cx="300038" cy="300038"/>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Introduction</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239000"/>
          </a:xfrm>
        </p:spPr>
        <p:txBody>
          <a:bodyPr>
            <a:normAutofit fontScale="92500" lnSpcReduction="10000"/>
          </a:bodyPr>
          <a:lstStyle/>
          <a:p>
            <a:pPr algn="ctr">
              <a:buNone/>
            </a:pPr>
            <a:r>
              <a:rPr lang="en-US" sz="4400" dirty="0" smtClean="0">
                <a:solidFill>
                  <a:schemeClr val="bg1"/>
                </a:solidFill>
                <a:latin typeface="Tahoma" pitchFamily="34" charset="0"/>
                <a:ea typeface="Tahoma" pitchFamily="34" charset="0"/>
                <a:cs typeface="Tahoma" pitchFamily="34" charset="0"/>
              </a:rPr>
              <a:t>There is a time and purpose for everything under heaven including a time to plant and pluck (Eccl. 3:2).  </a:t>
            </a:r>
          </a:p>
          <a:p>
            <a:pPr algn="ctr">
              <a:buNone/>
            </a:pPr>
            <a:endParaRPr lang="en-US" sz="1800" dirty="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Now is a good time of the year to plant as it is very unlikely that there will be another frost but before you do that you likely have had to pluck up many weeds. </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Solomon planted vineyards, gardens orchards, and trees  (Eccl. 2:4-5) and likely had to uproot things.  </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In this lesson, we want to examine what God has planted and plucked from His creation and the fulfillment of prophecy which impacts our salvation and eternal destiny today! </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endParaRPr lang="en-US" sz="44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5300" dirty="0" smtClean="0">
                <a:solidFill>
                  <a:srgbClr val="FFFF00"/>
                </a:solidFill>
                <a:latin typeface="Tahoma" pitchFamily="34" charset="0"/>
                <a:ea typeface="Tahoma" pitchFamily="34" charset="0"/>
                <a:cs typeface="Tahoma" pitchFamily="34" charset="0"/>
              </a:rPr>
              <a:t>God Planted Israel in Canaan- Uprooted Nations</a:t>
            </a:r>
            <a:endParaRPr lang="en-US" sz="53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239000"/>
          </a:xfrm>
        </p:spPr>
        <p:txBody>
          <a:bodyPr>
            <a:normAutofit fontScale="92500" lnSpcReduction="10000"/>
          </a:bodyPr>
          <a:lstStyle/>
          <a:p>
            <a:pPr algn="ctr">
              <a:buNone/>
            </a:pPr>
            <a:r>
              <a:rPr lang="en-US" sz="4400" dirty="0" smtClean="0">
                <a:solidFill>
                  <a:schemeClr val="bg1"/>
                </a:solidFill>
                <a:latin typeface="Tahoma" pitchFamily="34" charset="0"/>
                <a:ea typeface="Tahoma" pitchFamily="34" charset="0"/>
                <a:cs typeface="Tahoma" pitchFamily="34" charset="0"/>
              </a:rPr>
              <a:t>God promised Abraham- his seed would suffer 400 years and after that He would give them a land (Gen. 15:13-21).</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God was going to uproot nations stronger than Israel because of their wickedness (Deut. 7:1-2; 9:1-3). </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Israel didn’t go into the land because they deserved or earned </a:t>
            </a:r>
            <a:r>
              <a:rPr lang="en-US" sz="4400" dirty="0" smtClean="0">
                <a:solidFill>
                  <a:schemeClr val="bg1"/>
                </a:solidFill>
                <a:latin typeface="Tahoma" pitchFamily="34" charset="0"/>
                <a:ea typeface="Tahoma" pitchFamily="34" charset="0"/>
                <a:cs typeface="Tahoma" pitchFamily="34" charset="0"/>
              </a:rPr>
              <a:t>it- </a:t>
            </a:r>
            <a:r>
              <a:rPr lang="en-US" sz="4400" dirty="0" smtClean="0">
                <a:solidFill>
                  <a:schemeClr val="bg1"/>
                </a:solidFill>
                <a:latin typeface="Tahoma" pitchFamily="34" charset="0"/>
                <a:ea typeface="Tahoma" pitchFamily="34" charset="0"/>
                <a:cs typeface="Tahoma" pitchFamily="34" charset="0"/>
              </a:rPr>
              <a:t>they were rebellious (Dt. 9:4ff).</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Their going into the promised land was conditioned on their obedience to the Law (Lev. 26:1ff).</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God fulfilled His promise to plant them in the land and uproot the nations (Ps. 44:2; Josh. 21:43-45; Isa. 5:7).</a:t>
            </a:r>
            <a:endParaRPr lang="en-US" sz="44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752600"/>
          </a:xfrm>
        </p:spPr>
        <p:txBody>
          <a:bodyPr>
            <a:noAutofit/>
          </a:bodyPr>
          <a:lstStyle/>
          <a:p>
            <a:r>
              <a:rPr lang="en-US" sz="5300" dirty="0" smtClean="0">
                <a:solidFill>
                  <a:srgbClr val="FFFF00"/>
                </a:solidFill>
                <a:latin typeface="Tahoma" pitchFamily="34" charset="0"/>
                <a:ea typeface="Tahoma" pitchFamily="34" charset="0"/>
                <a:cs typeface="Tahoma" pitchFamily="34" charset="0"/>
              </a:rPr>
              <a:t>God Promised to Pluck up Israel from the Land if they were Disobedient &amp; it Happened</a:t>
            </a:r>
            <a:endParaRPr lang="en-US" sz="53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828800"/>
            <a:ext cx="14630400" cy="6629400"/>
          </a:xfrm>
        </p:spPr>
        <p:txBody>
          <a:bodyPr>
            <a:normAutofit fontScale="92500" lnSpcReduction="10000"/>
          </a:bodyPr>
          <a:lstStyle/>
          <a:p>
            <a:pPr algn="ctr">
              <a:buNone/>
            </a:pPr>
            <a:r>
              <a:rPr lang="en-US" sz="4400" dirty="0" smtClean="0">
                <a:solidFill>
                  <a:schemeClr val="bg1"/>
                </a:solidFill>
                <a:latin typeface="Tahoma" pitchFamily="34" charset="0"/>
                <a:ea typeface="Tahoma" pitchFamily="34" charset="0"/>
                <a:cs typeface="Tahoma" pitchFamily="34" charset="0"/>
              </a:rPr>
              <a:t>God promised them that as long as they obeyed Him, He would bless them with rain, abundant harvest, and peace in the land (Lev. 26:3-4; Deut. 28:1, 11).</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But if they failed to obey God’s, they would suffer diseases, sickness, plagues &amp; go into captivity (Deut. 28:58-64).</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God sent His servants the prophets to preach repentance to His people but they became idolaters like the world.  </a:t>
            </a:r>
            <a:r>
              <a:rPr lang="en-US" sz="4400" dirty="0">
                <a:solidFill>
                  <a:schemeClr val="bg1"/>
                </a:solidFill>
                <a:latin typeface="Tahoma" pitchFamily="34" charset="0"/>
                <a:ea typeface="Tahoma" pitchFamily="34" charset="0"/>
                <a:cs typeface="Tahoma" pitchFamily="34" charset="0"/>
              </a:rPr>
              <a:t>T</a:t>
            </a:r>
            <a:r>
              <a:rPr lang="en-US" sz="4400" dirty="0" smtClean="0">
                <a:solidFill>
                  <a:schemeClr val="bg1"/>
                </a:solidFill>
                <a:latin typeface="Tahoma" pitchFamily="34" charset="0"/>
                <a:ea typeface="Tahoma" pitchFamily="34" charset="0"/>
                <a:cs typeface="Tahoma" pitchFamily="34" charset="0"/>
              </a:rPr>
              <a:t>he northern kingdom went into Assyrian captivity and the southern kingdom went into Babylonian captivity.                        (2 Kings 17:13-23; 24:11-14)</a:t>
            </a:r>
            <a:endParaRPr lang="en-US" sz="44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752600"/>
          </a:xfrm>
        </p:spPr>
        <p:txBody>
          <a:bodyPr>
            <a:noAutofit/>
          </a:bodyPr>
          <a:lstStyle/>
          <a:p>
            <a:r>
              <a:rPr lang="en-US" sz="5300" dirty="0" smtClean="0">
                <a:solidFill>
                  <a:srgbClr val="FFFF00"/>
                </a:solidFill>
                <a:latin typeface="Tahoma" pitchFamily="34" charset="0"/>
                <a:ea typeface="Tahoma" pitchFamily="34" charset="0"/>
                <a:cs typeface="Tahoma" pitchFamily="34" charset="0"/>
              </a:rPr>
              <a:t>If Israel Repented and Confessed their Sin,  God would Restore them Back to the Land</a:t>
            </a:r>
            <a:endParaRPr lang="en-US" sz="53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828800"/>
            <a:ext cx="14630400" cy="6629400"/>
          </a:xfrm>
        </p:spPr>
        <p:txBody>
          <a:bodyPr>
            <a:normAutofit fontScale="92500"/>
          </a:bodyPr>
          <a:lstStyle/>
          <a:p>
            <a:pPr algn="ctr">
              <a:buNone/>
            </a:pPr>
            <a:r>
              <a:rPr lang="en-US" sz="4400" dirty="0" smtClean="0">
                <a:solidFill>
                  <a:schemeClr val="bg1"/>
                </a:solidFill>
                <a:latin typeface="Tahoma" pitchFamily="34" charset="0"/>
                <a:ea typeface="Tahoma" pitchFamily="34" charset="0"/>
                <a:cs typeface="Tahoma" pitchFamily="34" charset="0"/>
              </a:rPr>
              <a:t>When Israel realized the guilt of sin and turned away from it, God would be faithful to His covenant with Abraham, Isaac, and Jacob and remember the land (Lev. 26:40ff).</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God promised that after 70 years of Babylonian captivity, Israel would seek after Him with all their heart and pray for deliverance (Jer. 25:11-13; 29:10-12).</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Daniel reads Jeremiah, prays to God, confesses the sins of Israel and they are restored to the </a:t>
            </a:r>
            <a:r>
              <a:rPr lang="en-US" sz="4400" dirty="0" smtClean="0">
                <a:solidFill>
                  <a:schemeClr val="bg1"/>
                </a:solidFill>
                <a:latin typeface="Tahoma" pitchFamily="34" charset="0"/>
                <a:ea typeface="Tahoma" pitchFamily="34" charset="0"/>
                <a:cs typeface="Tahoma" pitchFamily="34" charset="0"/>
              </a:rPr>
              <a:t>land.                     </a:t>
            </a:r>
            <a:r>
              <a:rPr lang="en-US" sz="4400" dirty="0" smtClean="0">
                <a:solidFill>
                  <a:schemeClr val="bg1"/>
                </a:solidFill>
                <a:latin typeface="Tahoma" pitchFamily="34" charset="0"/>
                <a:ea typeface="Tahoma" pitchFamily="34" charset="0"/>
                <a:cs typeface="Tahoma" pitchFamily="34" charset="0"/>
              </a:rPr>
              <a:t>(Dan. 9:1-23; 2 Chr. 36:22-23; Ezra 1:1-3; 2:1ff).</a:t>
            </a:r>
            <a:endParaRPr lang="en-US" sz="44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752600"/>
          </a:xfrm>
        </p:spPr>
        <p:txBody>
          <a:bodyPr>
            <a:noAutofit/>
          </a:bodyPr>
          <a:lstStyle/>
          <a:p>
            <a:r>
              <a:rPr lang="en-US" sz="5300" dirty="0" smtClean="0">
                <a:solidFill>
                  <a:srgbClr val="FFFF00"/>
                </a:solidFill>
                <a:latin typeface="Tahoma" pitchFamily="34" charset="0"/>
                <a:ea typeface="Tahoma" pitchFamily="34" charset="0"/>
                <a:cs typeface="Tahoma" pitchFamily="34" charset="0"/>
              </a:rPr>
              <a:t>A Righteous Branch was Prophesied to Grow from the Root of Jesse and Build His Temple</a:t>
            </a:r>
            <a:endParaRPr lang="en-US" sz="53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828800"/>
            <a:ext cx="14630400" cy="6629400"/>
          </a:xfrm>
        </p:spPr>
        <p:txBody>
          <a:bodyPr>
            <a:normAutofit fontScale="92500" lnSpcReduction="10000"/>
          </a:bodyPr>
          <a:lstStyle/>
          <a:p>
            <a:pPr algn="ctr">
              <a:buNone/>
            </a:pPr>
            <a:r>
              <a:rPr lang="en-US" sz="4400" dirty="0" smtClean="0">
                <a:solidFill>
                  <a:schemeClr val="bg1"/>
                </a:solidFill>
                <a:latin typeface="Tahoma" pitchFamily="34" charset="0"/>
                <a:ea typeface="Tahoma" pitchFamily="34" charset="0"/>
                <a:cs typeface="Tahoma" pitchFamily="34" charset="0"/>
              </a:rPr>
              <a:t>A Branch would grow from the root of Jesse from which all people would seek after Him (Isa. 11:1, 10).</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God would </a:t>
            </a:r>
            <a:r>
              <a:rPr lang="en-US" sz="4400" dirty="0" smtClean="0">
                <a:solidFill>
                  <a:schemeClr val="bg1"/>
                </a:solidFill>
                <a:latin typeface="Tahoma" pitchFamily="34" charset="0"/>
                <a:ea typeface="Tahoma" pitchFamily="34" charset="0"/>
                <a:cs typeface="Tahoma" pitchFamily="34" charset="0"/>
              </a:rPr>
              <a:t>raise up for David a Righteous Branch &amp; He will Reign as </a:t>
            </a:r>
            <a:r>
              <a:rPr lang="en-US" sz="4400" dirty="0" smtClean="0">
                <a:solidFill>
                  <a:schemeClr val="bg1"/>
                </a:solidFill>
                <a:latin typeface="Tahoma" pitchFamily="34" charset="0"/>
                <a:ea typeface="Tahoma" pitchFamily="34" charset="0"/>
                <a:cs typeface="Tahoma" pitchFamily="34" charset="0"/>
              </a:rPr>
              <a:t>King (Jer. 23:5; 33:15).  </a:t>
            </a:r>
          </a:p>
          <a:p>
            <a:pPr algn="ctr">
              <a:buNone/>
            </a:pPr>
            <a:endParaRPr lang="en-US" sz="1600" dirty="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The Man whose name is the Branch would build the Lord’s temple &amp; be King &amp; Priest on the throne (Zech. 6:12-13).</a:t>
            </a:r>
          </a:p>
          <a:p>
            <a:pPr algn="ctr">
              <a:buNone/>
            </a:pPr>
            <a:endParaRPr lang="en-US" sz="16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He would grow up before God as a tender plant &amp; a root out of dry ground to bear the sins of many and intercede for the transgressors (Isa. 53:2, 12).</a:t>
            </a:r>
          </a:p>
          <a:p>
            <a:pPr algn="ctr">
              <a:buNone/>
            </a:pPr>
            <a:endParaRPr lang="en-US" sz="44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752600"/>
          </a:xfrm>
        </p:spPr>
        <p:txBody>
          <a:bodyPr>
            <a:noAutofit/>
          </a:bodyPr>
          <a:lstStyle/>
          <a:p>
            <a:r>
              <a:rPr lang="en-US" sz="5300" dirty="0" smtClean="0">
                <a:solidFill>
                  <a:srgbClr val="FFFF00"/>
                </a:solidFill>
                <a:latin typeface="Tahoma" pitchFamily="34" charset="0"/>
                <a:ea typeface="Tahoma" pitchFamily="34" charset="0"/>
                <a:cs typeface="Tahoma" pitchFamily="34" charset="0"/>
              </a:rPr>
              <a:t>Jesus Christ is the Branch of Righteousness who Built His Church &amp; is King in Heaven</a:t>
            </a:r>
            <a:endParaRPr lang="en-US" sz="53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828800"/>
            <a:ext cx="14630400" cy="6629400"/>
          </a:xfrm>
        </p:spPr>
        <p:txBody>
          <a:bodyPr>
            <a:normAutofit lnSpcReduction="10000"/>
          </a:bodyPr>
          <a:lstStyle/>
          <a:p>
            <a:pPr algn="ctr">
              <a:buNone/>
            </a:pPr>
            <a:r>
              <a:rPr lang="en-US" sz="4400" dirty="0" smtClean="0">
                <a:solidFill>
                  <a:schemeClr val="bg1"/>
                </a:solidFill>
                <a:latin typeface="Tahoma" pitchFamily="34" charset="0"/>
                <a:ea typeface="Tahoma" pitchFamily="34" charset="0"/>
                <a:cs typeface="Tahoma" pitchFamily="34" charset="0"/>
              </a:rPr>
              <a:t>Jesus Christ is the Son of David in fulfillment of prophecy (Matt. 1:1).</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He was baptized to fulfill all righteousness (Mt. 3:15).  </a:t>
            </a:r>
          </a:p>
          <a:p>
            <a:pPr algn="ctr">
              <a:buNone/>
            </a:pPr>
            <a:endParaRPr lang="en-US" sz="1600" dirty="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He was raised from the dead to sit on David’s throne as King in heaven and priest according to the order of Melchizedek (Acts 2:29-36; 1 Tim. 6:15; Heb. 6:20).</a:t>
            </a:r>
          </a:p>
          <a:p>
            <a:pPr algn="ctr">
              <a:buNone/>
            </a:pPr>
            <a:endParaRPr lang="en-US" sz="16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He is builder, owner, head, and Savior of the church. (Matt. 16:18; Acts 2:47; Eph. 1:22-23; 5:24)</a:t>
            </a:r>
          </a:p>
          <a:p>
            <a:pPr algn="ctr">
              <a:buNone/>
            </a:pPr>
            <a:endParaRPr lang="en-US" sz="44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752600"/>
          </a:xfrm>
        </p:spPr>
        <p:txBody>
          <a:bodyPr>
            <a:noAutofit/>
          </a:bodyPr>
          <a:lstStyle/>
          <a:p>
            <a:r>
              <a:rPr lang="en-US" sz="5300" dirty="0" smtClean="0">
                <a:solidFill>
                  <a:srgbClr val="FFFF00"/>
                </a:solidFill>
                <a:latin typeface="Tahoma" pitchFamily="34" charset="0"/>
                <a:ea typeface="Tahoma" pitchFamily="34" charset="0"/>
                <a:cs typeface="Tahoma" pitchFamily="34" charset="0"/>
              </a:rPr>
              <a:t>Good and Honest Hearts will Obey the Implanted Word which will Save their Souls</a:t>
            </a:r>
            <a:endParaRPr lang="en-US" sz="53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828800"/>
            <a:ext cx="14630400" cy="6629400"/>
          </a:xfrm>
        </p:spPr>
        <p:txBody>
          <a:bodyPr>
            <a:normAutofit fontScale="92500"/>
          </a:bodyPr>
          <a:lstStyle/>
          <a:p>
            <a:pPr algn="ctr">
              <a:buNone/>
            </a:pPr>
            <a:r>
              <a:rPr lang="en-US" sz="4400" dirty="0" smtClean="0">
                <a:solidFill>
                  <a:schemeClr val="bg1"/>
                </a:solidFill>
                <a:latin typeface="Tahoma" pitchFamily="34" charset="0"/>
                <a:ea typeface="Tahoma" pitchFamily="34" charset="0"/>
                <a:cs typeface="Tahoma" pitchFamily="34" charset="0"/>
              </a:rPr>
              <a:t>We must be lay aside wickedness and receive with meekness the implanted word which will save our souls (Js. 1:21ff).  </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The only way you can do that &amp; be saved from the wrath to come is through the blood of Jesus (Rom. 5:8-9). </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 The seed is God’s word which when it is heard will produce faith in the humble (Rom. 10:17; Luke 8:15).</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We are commanded to repent of our sins and confess that Jesus is the Son of God (Acts 17:30-31; Matt. 10:32). </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endParaRPr lang="en-US" sz="44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1337</TotalTime>
  <Words>1401</Words>
  <Application>Microsoft Office PowerPoint</Application>
  <PresentationFormat>Custom</PresentationFormat>
  <Paragraphs>97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Hymns for Worship at Woodmont</vt:lpstr>
      <vt:lpstr>A Time to Plant and Pluck</vt:lpstr>
      <vt:lpstr>Introduction</vt:lpstr>
      <vt:lpstr>God Planted Israel in Canaan- Uprooted Nations</vt:lpstr>
      <vt:lpstr>God Promised to Pluck up Israel from the Land if they were Disobedient &amp; it Happened</vt:lpstr>
      <vt:lpstr>If Israel Repented and Confessed their Sin,  God would Restore them Back to the Land</vt:lpstr>
      <vt:lpstr>A Righteous Branch was Prophesied to Grow from the Root of Jesse and Build His Temple</vt:lpstr>
      <vt:lpstr>Jesus Christ is the Branch of Righteousness who Built His Church &amp; is King in Heaven</vt:lpstr>
      <vt:lpstr>Good and Honest Hearts will Obey the Implanted Word which will Save their Souls</vt:lpstr>
      <vt:lpstr>Good and Honest Hearts will Obey the Command to be Baptized to be Saved</vt:lpstr>
      <vt:lpstr>Good and Honest Hearts will Obey the Command to be Baptized to be Saved</vt:lpstr>
      <vt:lpstr>The Seed of God’s Word- Produces Christians Only</vt:lpstr>
      <vt:lpstr>Conclusion</vt:lpstr>
      <vt:lpstr>Hymns for Worship at Woodmont</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Time to Plant and Pluck</dc:title>
  <dc:creator>Steven Lawrence Locklair</dc:creator>
  <cp:lastModifiedBy>Steven Lawrence Locklair</cp:lastModifiedBy>
  <cp:revision>25</cp:revision>
  <dcterms:created xsi:type="dcterms:W3CDTF">2015-04-04T10:38:01Z</dcterms:created>
  <dcterms:modified xsi:type="dcterms:W3CDTF">2015-04-06T02:54:15Z</dcterms:modified>
</cp:coreProperties>
</file>