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7" r:id="rId2"/>
    <p:sldId id="258" r:id="rId3"/>
    <p:sldId id="268" r:id="rId4"/>
    <p:sldId id="259" r:id="rId5"/>
    <p:sldId id="260" r:id="rId6"/>
    <p:sldId id="261" r:id="rId7"/>
    <p:sldId id="262" r:id="rId8"/>
    <p:sldId id="263" r:id="rId9"/>
    <p:sldId id="264" r:id="rId10"/>
    <p:sldId id="266" r:id="rId11"/>
    <p:sldId id="265" r:id="rId12"/>
    <p:sldId id="267" r:id="rId13"/>
  </p:sldIdLst>
  <p:sldSz cx="14630400" cy="8229600"/>
  <p:notesSz cx="7077075" cy="90043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864"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021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0215"/>
          </a:xfrm>
          <a:prstGeom prst="rect">
            <a:avLst/>
          </a:prstGeom>
        </p:spPr>
        <p:txBody>
          <a:bodyPr vert="horz" lIns="91440" tIns="45720" rIns="91440" bIns="45720" rtlCol="0"/>
          <a:lstStyle>
            <a:lvl1pPr algn="r">
              <a:defRPr sz="1200"/>
            </a:lvl1pPr>
          </a:lstStyle>
          <a:p>
            <a:fld id="{B144D58E-BD77-4025-95E3-ABB94B2C522A}" type="datetimeFigureOut">
              <a:rPr lang="en-US" smtClean="0"/>
              <a:pPr/>
              <a:t>5/24/2015</a:t>
            </a:fld>
            <a:endParaRPr lang="en-US"/>
          </a:p>
        </p:txBody>
      </p:sp>
      <p:sp>
        <p:nvSpPr>
          <p:cNvPr id="4" name="Footer Placeholder 3"/>
          <p:cNvSpPr>
            <a:spLocks noGrp="1"/>
          </p:cNvSpPr>
          <p:nvPr>
            <p:ph type="ftr" sz="quarter" idx="2"/>
          </p:nvPr>
        </p:nvSpPr>
        <p:spPr>
          <a:xfrm>
            <a:off x="0" y="8552522"/>
            <a:ext cx="3066733" cy="45021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52522"/>
            <a:ext cx="3066733" cy="450215"/>
          </a:xfrm>
          <a:prstGeom prst="rect">
            <a:avLst/>
          </a:prstGeom>
        </p:spPr>
        <p:txBody>
          <a:bodyPr vert="horz" lIns="91440" tIns="45720" rIns="91440" bIns="45720" rtlCol="0" anchor="b"/>
          <a:lstStyle>
            <a:lvl1pPr algn="r">
              <a:defRPr sz="1200"/>
            </a:lvl1pPr>
          </a:lstStyle>
          <a:p>
            <a:fld id="{C2716FAB-DE1B-406B-8E55-4A015A09408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A81ADF-8041-4CF4-BDC2-39584743AF34}" type="datetimeFigureOut">
              <a:rPr lang="en-US" smtClean="0"/>
              <a:pPr/>
              <a:t>5/24/2015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D03CE-3153-42CB-A5D1-4F59D5318A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A81ADF-8041-4CF4-BDC2-39584743AF34}" type="datetimeFigureOut">
              <a:rPr lang="en-US" smtClean="0"/>
              <a:pPr/>
              <a:t>5/24/2015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D03CE-3153-42CB-A5D1-4F59D5318A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A81ADF-8041-4CF4-BDC2-39584743AF34}" type="datetimeFigureOut">
              <a:rPr lang="en-US" smtClean="0"/>
              <a:pPr/>
              <a:t>5/24/2015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D03CE-3153-42CB-A5D1-4F59D5318A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A81ADF-8041-4CF4-BDC2-39584743AF34}" type="datetimeFigureOut">
              <a:rPr lang="en-US" smtClean="0"/>
              <a:pPr/>
              <a:t>5/24/2015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D03CE-3153-42CB-A5D1-4F59D5318A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A81ADF-8041-4CF4-BDC2-39584743AF34}" type="datetimeFigureOut">
              <a:rPr lang="en-US" smtClean="0"/>
              <a:pPr/>
              <a:t>5/24/2015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D03CE-3153-42CB-A5D1-4F59D5318A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A81ADF-8041-4CF4-BDC2-39584743AF34}" type="datetimeFigureOut">
              <a:rPr lang="en-US" smtClean="0"/>
              <a:pPr/>
              <a:t>5/24/2015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0D03CE-3153-42CB-A5D1-4F59D5318A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A81ADF-8041-4CF4-BDC2-39584743AF34}" type="datetimeFigureOut">
              <a:rPr lang="en-US" smtClean="0"/>
              <a:pPr/>
              <a:t>5/24/2015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0D03CE-3153-42CB-A5D1-4F59D5318A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A81ADF-8041-4CF4-BDC2-39584743AF34}" type="datetimeFigureOut">
              <a:rPr lang="en-US" smtClean="0"/>
              <a:pPr/>
              <a:t>5/24/2015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0D03CE-3153-42CB-A5D1-4F59D5318A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81ADF-8041-4CF4-BDC2-39584743AF34}" type="datetimeFigureOut">
              <a:rPr lang="en-US" smtClean="0"/>
              <a:pPr/>
              <a:t>5/24/2015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0D03CE-3153-42CB-A5D1-4F59D5318A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81ADF-8041-4CF4-BDC2-39584743AF34}" type="datetimeFigureOut">
              <a:rPr lang="en-US" smtClean="0"/>
              <a:pPr/>
              <a:t>5/24/2015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0D03CE-3153-42CB-A5D1-4F59D5318A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81ADF-8041-4CF4-BDC2-39584743AF34}" type="datetimeFigureOut">
              <a:rPr lang="en-US" smtClean="0"/>
              <a:pPr/>
              <a:t>5/24/2015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0D03CE-3153-42CB-A5D1-4F59D5318A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B1A81ADF-8041-4CF4-BDC2-39584743AF34}" type="datetimeFigureOut">
              <a:rPr lang="en-US" smtClean="0"/>
              <a:pPr/>
              <a:t>5/24/2015</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270D03CE-3153-42CB-A5D1-4F59D5318A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lnSpcReduction="10000"/>
          </a:bodyPr>
          <a:lstStyle/>
          <a:p>
            <a:pPr algn="ctr">
              <a:buNone/>
            </a:pPr>
            <a:r>
              <a:rPr lang="en-US" sz="4400" dirty="0" smtClean="0">
                <a:solidFill>
                  <a:schemeClr val="bg1"/>
                </a:solidFill>
                <a:latin typeface="Tahoma" pitchFamily="34" charset="0"/>
                <a:ea typeface="Tahoma" pitchFamily="34" charset="0"/>
                <a:cs typeface="Tahoma" pitchFamily="34" charset="0"/>
              </a:rPr>
              <a:t>Many children are looking forward to the last day of school so that they can enjoy their summer vacation.</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Lord willing, there will be a day to graduate, get a career job, get married, have children, enjoy holidays, birthdays, &amp; anniversaries, grandchildren, retirement.</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But there will be the last day of your life just as you have seen when your loved ones passed away.  </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Jesus spoke about “the last day” of this universe in which the world will end.</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normAutofit/>
          </a:bodyPr>
          <a:lstStyle/>
          <a:p>
            <a:r>
              <a:rPr lang="en-US" sz="6600" dirty="0" smtClean="0">
                <a:solidFill>
                  <a:srgbClr val="FFFF00"/>
                </a:solidFill>
                <a:latin typeface="Tahoma" pitchFamily="34" charset="0"/>
                <a:ea typeface="Tahoma" pitchFamily="34" charset="0"/>
                <a:cs typeface="Tahoma" pitchFamily="34" charset="0"/>
              </a:rPr>
              <a:t>Eternity will Begin and Never End</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lnSpcReduction="10000"/>
          </a:bodyPr>
          <a:lstStyle/>
          <a:p>
            <a:pPr algn="ctr">
              <a:buNone/>
            </a:pPr>
            <a:r>
              <a:rPr lang="en-US" sz="4400" dirty="0" smtClean="0">
                <a:solidFill>
                  <a:schemeClr val="bg1"/>
                </a:solidFill>
                <a:latin typeface="Tahoma" pitchFamily="34" charset="0"/>
                <a:ea typeface="Tahoma" pitchFamily="34" charset="0"/>
                <a:cs typeface="Tahoma" pitchFamily="34" charset="0"/>
              </a:rPr>
              <a:t>The condemned will be cast into hell into the lake of fire. (Matthew 7:23; 25:46; Rev. 20:14-15)</a:t>
            </a:r>
            <a:endParaRPr lang="en-US" sz="1400" dirty="0">
              <a:solidFill>
                <a:schemeClr val="bg1"/>
              </a:solidFill>
              <a:latin typeface="Tahoma" pitchFamily="34" charset="0"/>
              <a:ea typeface="Tahoma" pitchFamily="34" charset="0"/>
              <a:cs typeface="Tahoma" pitchFamily="34" charset="0"/>
            </a:endParaRP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“Where the worm does not die and the fire is not quenched” (Mark 9:44, 46, 48)</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“Cast into outer darkness; there shall be weeping and gnashing of teeth” (Matt. 8:12; 22:13; 25:30). </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The saved will be delivered to the Father in heaven where there will be no more death, sorrow, or pain but only praise (1 Cor. 15:24; Rev. 21:1-5; 4:8-11).</a:t>
            </a:r>
          </a:p>
          <a:p>
            <a:pPr algn="ctr">
              <a:buNone/>
            </a:pPr>
            <a:endParaRPr lang="en-US" sz="1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normAutofit/>
          </a:bodyPr>
          <a:lstStyle/>
          <a:p>
            <a:r>
              <a:rPr lang="en-US" sz="6600" dirty="0" smtClean="0">
                <a:solidFill>
                  <a:srgbClr val="FFFF00"/>
                </a:solidFill>
                <a:latin typeface="Tahoma" pitchFamily="34" charset="0"/>
                <a:ea typeface="Tahoma" pitchFamily="34" charset="0"/>
                <a:cs typeface="Tahoma" pitchFamily="34" charset="0"/>
              </a:rPr>
              <a:t>What Will Happen on the Last Day?</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pPr>
            <a:r>
              <a:rPr lang="en-US" sz="4800" dirty="0" smtClean="0">
                <a:solidFill>
                  <a:schemeClr val="bg1"/>
                </a:solidFill>
                <a:latin typeface="Tahoma" pitchFamily="34" charset="0"/>
                <a:ea typeface="Tahoma" pitchFamily="34" charset="0"/>
                <a:cs typeface="Tahoma" pitchFamily="34" charset="0"/>
              </a:rPr>
              <a:t>Jesus will Return</a:t>
            </a:r>
            <a:endParaRPr lang="en-US" sz="4800" dirty="0">
              <a:solidFill>
                <a:schemeClr val="bg1"/>
              </a:solidFill>
              <a:latin typeface="Tahoma" pitchFamily="34" charset="0"/>
              <a:ea typeface="Tahoma" pitchFamily="34" charset="0"/>
              <a:cs typeface="Tahoma" pitchFamily="34" charset="0"/>
            </a:endParaRPr>
          </a:p>
          <a:p>
            <a:pPr algn="ctr">
              <a:buNone/>
            </a:pPr>
            <a:r>
              <a:rPr lang="en-US" sz="4800" dirty="0" smtClean="0">
                <a:solidFill>
                  <a:schemeClr val="bg1"/>
                </a:solidFill>
                <a:latin typeface="Tahoma" pitchFamily="34" charset="0"/>
                <a:ea typeface="Tahoma" pitchFamily="34" charset="0"/>
                <a:cs typeface="Tahoma" pitchFamily="34" charset="0"/>
              </a:rPr>
              <a:t>All the Dead will be Raised</a:t>
            </a:r>
          </a:p>
          <a:p>
            <a:pPr algn="ctr">
              <a:buNone/>
            </a:pPr>
            <a:r>
              <a:rPr lang="en-US" sz="4800" dirty="0" smtClean="0">
                <a:solidFill>
                  <a:schemeClr val="bg1"/>
                </a:solidFill>
                <a:latin typeface="Tahoma" pitchFamily="34" charset="0"/>
                <a:ea typeface="Tahoma" pitchFamily="34" charset="0"/>
                <a:cs typeface="Tahoma" pitchFamily="34" charset="0"/>
              </a:rPr>
              <a:t>Those Living will Change</a:t>
            </a:r>
          </a:p>
          <a:p>
            <a:pPr algn="ctr">
              <a:buNone/>
            </a:pPr>
            <a:r>
              <a:rPr lang="en-US" sz="4800" dirty="0" smtClean="0">
                <a:solidFill>
                  <a:schemeClr val="bg1"/>
                </a:solidFill>
                <a:latin typeface="Tahoma" pitchFamily="34" charset="0"/>
                <a:ea typeface="Tahoma" pitchFamily="34" charset="0"/>
                <a:cs typeface="Tahoma" pitchFamily="34" charset="0"/>
              </a:rPr>
              <a:t>Brethren will be Caught Up Together to Meet the Lord in the Air </a:t>
            </a:r>
          </a:p>
          <a:p>
            <a:pPr algn="ctr">
              <a:buNone/>
            </a:pPr>
            <a:r>
              <a:rPr lang="en-US" sz="4800" dirty="0" smtClean="0">
                <a:solidFill>
                  <a:schemeClr val="bg1"/>
                </a:solidFill>
                <a:latin typeface="Tahoma" pitchFamily="34" charset="0"/>
                <a:ea typeface="Tahoma" pitchFamily="34" charset="0"/>
                <a:cs typeface="Tahoma" pitchFamily="34" charset="0"/>
              </a:rPr>
              <a:t>The Earth will be Destroyed</a:t>
            </a:r>
          </a:p>
          <a:p>
            <a:pPr algn="ctr">
              <a:buNone/>
            </a:pPr>
            <a:r>
              <a:rPr lang="en-US" sz="4800" dirty="0" smtClean="0">
                <a:solidFill>
                  <a:schemeClr val="bg1"/>
                </a:solidFill>
                <a:latin typeface="Tahoma" pitchFamily="34" charset="0"/>
                <a:ea typeface="Tahoma" pitchFamily="34" charset="0"/>
                <a:cs typeface="Tahoma" pitchFamily="34" charset="0"/>
              </a:rPr>
              <a:t>All will be Judged </a:t>
            </a:r>
          </a:p>
          <a:p>
            <a:pPr algn="ctr">
              <a:buNone/>
            </a:pPr>
            <a:r>
              <a:rPr lang="en-US" sz="4800" dirty="0" smtClean="0">
                <a:solidFill>
                  <a:schemeClr val="bg1"/>
                </a:solidFill>
                <a:latin typeface="Tahoma" pitchFamily="34" charset="0"/>
                <a:ea typeface="Tahoma" pitchFamily="34" charset="0"/>
                <a:cs typeface="Tahoma" pitchFamily="34" charset="0"/>
              </a:rPr>
              <a:t>Eternity will Begin and Never End</a:t>
            </a:r>
          </a:p>
          <a:p>
            <a:pPr algn="ctr">
              <a:buNone/>
            </a:pPr>
            <a:endParaRPr lang="en-US" sz="1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14630400" cy="8001000"/>
          </a:xfrm>
        </p:spPr>
        <p:txBody>
          <a:bodyPr>
            <a:normAutofit fontScale="92500"/>
          </a:bodyPr>
          <a:lstStyle/>
          <a:p>
            <a:pPr algn="ctr">
              <a:buNone/>
            </a:pPr>
            <a:r>
              <a:rPr lang="en-US" sz="4800" dirty="0" smtClean="0">
                <a:solidFill>
                  <a:srgbClr val="FFFF00"/>
                </a:solidFill>
                <a:latin typeface="Tahoma" pitchFamily="34" charset="0"/>
                <a:ea typeface="Tahoma" pitchFamily="34" charset="0"/>
                <a:cs typeface="Tahoma" pitchFamily="34" charset="0"/>
              </a:rPr>
              <a:t>When will that last day be? </a:t>
            </a:r>
            <a:r>
              <a:rPr lang="en-US" sz="4800" dirty="0" smtClean="0">
                <a:solidFill>
                  <a:schemeClr val="bg1"/>
                </a:solidFill>
                <a:latin typeface="Tahoma" pitchFamily="34" charset="0"/>
                <a:ea typeface="Tahoma" pitchFamily="34" charset="0"/>
                <a:cs typeface="Tahoma" pitchFamily="34" charset="0"/>
              </a:rPr>
              <a:t>No one knows-  only the Father (Mt. 24:36; 1 Th. 5:2; 2 Pet. 3:10)</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sz="4800" dirty="0" smtClean="0">
                <a:solidFill>
                  <a:schemeClr val="bg1"/>
                </a:solidFill>
                <a:latin typeface="Tahoma" pitchFamily="34" charset="0"/>
                <a:ea typeface="Tahoma" pitchFamily="34" charset="0"/>
                <a:cs typeface="Tahoma" pitchFamily="34" charset="0"/>
              </a:rPr>
              <a:t>Jesus tells us all- you need to “watch” &amp; “be ready” because there will be no signs to look for &amp; no last second to repent (Mt. 24:37-44) </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sz="4800" dirty="0" smtClean="0">
                <a:solidFill>
                  <a:schemeClr val="bg1"/>
                </a:solidFill>
                <a:latin typeface="Tahoma" pitchFamily="34" charset="0"/>
                <a:ea typeface="Tahoma" pitchFamily="34" charset="0"/>
                <a:cs typeface="Tahoma" pitchFamily="34" charset="0"/>
              </a:rPr>
              <a:t>The only way that you can be saved from God’s wrath is through obeying the gospel of Christ (2 Thess. 1:7-9). </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sz="4800" dirty="0" smtClean="0">
                <a:solidFill>
                  <a:schemeClr val="bg1"/>
                </a:solidFill>
                <a:latin typeface="Tahoma" pitchFamily="34" charset="0"/>
                <a:ea typeface="Tahoma" pitchFamily="34" charset="0"/>
                <a:cs typeface="Tahoma" pitchFamily="34" charset="0"/>
              </a:rPr>
              <a:t>Judgment Day is coming- Eternity is Forever- Repent and be baptized for the remission of your sins (Acts 2:38) or be restored today (Acts 8:20-22; 2 Cor. 6:2)!</a:t>
            </a:r>
            <a:endParaRPr lang="en-US" sz="1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lnSpcReduction="10000"/>
          </a:bodyPr>
          <a:lstStyle/>
          <a:p>
            <a:pPr algn="ctr">
              <a:buNone/>
            </a:pPr>
            <a:r>
              <a:rPr lang="en-US" sz="4400" dirty="0" smtClean="0">
                <a:solidFill>
                  <a:schemeClr val="bg1"/>
                </a:solidFill>
                <a:latin typeface="Tahoma" pitchFamily="34" charset="0"/>
                <a:ea typeface="Tahoma" pitchFamily="34" charset="0"/>
                <a:cs typeface="Tahoma" pitchFamily="34" charset="0"/>
              </a:rPr>
              <a:t>False prophets will make lots of money writing books and making movies about the end times (rapture, Armageddon, tribulation, 1,000 year reign, etc.)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Many have tried to predict the day the Lord returns but all have failed and yet some will allow themselves to be deceived because they don’t know the Scriptures.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Don’t let it be you!  In this lesson, we will discuss what the Bible teaches will happen on “The Last Day”. </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Examine everything carefully by God’s word and hold fast to which is good and abstain from evil (1 Th. 5:21-22).</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4630400" cy="1295399"/>
          </a:xfrm>
        </p:spPr>
        <p:txBody>
          <a:bodyPr>
            <a:normAutofit/>
          </a:bodyPr>
          <a:lstStyle/>
          <a:p>
            <a:r>
              <a:rPr lang="en-US" dirty="0" smtClean="0">
                <a:solidFill>
                  <a:srgbClr val="FFFF00"/>
                </a:solidFill>
                <a:latin typeface="Tahoma" pitchFamily="34" charset="0"/>
                <a:ea typeface="Tahoma" pitchFamily="34" charset="0"/>
                <a:cs typeface="Tahoma" pitchFamily="34" charset="0"/>
              </a:rPr>
              <a:t>What Will Happen on “The Last Day”?</a:t>
            </a:r>
            <a:endParaRPr lang="en-US" dirty="0">
              <a:solidFill>
                <a:srgbClr val="FFFF00"/>
              </a:solidFill>
              <a:latin typeface="Tahoma" pitchFamily="34" charset="0"/>
              <a:ea typeface="Tahoma" pitchFamily="34" charset="0"/>
              <a:cs typeface="Tahoma" pitchFamily="34" charset="0"/>
            </a:endParaRPr>
          </a:p>
        </p:txBody>
      </p:sp>
      <p:pic>
        <p:nvPicPr>
          <p:cNvPr id="13314" name="Picture 2" descr="fire damage : Burning globe earth (west hemisphere) - version without glowing (elements furnished by NASA) Stock Photo"/>
          <p:cNvPicPr>
            <a:picLocks noChangeAspect="1" noChangeArrowheads="1"/>
          </p:cNvPicPr>
          <p:nvPr/>
        </p:nvPicPr>
        <p:blipFill>
          <a:blip r:embed="rId2" cstate="print"/>
          <a:srcRect/>
          <a:stretch>
            <a:fillRect/>
          </a:stretch>
        </p:blipFill>
        <p:spPr bwMode="auto">
          <a:xfrm>
            <a:off x="10134600" y="1143000"/>
            <a:ext cx="3962400" cy="3586467"/>
          </a:xfrm>
          <a:prstGeom prst="rect">
            <a:avLst/>
          </a:prstGeom>
          <a:noFill/>
        </p:spPr>
      </p:pic>
      <p:pic>
        <p:nvPicPr>
          <p:cNvPr id="13316" name="Picture 4" descr="Image result for Lord in the clouds with saints"/>
          <p:cNvPicPr>
            <a:picLocks noChangeAspect="1" noChangeArrowheads="1"/>
          </p:cNvPicPr>
          <p:nvPr/>
        </p:nvPicPr>
        <p:blipFill>
          <a:blip r:embed="rId3" cstate="print"/>
          <a:srcRect/>
          <a:stretch>
            <a:fillRect/>
          </a:stretch>
        </p:blipFill>
        <p:spPr bwMode="auto">
          <a:xfrm>
            <a:off x="381000" y="1371600"/>
            <a:ext cx="4774633" cy="2673351"/>
          </a:xfrm>
          <a:prstGeom prst="rect">
            <a:avLst/>
          </a:prstGeom>
          <a:noFill/>
        </p:spPr>
      </p:pic>
      <p:pic>
        <p:nvPicPr>
          <p:cNvPr id="13318" name="Picture 6" descr="http://beginningandend.com/wp-content/uploads/2012/12/The-Rapture-Sixth-Seal-Red-moon-Rapture-Timing-of-the-Rapture.jpg"/>
          <p:cNvPicPr>
            <a:picLocks noChangeAspect="1" noChangeArrowheads="1"/>
          </p:cNvPicPr>
          <p:nvPr/>
        </p:nvPicPr>
        <p:blipFill>
          <a:blip r:embed="rId4" cstate="print"/>
          <a:srcRect/>
          <a:stretch>
            <a:fillRect/>
          </a:stretch>
        </p:blipFill>
        <p:spPr bwMode="auto">
          <a:xfrm>
            <a:off x="5867400" y="1295400"/>
            <a:ext cx="4112377" cy="3081978"/>
          </a:xfrm>
          <a:prstGeom prst="rect">
            <a:avLst/>
          </a:prstGeom>
          <a:noFill/>
        </p:spPr>
      </p:pic>
      <p:pic>
        <p:nvPicPr>
          <p:cNvPr id="13320" name="Picture 8" descr="http://www.lamblion.com/images/publications/articles/white_throne.jpg"/>
          <p:cNvPicPr>
            <a:picLocks noChangeAspect="1" noChangeArrowheads="1"/>
          </p:cNvPicPr>
          <p:nvPr/>
        </p:nvPicPr>
        <p:blipFill>
          <a:blip r:embed="rId5" cstate="print"/>
          <a:srcRect/>
          <a:stretch>
            <a:fillRect/>
          </a:stretch>
        </p:blipFill>
        <p:spPr bwMode="auto">
          <a:xfrm>
            <a:off x="1371600" y="4495800"/>
            <a:ext cx="2959794" cy="3505200"/>
          </a:xfrm>
          <a:prstGeom prst="rect">
            <a:avLst/>
          </a:prstGeom>
          <a:noFill/>
        </p:spPr>
      </p:pic>
      <p:pic>
        <p:nvPicPr>
          <p:cNvPr id="13322" name="Picture 10" descr="http://agapegeek.files.wordpress.com/2010/03/hell2.jpg?w=300&amp;h=225"/>
          <p:cNvPicPr>
            <a:picLocks noChangeAspect="1" noChangeArrowheads="1"/>
          </p:cNvPicPr>
          <p:nvPr/>
        </p:nvPicPr>
        <p:blipFill>
          <a:blip r:embed="rId6" cstate="print"/>
          <a:srcRect/>
          <a:stretch>
            <a:fillRect/>
          </a:stretch>
        </p:blipFill>
        <p:spPr bwMode="auto">
          <a:xfrm>
            <a:off x="5486400" y="4724400"/>
            <a:ext cx="4094163" cy="3070225"/>
          </a:xfrm>
          <a:prstGeom prst="rect">
            <a:avLst/>
          </a:prstGeom>
          <a:noFill/>
        </p:spPr>
      </p:pic>
      <p:pic>
        <p:nvPicPr>
          <p:cNvPr id="13324" name="Picture 12" descr="Glorious Throne of God"/>
          <p:cNvPicPr>
            <a:picLocks noChangeAspect="1" noChangeArrowheads="1"/>
          </p:cNvPicPr>
          <p:nvPr/>
        </p:nvPicPr>
        <p:blipFill>
          <a:blip r:embed="rId7" cstate="print"/>
          <a:srcRect/>
          <a:stretch>
            <a:fillRect/>
          </a:stretch>
        </p:blipFill>
        <p:spPr bwMode="auto">
          <a:xfrm>
            <a:off x="10134600" y="4572000"/>
            <a:ext cx="4133850" cy="330692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On the Last Day- Jesus will Return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pPr>
            <a:r>
              <a:rPr lang="en-US" sz="4400" dirty="0" smtClean="0">
                <a:solidFill>
                  <a:schemeClr val="bg1"/>
                </a:solidFill>
                <a:latin typeface="Tahoma" pitchFamily="34" charset="0"/>
                <a:ea typeface="Tahoma" pitchFamily="34" charset="0"/>
                <a:cs typeface="Tahoma" pitchFamily="34" charset="0"/>
              </a:rPr>
              <a:t>He will appear in bodily form as He descends from heaven in a cloud (Acts 1:9-11). </a:t>
            </a:r>
          </a:p>
          <a:p>
            <a:pPr algn="ctr">
              <a:buNone/>
            </a:pPr>
            <a:endParaRPr lang="en-US" sz="20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Every eye will see Him- it won’t be a secret (Rev. 1:7)</a:t>
            </a:r>
          </a:p>
          <a:p>
            <a:pPr algn="ctr">
              <a:buNone/>
            </a:pPr>
            <a:endParaRPr lang="en-US" sz="20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He will descend from heaven with a shout and a trumpet (1 Thess. 4:16)</a:t>
            </a:r>
          </a:p>
          <a:p>
            <a:pPr algn="ctr">
              <a:buNone/>
            </a:pPr>
            <a:endParaRPr lang="en-US" sz="20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He will return at an unexpected time (thief in the night). (1 Thess. 5:1-3; 2 Peter 3:10)</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On the Last Day- All the Dead Will be Raised</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pPr>
            <a:r>
              <a:rPr lang="en-US" sz="4400" dirty="0" smtClean="0">
                <a:solidFill>
                  <a:schemeClr val="bg1"/>
                </a:solidFill>
                <a:latin typeface="Tahoma" pitchFamily="34" charset="0"/>
                <a:ea typeface="Tahoma" pitchFamily="34" charset="0"/>
                <a:cs typeface="Tahoma" pitchFamily="34" charset="0"/>
              </a:rPr>
              <a:t>All who are in the tombs will be raised (John 5:28-29a). </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Will the righteous be </a:t>
            </a:r>
            <a:r>
              <a:rPr lang="en-US" sz="4400" dirty="0" err="1" smtClean="0">
                <a:solidFill>
                  <a:schemeClr val="bg1"/>
                </a:solidFill>
                <a:latin typeface="Tahoma" pitchFamily="34" charset="0"/>
                <a:ea typeface="Tahoma" pitchFamily="34" charset="0"/>
                <a:cs typeface="Tahoma" pitchFamily="34" charset="0"/>
              </a:rPr>
              <a:t>raptured</a:t>
            </a:r>
            <a:r>
              <a:rPr lang="en-US" sz="4400" dirty="0" smtClean="0">
                <a:solidFill>
                  <a:schemeClr val="bg1"/>
                </a:solidFill>
                <a:latin typeface="Tahoma" pitchFamily="34" charset="0"/>
                <a:ea typeface="Tahoma" pitchFamily="34" charset="0"/>
                <a:cs typeface="Tahoma" pitchFamily="34" charset="0"/>
              </a:rPr>
              <a:t> before tribulation and then a 1,000 years later the wicked will be condemned?</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No, because all the dead will be raised on the last day     (Acts 24:15; Jn. 6:39-40; 1 Th. 4:15-17) </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The righteous will be raised with an incorruptible, glorious, powerful, and spiritual body (1 Cor. 15:42-44).</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When Christ returns, we shall be like Him (1 Jn. 3:2). </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On the Last Day- Those Living will Change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pPr>
            <a:r>
              <a:rPr lang="en-US" sz="4400" dirty="0" smtClean="0">
                <a:solidFill>
                  <a:schemeClr val="bg1"/>
                </a:solidFill>
                <a:latin typeface="Tahoma" pitchFamily="34" charset="0"/>
                <a:ea typeface="Tahoma" pitchFamily="34" charset="0"/>
                <a:cs typeface="Tahoma" pitchFamily="34" charset="0"/>
              </a:rPr>
              <a:t>We will be changed because flesh and blood cannot inherit the kingdom of God (1 Cor. 15:50-56).</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Before this change happens, we will not have the opportunity to repent because it will happen in the blink of an eye.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When Jesus returns, people will be alive on the earth, there will not be global annihilation because of nuclear holocaust or any other reason.</a:t>
            </a:r>
          </a:p>
          <a:p>
            <a:pPr algn="ctr">
              <a:buNone/>
            </a:pPr>
            <a:endParaRPr lang="en-US" sz="15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7526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On the Last Day- Brethren will be Caught up Together to Meet the Lord in the Air</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905000"/>
            <a:ext cx="14630400" cy="6324600"/>
          </a:xfrm>
        </p:spPr>
        <p:txBody>
          <a:bodyPr>
            <a:normAutofit/>
          </a:bodyPr>
          <a:lstStyle/>
          <a:p>
            <a:pPr algn="ctr">
              <a:buNone/>
            </a:pPr>
            <a:r>
              <a:rPr lang="en-US" sz="4300" dirty="0" smtClean="0">
                <a:solidFill>
                  <a:schemeClr val="bg1"/>
                </a:solidFill>
                <a:latin typeface="Tahoma" pitchFamily="34" charset="0"/>
                <a:ea typeface="Tahoma" pitchFamily="34" charset="0"/>
                <a:cs typeface="Tahoma" pitchFamily="34" charset="0"/>
              </a:rPr>
              <a:t>The apostle Paul says that those who were alive would be caught up together with those who died in Christ in the clouds (1 Thess. 4:17).</a:t>
            </a:r>
            <a:endParaRPr lang="en-US" sz="4300" dirty="0">
              <a:solidFill>
                <a:schemeClr val="bg1"/>
              </a:solidFill>
              <a:latin typeface="Tahoma" pitchFamily="34" charset="0"/>
              <a:ea typeface="Tahoma" pitchFamily="34" charset="0"/>
              <a:cs typeface="Tahoma" pitchFamily="34" charset="0"/>
            </a:endParaRP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The Bible teaches that those who are Christians would meet the Lord in the air, not on the earth. </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Jesus will not set foot on earth again.  He won’t come back to reign for 1,000 years in Jerusalem as He is already reigning as King on David’s throne now (Acts 2:30ff). </a:t>
            </a:r>
            <a:endParaRPr lang="en-US" sz="43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normAutofit/>
          </a:bodyPr>
          <a:lstStyle/>
          <a:p>
            <a:r>
              <a:rPr lang="en-US" sz="6000" dirty="0" smtClean="0">
                <a:solidFill>
                  <a:srgbClr val="FFFF00"/>
                </a:solidFill>
                <a:latin typeface="Tahoma" pitchFamily="34" charset="0"/>
                <a:ea typeface="Tahoma" pitchFamily="34" charset="0"/>
                <a:cs typeface="Tahoma" pitchFamily="34" charset="0"/>
              </a:rPr>
              <a:t>On the Last Day- Earth will be Destroyed</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lnSpcReduction="10000"/>
          </a:bodyPr>
          <a:lstStyle/>
          <a:p>
            <a:pPr algn="ctr">
              <a:buNone/>
            </a:pPr>
            <a:r>
              <a:rPr lang="en-US" sz="4400" dirty="0" smtClean="0">
                <a:solidFill>
                  <a:schemeClr val="bg1"/>
                </a:solidFill>
                <a:latin typeface="Tahoma" pitchFamily="34" charset="0"/>
                <a:ea typeface="Tahoma" pitchFamily="34" charset="0"/>
                <a:cs typeface="Tahoma" pitchFamily="34" charset="0"/>
              </a:rPr>
              <a:t>Another reason that Jesus is not going to come back and reign in Jerusalem for 1,000 years is because the earth is going to be destroyed (2 Peter 3:10-13).</a:t>
            </a:r>
            <a:endParaRPr lang="en-US" sz="1400" dirty="0">
              <a:solidFill>
                <a:schemeClr val="bg1"/>
              </a:solidFill>
              <a:latin typeface="Tahoma" pitchFamily="34" charset="0"/>
              <a:ea typeface="Tahoma" pitchFamily="34" charset="0"/>
              <a:cs typeface="Tahoma" pitchFamily="34" charset="0"/>
            </a:endParaRP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The heavens (atmosphere) will pass away with a roar.</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The elements will melt.  </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The earth and its works will be consumed with fire.</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The earth is not going to be purged or cleansed so that people can live on it again because it will be destroyed.</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normAutofit/>
          </a:bodyPr>
          <a:lstStyle/>
          <a:p>
            <a:r>
              <a:rPr lang="en-US" sz="6600" dirty="0" smtClean="0">
                <a:solidFill>
                  <a:srgbClr val="FFFF00"/>
                </a:solidFill>
                <a:latin typeface="Tahoma" pitchFamily="34" charset="0"/>
                <a:ea typeface="Tahoma" pitchFamily="34" charset="0"/>
                <a:cs typeface="Tahoma" pitchFamily="34" charset="0"/>
              </a:rPr>
              <a:t>On the Last Day- All will be Judged</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lnSpcReduction="10000"/>
          </a:bodyPr>
          <a:lstStyle/>
          <a:p>
            <a:pPr algn="ctr">
              <a:buNone/>
            </a:pPr>
            <a:r>
              <a:rPr lang="en-US" sz="4400" dirty="0" smtClean="0">
                <a:solidFill>
                  <a:schemeClr val="bg1"/>
                </a:solidFill>
                <a:latin typeface="Tahoma" pitchFamily="34" charset="0"/>
                <a:ea typeface="Tahoma" pitchFamily="34" charset="0"/>
                <a:cs typeface="Tahoma" pitchFamily="34" charset="0"/>
              </a:rPr>
              <a:t>After death comes the judgment (Heb. 9:27).</a:t>
            </a:r>
            <a:endParaRPr lang="en-US" sz="1400" dirty="0">
              <a:solidFill>
                <a:schemeClr val="bg1"/>
              </a:solidFill>
              <a:latin typeface="Tahoma" pitchFamily="34" charset="0"/>
              <a:ea typeface="Tahoma" pitchFamily="34" charset="0"/>
              <a:cs typeface="Tahoma" pitchFamily="34" charset="0"/>
            </a:endParaRP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God has appointed a day in which He will judge the world in righteousness by Jesus Christ (Acts 17:30-31).</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This is why all men everywhere are to repent of their sins.  </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When the Lord returns, He will judge men by their works by the word of God (Rev. 20:11-13; John 12:48).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You will not be able to argue your case before the Lord  and change his mind but many will try (Mt. 7:21-22).</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1305</TotalTime>
  <Words>1053</Words>
  <Application>Microsoft Office PowerPoint</Application>
  <PresentationFormat>Custom</PresentationFormat>
  <Paragraphs>90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Introduction</vt:lpstr>
      <vt:lpstr>Introduction</vt:lpstr>
      <vt:lpstr>What Will Happen on “The Last Day”?</vt:lpstr>
      <vt:lpstr>On the Last Day- Jesus will Return</vt:lpstr>
      <vt:lpstr>On the Last Day- All the Dead Will be Raised</vt:lpstr>
      <vt:lpstr>On the Last Day- Those Living will Change</vt:lpstr>
      <vt:lpstr>On the Last Day- Brethren will be Caught up Together to Meet the Lord in the Air</vt:lpstr>
      <vt:lpstr>On the Last Day- Earth will be Destroyed</vt:lpstr>
      <vt:lpstr>On the Last Day- All will be Judged</vt:lpstr>
      <vt:lpstr>Eternity will Begin and Never End</vt:lpstr>
      <vt:lpstr>What Will Happen on the Last Day?</vt:lpstr>
      <vt:lpstr>Slide 12</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Steven Lawrence Locklair</dc:creator>
  <cp:lastModifiedBy>Steven Lawrence Locklair</cp:lastModifiedBy>
  <cp:revision>34</cp:revision>
  <dcterms:created xsi:type="dcterms:W3CDTF">2015-05-23T15:36:30Z</dcterms:created>
  <dcterms:modified xsi:type="dcterms:W3CDTF">2015-05-24T13:34:25Z</dcterms:modified>
</cp:coreProperties>
</file>