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98" y="-126"/>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AA42D1-20F1-4724-8D16-624A109182D5}" type="datetimeFigureOut">
              <a:rPr lang="en-US" smtClean="0"/>
              <a:pPr/>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AA42D1-20F1-4724-8D16-624A109182D5}" type="datetimeFigureOut">
              <a:rPr lang="en-US" smtClean="0"/>
              <a:pPr/>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AA42D1-20F1-4724-8D16-624A109182D5}" type="datetimeFigureOut">
              <a:rPr lang="en-US" smtClean="0"/>
              <a:pPr/>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AA42D1-20F1-4724-8D16-624A109182D5}" type="datetimeFigureOut">
              <a:rPr lang="en-US" smtClean="0"/>
              <a:pPr/>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AA42D1-20F1-4724-8D16-624A109182D5}" type="datetimeFigureOut">
              <a:rPr lang="en-US" smtClean="0"/>
              <a:pPr/>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AA42D1-20F1-4724-8D16-624A109182D5}" type="datetimeFigureOut">
              <a:rPr lang="en-US" smtClean="0"/>
              <a:pPr/>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AA42D1-20F1-4724-8D16-624A109182D5}" type="datetimeFigureOut">
              <a:rPr lang="en-US" smtClean="0"/>
              <a:pPr/>
              <a:t>7/12/2015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AA42D1-20F1-4724-8D16-624A109182D5}" type="datetimeFigureOut">
              <a:rPr lang="en-US" smtClean="0"/>
              <a:pPr/>
              <a:t>7/12/2015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A42D1-20F1-4724-8D16-624A109182D5}" type="datetimeFigureOut">
              <a:rPr lang="en-US" smtClean="0"/>
              <a:pPr/>
              <a:t>7/12/2015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AA42D1-20F1-4724-8D16-624A109182D5}" type="datetimeFigureOut">
              <a:rPr lang="en-US" smtClean="0"/>
              <a:pPr/>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AA42D1-20F1-4724-8D16-624A109182D5}" type="datetimeFigureOut">
              <a:rPr lang="en-US" smtClean="0"/>
              <a:pPr/>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AA8FD-A40A-4257-A0C4-17965AA05F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B6AA42D1-20F1-4724-8D16-624A109182D5}" type="datetimeFigureOut">
              <a:rPr lang="en-US" smtClean="0"/>
              <a:pPr/>
              <a:t>7/12/2015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905AA8FD-A40A-4257-A0C4-17965AA05F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2971800" cy="8229599"/>
          </a:xfrm>
        </p:spPr>
        <p:txBody>
          <a:bodyPr>
            <a:noAutofit/>
          </a:bodyPr>
          <a:lstStyle/>
          <a:p>
            <a:r>
              <a:rPr lang="en-US" sz="13300" dirty="0" smtClean="0">
                <a:solidFill>
                  <a:srgbClr val="FFFF00"/>
                </a:solidFill>
                <a:latin typeface="Tahoma" pitchFamily="34" charset="0"/>
                <a:ea typeface="Tahoma" pitchFamily="34" charset="0"/>
                <a:cs typeface="Tahoma" pitchFamily="34" charset="0"/>
              </a:rPr>
              <a:t>G</a:t>
            </a:r>
            <a:br>
              <a:rPr lang="en-US" sz="13300" dirty="0" smtClean="0">
                <a:solidFill>
                  <a:srgbClr val="FFFF00"/>
                </a:solidFill>
                <a:latin typeface="Tahoma" pitchFamily="34" charset="0"/>
                <a:ea typeface="Tahoma" pitchFamily="34" charset="0"/>
                <a:cs typeface="Tahoma" pitchFamily="34" charset="0"/>
              </a:rPr>
            </a:br>
            <a:r>
              <a:rPr lang="en-US" sz="13300" dirty="0" smtClean="0">
                <a:solidFill>
                  <a:srgbClr val="FFFF00"/>
                </a:solidFill>
                <a:latin typeface="Tahoma" pitchFamily="34" charset="0"/>
                <a:ea typeface="Tahoma" pitchFamily="34" charset="0"/>
                <a:cs typeface="Tahoma" pitchFamily="34" charset="0"/>
              </a:rPr>
              <a:t>r</a:t>
            </a:r>
            <a:br>
              <a:rPr lang="en-US" sz="13300" dirty="0" smtClean="0">
                <a:solidFill>
                  <a:srgbClr val="FFFF00"/>
                </a:solidFill>
                <a:latin typeface="Tahoma" pitchFamily="34" charset="0"/>
                <a:ea typeface="Tahoma" pitchFamily="34" charset="0"/>
                <a:cs typeface="Tahoma" pitchFamily="34" charset="0"/>
              </a:rPr>
            </a:br>
            <a:r>
              <a:rPr lang="en-US" sz="13300" dirty="0" smtClean="0">
                <a:solidFill>
                  <a:srgbClr val="FFFF00"/>
                </a:solidFill>
                <a:latin typeface="Tahoma" pitchFamily="34" charset="0"/>
                <a:ea typeface="Tahoma" pitchFamily="34" charset="0"/>
                <a:cs typeface="Tahoma" pitchFamily="34" charset="0"/>
              </a:rPr>
              <a:t>o</a:t>
            </a:r>
            <a:br>
              <a:rPr lang="en-US" sz="13300" dirty="0" smtClean="0">
                <a:solidFill>
                  <a:srgbClr val="FFFF00"/>
                </a:solidFill>
                <a:latin typeface="Tahoma" pitchFamily="34" charset="0"/>
                <a:ea typeface="Tahoma" pitchFamily="34" charset="0"/>
                <a:cs typeface="Tahoma" pitchFamily="34" charset="0"/>
              </a:rPr>
            </a:br>
            <a:r>
              <a:rPr lang="en-US" sz="13300" dirty="0" smtClean="0">
                <a:solidFill>
                  <a:srgbClr val="FFFF00"/>
                </a:solidFill>
                <a:latin typeface="Tahoma" pitchFamily="34" charset="0"/>
                <a:ea typeface="Tahoma" pitchFamily="34" charset="0"/>
                <a:cs typeface="Tahoma" pitchFamily="34" charset="0"/>
              </a:rPr>
              <a:t>w</a:t>
            </a:r>
            <a:endParaRPr lang="en-US" sz="13300" dirty="0">
              <a:solidFill>
                <a:srgbClr val="FFFF00"/>
              </a:solidFill>
              <a:latin typeface="Tahoma" pitchFamily="34" charset="0"/>
              <a:ea typeface="Tahoma" pitchFamily="34" charset="0"/>
              <a:cs typeface="Tahoma" pitchFamily="34" charset="0"/>
            </a:endParaRPr>
          </a:p>
        </p:txBody>
      </p:sp>
      <p:pic>
        <p:nvPicPr>
          <p:cNvPr id="4" name="Picture 11"/>
          <p:cNvPicPr>
            <a:picLocks noChangeAspect="1" noChangeArrowheads="1"/>
          </p:cNvPicPr>
          <p:nvPr/>
        </p:nvPicPr>
        <p:blipFill>
          <a:blip r:embed="rId2" cstate="print"/>
          <a:srcRect/>
          <a:stretch>
            <a:fillRect/>
          </a:stretch>
        </p:blipFill>
        <p:spPr bwMode="auto">
          <a:xfrm>
            <a:off x="3048000" y="457200"/>
            <a:ext cx="10810500" cy="7214266"/>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lnSpcReduction="10000"/>
          </a:bodyPr>
          <a:lstStyle/>
          <a:p>
            <a:pPr marL="609600" indent="-609600" algn="ctr">
              <a:lnSpc>
                <a:spcPct val="90000"/>
              </a:lnSpc>
              <a:buNone/>
            </a:pPr>
            <a:r>
              <a:rPr lang="en-US" dirty="0" smtClean="0">
                <a:solidFill>
                  <a:schemeClr val="bg1"/>
                </a:solidFill>
                <a:effectLst/>
                <a:latin typeface="Tahoma" pitchFamily="34" charset="0"/>
                <a:ea typeface="Tahoma" pitchFamily="34" charset="0"/>
                <a:cs typeface="Tahoma" pitchFamily="34" charset="0"/>
              </a:rPr>
              <a:t>You must grow in God’s grace which should motivate you to relish every opportunity to hunger and thirst after righteousness so that you will grow spiritually and be useful in His </a:t>
            </a:r>
            <a:r>
              <a:rPr lang="en-US" dirty="0" smtClean="0">
                <a:solidFill>
                  <a:schemeClr val="bg1"/>
                </a:solidFill>
                <a:latin typeface="Tahoma" pitchFamily="34" charset="0"/>
                <a:ea typeface="Tahoma" pitchFamily="34" charset="0"/>
                <a:cs typeface="Tahoma" pitchFamily="34" charset="0"/>
              </a:rPr>
              <a:t>service!</a:t>
            </a:r>
            <a:endParaRPr lang="en-US"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dirty="0" smtClean="0">
                <a:solidFill>
                  <a:schemeClr val="bg1"/>
                </a:solidFill>
                <a:effectLst/>
                <a:latin typeface="Tahoma" pitchFamily="34" charset="0"/>
                <a:ea typeface="Tahoma" pitchFamily="34" charset="0"/>
                <a:cs typeface="Tahoma" pitchFamily="34" charset="0"/>
              </a:rPr>
              <a:t>You can overcome all obstacles through Christ so that you can eat of the tree of life and live forever.              (Rev. 2:7; 17:14; 21:7)  </a:t>
            </a:r>
          </a:p>
          <a:p>
            <a:pPr marL="609600" indent="-609600"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dirty="0" smtClean="0">
                <a:solidFill>
                  <a:schemeClr val="bg1"/>
                </a:solidFill>
                <a:effectLst/>
                <a:latin typeface="Tahoma" pitchFamily="34" charset="0"/>
                <a:ea typeface="Tahoma" pitchFamily="34" charset="0"/>
                <a:cs typeface="Tahoma" pitchFamily="34" charset="0"/>
              </a:rPr>
              <a:t>Do your deeds demonstrate that you are growing in wisdom?  You’ll be judged by them. Are you ready? (2 Cor. 5:10; 6:2)</a:t>
            </a:r>
            <a:endParaRPr lang="en-US" sz="2800" dirty="0" smtClean="0">
              <a:solidFill>
                <a:schemeClr val="bg1"/>
              </a:solidFill>
              <a:effectLst/>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created us in His image and upon conception, we begin to grow until we are born.  </a:t>
            </a: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As children, we grow everyday until we are adults.</a:t>
            </a:r>
            <a:r>
              <a:rPr lang="en-US" sz="4400" dirty="0" smtClean="0">
                <a:solidFill>
                  <a:schemeClr val="bg1"/>
                </a:solidFill>
                <a:effectLst/>
                <a:latin typeface="Tahoma" pitchFamily="34" charset="0"/>
                <a:ea typeface="Tahoma" pitchFamily="34" charset="0"/>
                <a:cs typeface="Tahoma" pitchFamily="34" charset="0"/>
              </a:rPr>
              <a:t> </a:t>
            </a: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as Christians we are commanded to grow in Jesus Christ (2 Peter 3:18)</a:t>
            </a:r>
            <a:r>
              <a:rPr lang="en-US" sz="4400" dirty="0">
                <a:solidFill>
                  <a:schemeClr val="bg1"/>
                </a:solidFill>
                <a:latin typeface="Tahoma" pitchFamily="34" charset="0"/>
                <a:ea typeface="Tahoma" pitchFamily="34" charset="0"/>
                <a:cs typeface="Tahoma" pitchFamily="34" charset="0"/>
              </a:rPr>
              <a:t>!</a:t>
            </a:r>
            <a:r>
              <a:rPr lang="en-US" sz="4400" dirty="0" smtClean="0">
                <a:solidFill>
                  <a:schemeClr val="bg1"/>
                </a:solidFill>
                <a:effectLst>
                  <a:outerShdw blurRad="38100" dist="38100" dir="2700000" algn="tl">
                    <a:srgbClr val="FFFFFF"/>
                  </a:outerShdw>
                </a:effectLst>
                <a:latin typeface="Tahoma" pitchFamily="34" charset="0"/>
                <a:ea typeface="Tahoma" pitchFamily="34" charset="0"/>
                <a:cs typeface="Tahoma" pitchFamily="34" charset="0"/>
              </a:rPr>
              <a:t> </a:t>
            </a: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How does this process happen in our spiritual lives?</a:t>
            </a:r>
            <a:r>
              <a:rPr lang="en-US" sz="4400" dirty="0" smtClean="0">
                <a:solidFill>
                  <a:schemeClr val="bg1"/>
                </a:solidFill>
                <a:effectLst/>
                <a:latin typeface="Tahoma" pitchFamily="34" charset="0"/>
                <a:ea typeface="Tahoma" pitchFamily="34" charset="0"/>
                <a:cs typeface="Tahoma" pitchFamily="34" charset="0"/>
              </a:rPr>
              <a:t>  </a:t>
            </a: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In this lesson we will use the acronym of “grow” to help us understand this concept from the apostle Peter.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Grow in the </a:t>
            </a:r>
            <a:r>
              <a:rPr lang="en-US" b="1" u="sng" dirty="0" smtClean="0">
                <a:solidFill>
                  <a:srgbClr val="FFFF00"/>
                </a:solidFill>
                <a:latin typeface="Tahoma" pitchFamily="34" charset="0"/>
                <a:ea typeface="Tahoma" pitchFamily="34" charset="0"/>
                <a:cs typeface="Tahoma" pitchFamily="34" charset="0"/>
              </a:rPr>
              <a:t>G</a:t>
            </a:r>
            <a:r>
              <a:rPr lang="en-US" dirty="0" smtClean="0">
                <a:solidFill>
                  <a:srgbClr val="FFFF00"/>
                </a:solidFill>
                <a:latin typeface="Tahoma" pitchFamily="34" charset="0"/>
                <a:ea typeface="Tahoma" pitchFamily="34" charset="0"/>
                <a:cs typeface="Tahoma" pitchFamily="34" charset="0"/>
              </a:rPr>
              <a:t>race of Christ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609600" indent="-609600" algn="ctr">
              <a:buNone/>
            </a:pPr>
            <a:r>
              <a:rPr lang="en-US" sz="4800" dirty="0" smtClean="0">
                <a:solidFill>
                  <a:schemeClr val="bg1"/>
                </a:solidFill>
                <a:latin typeface="Tahoma" pitchFamily="34" charset="0"/>
                <a:ea typeface="Tahoma" pitchFamily="34" charset="0"/>
                <a:cs typeface="Tahoma" pitchFamily="34" charset="0"/>
              </a:rPr>
              <a:t>Grace has been multiplied to us as Christians (2 Pet. 1:2). </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By His divine power, we have everything we need for this life and how to be</a:t>
            </a:r>
            <a:r>
              <a:rPr lang="en-US" sz="4800" dirty="0" smtClean="0">
                <a:solidFill>
                  <a:schemeClr val="bg1"/>
                </a:solidFill>
                <a:latin typeface="Tahoma" pitchFamily="34" charset="0"/>
                <a:ea typeface="Tahoma" pitchFamily="34" charset="0"/>
                <a:cs typeface="Tahoma" pitchFamily="34" charset="0"/>
              </a:rPr>
              <a:t> godly (2 Pet. 1:3). </a:t>
            </a:r>
          </a:p>
          <a:p>
            <a:pPr marL="609600" indent="-609600" algn="ctr">
              <a:buNone/>
            </a:pPr>
            <a:endParaRPr lang="en-US" sz="1800" dirty="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Because of His great and precious promises, we can escape this </a:t>
            </a:r>
            <a:r>
              <a:rPr lang="en-US" sz="4800" dirty="0" smtClean="0">
                <a:solidFill>
                  <a:schemeClr val="bg1"/>
                </a:solidFill>
                <a:latin typeface="Tahoma" pitchFamily="34" charset="0"/>
                <a:ea typeface="Tahoma" pitchFamily="34" charset="0"/>
                <a:cs typeface="Tahoma" pitchFamily="34" charset="0"/>
              </a:rPr>
              <a:t>c</a:t>
            </a:r>
            <a:r>
              <a:rPr lang="en-US" sz="4800" dirty="0" smtClean="0">
                <a:solidFill>
                  <a:schemeClr val="bg1"/>
                </a:solidFill>
                <a:effectLst/>
                <a:latin typeface="Tahoma" pitchFamily="34" charset="0"/>
                <a:ea typeface="Tahoma" pitchFamily="34" charset="0"/>
                <a:cs typeface="Tahoma" pitchFamily="34" charset="0"/>
              </a:rPr>
              <a:t>orrupt world of lust (2 Pet. 1:4).  How?</a:t>
            </a:r>
          </a:p>
          <a:p>
            <a:pPr marL="609600" indent="-609600" algn="ctr">
              <a:buNone/>
            </a:pP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 You were dead in your sins but now you are alive in Christ, having been born again to a living hope through His resurrection &amp; obedience to the word of God.   (Eph. 2:1, 5, 8; 1 Pet. 1:3, 22-23)</a:t>
            </a:r>
            <a:r>
              <a:rPr lang="en-US" sz="4400" dirty="0" smtClean="0">
                <a:solidFill>
                  <a:schemeClr val="bg1"/>
                </a:solidFill>
                <a:effectLst/>
                <a:latin typeface="Tahoma" pitchFamily="34" charset="0"/>
                <a:ea typeface="Tahoma" pitchFamily="34" charset="0"/>
                <a:cs typeface="Tahoma" pitchFamily="34" charset="0"/>
              </a:rPr>
              <a:t> </a:t>
            </a: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400" dirty="0" smtClean="0">
              <a:solidFill>
                <a:schemeClr val="bg1"/>
              </a:solidFill>
              <a:effectLst>
                <a:outerShdw blurRad="38100" dist="38100" dir="2700000" algn="tl">
                  <a:srgbClr val="FFFFFF"/>
                </a:outerShdw>
              </a:effectLst>
              <a:latin typeface="Tahoma" pitchFamily="34" charset="0"/>
              <a:ea typeface="Tahoma" pitchFamily="34" charset="0"/>
              <a:cs typeface="Tahoma" pitchFamily="34" charset="0"/>
            </a:endParaRP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Grow in the </a:t>
            </a:r>
            <a:r>
              <a:rPr lang="en-US" b="1" u="sng" dirty="0" smtClean="0">
                <a:solidFill>
                  <a:srgbClr val="FFFF00"/>
                </a:solidFill>
                <a:latin typeface="Tahoma" pitchFamily="34" charset="0"/>
                <a:ea typeface="Tahoma" pitchFamily="34" charset="0"/>
                <a:cs typeface="Tahoma" pitchFamily="34" charset="0"/>
              </a:rPr>
              <a:t>G</a:t>
            </a:r>
            <a:r>
              <a:rPr lang="en-US" dirty="0" smtClean="0">
                <a:solidFill>
                  <a:srgbClr val="FFFF00"/>
                </a:solidFill>
                <a:latin typeface="Tahoma" pitchFamily="34" charset="0"/>
                <a:ea typeface="Tahoma" pitchFamily="34" charset="0"/>
                <a:cs typeface="Tahoma" pitchFamily="34" charset="0"/>
              </a:rPr>
              <a:t>race of Christ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You have access to God’s throne of grace through Christ to receive help in your time of need (Heb. 4:14-16). </a:t>
            </a:r>
          </a:p>
          <a:p>
            <a:pPr marL="609600" indent="-609600" algn="ctr">
              <a:buNone/>
            </a:pPr>
            <a:endParaRPr lang="en-US" sz="15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His grace will be reflected in your life (Titus 2:11-12). </a:t>
            </a: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Husband- show honor to your wife as an heir (1 Pet. 3:7). </a:t>
            </a:r>
          </a:p>
          <a:p>
            <a:pPr marL="609600" indent="-609600" algn="ctr">
              <a:buNone/>
            </a:pP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You are able to serve your brethren (1 Pet. 4:10).  </a:t>
            </a: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You learn to be humble, not proud (1 Pet. 5:5).</a:t>
            </a:r>
          </a:p>
          <a:p>
            <a:pPr marL="609600" indent="-609600" algn="ctr">
              <a:buNone/>
            </a:pP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You are strengthened through suffering (1 Pet. 5:8-10).</a:t>
            </a:r>
          </a:p>
          <a:p>
            <a:pPr marL="609600" indent="-609600" algn="ctr">
              <a:buNone/>
            </a:pPr>
            <a:r>
              <a:rPr lang="en-US" sz="1800" dirty="0" smtClean="0">
                <a:solidFill>
                  <a:schemeClr val="bg1"/>
                </a:solidFill>
                <a:effectLst/>
                <a:latin typeface="Tahoma" pitchFamily="34" charset="0"/>
                <a:ea typeface="Tahoma" pitchFamily="34" charset="0"/>
                <a:cs typeface="Tahoma" pitchFamily="34" charset="0"/>
              </a:rPr>
              <a:t> </a:t>
            </a:r>
          </a:p>
          <a:p>
            <a:pPr marL="609600" indent="-609600" algn="ctr">
              <a:buNone/>
            </a:pPr>
            <a:r>
              <a:rPr lang="en-US" sz="4800" dirty="0" smtClean="0">
                <a:solidFill>
                  <a:schemeClr val="bg1"/>
                </a:solidFill>
                <a:latin typeface="Tahoma" pitchFamily="34" charset="0"/>
                <a:ea typeface="Tahoma" pitchFamily="34" charset="0"/>
                <a:cs typeface="Tahoma" pitchFamily="34" charset="0"/>
              </a:rPr>
              <a:t>Let us stand firm in the true grace of God (1 Pet. 5:12)!</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4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p:cTn id="4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b="1" u="sng" dirty="0" smtClean="0">
                <a:solidFill>
                  <a:srgbClr val="FFFF00"/>
                </a:solidFill>
                <a:latin typeface="Tahoma" pitchFamily="34" charset="0"/>
                <a:ea typeface="Tahoma" pitchFamily="34" charset="0"/>
                <a:cs typeface="Tahoma" pitchFamily="34" charset="0"/>
              </a:rPr>
              <a:t>R</a:t>
            </a:r>
            <a:r>
              <a:rPr lang="en-US" dirty="0" smtClean="0">
                <a:solidFill>
                  <a:srgbClr val="FFFF00"/>
                </a:solidFill>
                <a:latin typeface="Tahoma" pitchFamily="34" charset="0"/>
                <a:ea typeface="Tahoma" pitchFamily="34" charset="0"/>
                <a:cs typeface="Tahoma" pitchFamily="34" charset="0"/>
              </a:rPr>
              <a:t>elish the Knowledge of Christ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543800"/>
          </a:xfrm>
        </p:spPr>
        <p:txBody>
          <a:bodyPr>
            <a:normAutofit fontScale="925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You must not only grow in the grace of Christ but also in the full knowledge of Him (2 Peter 1:2, 3, 3:18). </a:t>
            </a:r>
          </a:p>
          <a:p>
            <a:pPr marL="609600" indent="-609600" algn="ctr">
              <a:buNone/>
            </a:pPr>
            <a:endParaRPr lang="en-US" sz="1600" dirty="0" smtClean="0">
              <a:solidFill>
                <a:schemeClr val="bg1"/>
              </a:solidFill>
              <a:effectLst>
                <a:outerShdw blurRad="38100" dist="38100" dir="2700000" algn="tl">
                  <a:srgbClr val="FFFFFF"/>
                </a:outerShdw>
              </a:effectLst>
              <a:latin typeface="Tahoma" pitchFamily="34" charset="0"/>
              <a:ea typeface="Tahoma" pitchFamily="34" charset="0"/>
              <a:cs typeface="Tahoma" pitchFamily="34" charset="0"/>
            </a:endParaRP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As newborn babies long for their milk, you desire God’s word.  It tastes so good, that you relish the opportunity to learn more about Him (1 Peter 2:1-3)! </a:t>
            </a:r>
          </a:p>
          <a:p>
            <a:pPr marL="609600" indent="-609600" algn="ctr">
              <a:buNone/>
            </a:pPr>
            <a:endParaRPr lang="en-US" sz="20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You desire to come to Bible class and worship services at every opportunity you can (Ps. 122:1; Heb. 10:23-25).</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You don’t want to be contaminated by the world again [pornography, sexual immorality, gambling, carousing, drinking parties] (1 Pet. </a:t>
            </a:r>
            <a:r>
              <a:rPr lang="en-US" sz="4800" dirty="0" smtClean="0">
                <a:solidFill>
                  <a:schemeClr val="bg1"/>
                </a:solidFill>
                <a:latin typeface="Tahoma" pitchFamily="34" charset="0"/>
                <a:ea typeface="Tahoma" pitchFamily="34" charset="0"/>
                <a:cs typeface="Tahoma" pitchFamily="34" charset="0"/>
              </a:rPr>
              <a:t>1:13-16; </a:t>
            </a:r>
            <a:r>
              <a:rPr lang="en-US" sz="4800" dirty="0" smtClean="0">
                <a:solidFill>
                  <a:schemeClr val="bg1"/>
                </a:solidFill>
                <a:latin typeface="Tahoma" pitchFamily="34" charset="0"/>
                <a:ea typeface="Tahoma" pitchFamily="34" charset="0"/>
                <a:cs typeface="Tahoma" pitchFamily="34" charset="0"/>
              </a:rPr>
              <a:t>4:1-3; 2 Pet. 2:20).</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4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p:cTn id="2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b="1" u="sng" dirty="0" smtClean="0">
                <a:solidFill>
                  <a:srgbClr val="FFFF00"/>
                </a:solidFill>
                <a:latin typeface="Tahoma" pitchFamily="34" charset="0"/>
                <a:ea typeface="Tahoma" pitchFamily="34" charset="0"/>
                <a:cs typeface="Tahoma" pitchFamily="34" charset="0"/>
              </a:rPr>
              <a:t>O</a:t>
            </a:r>
            <a:r>
              <a:rPr lang="en-US" dirty="0" smtClean="0">
                <a:solidFill>
                  <a:srgbClr val="FFFF00"/>
                </a:solidFill>
                <a:latin typeface="Tahoma" pitchFamily="34" charset="0"/>
                <a:ea typeface="Tahoma" pitchFamily="34" charset="0"/>
                <a:cs typeface="Tahoma" pitchFamily="34" charset="0"/>
              </a:rPr>
              <a:t>vercome Obstacles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371600"/>
            <a:ext cx="14630400" cy="6858000"/>
          </a:xfrm>
        </p:spPr>
        <p:txBody>
          <a:bodyPr>
            <a:normAutofit fontScale="850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Satan is seeking to devour your soul and one of those ways is to set up stumbling blocks </a:t>
            </a:r>
            <a:r>
              <a:rPr lang="en-US" sz="4800" dirty="0" smtClean="0">
                <a:solidFill>
                  <a:schemeClr val="bg1"/>
                </a:solidFill>
                <a:effectLst/>
                <a:latin typeface="Tahoma" pitchFamily="34" charset="0"/>
                <a:ea typeface="Tahoma" pitchFamily="34" charset="0"/>
                <a:cs typeface="Tahoma" pitchFamily="34" charset="0"/>
              </a:rPr>
              <a:t>to </a:t>
            </a:r>
            <a:r>
              <a:rPr lang="en-US" sz="4800" dirty="0" smtClean="0">
                <a:solidFill>
                  <a:schemeClr val="bg1"/>
                </a:solidFill>
                <a:effectLst/>
                <a:latin typeface="Tahoma" pitchFamily="34" charset="0"/>
                <a:ea typeface="Tahoma" pitchFamily="34" charset="0"/>
                <a:cs typeface="Tahoma" pitchFamily="34" charset="0"/>
              </a:rPr>
              <a:t>make you fall (1 </a:t>
            </a:r>
            <a:r>
              <a:rPr lang="en-US" sz="4800" dirty="0" smtClean="0">
                <a:solidFill>
                  <a:schemeClr val="bg1"/>
                </a:solidFill>
                <a:effectLst/>
                <a:latin typeface="Tahoma" pitchFamily="34" charset="0"/>
                <a:ea typeface="Tahoma" pitchFamily="34" charset="0"/>
                <a:cs typeface="Tahoma" pitchFamily="34" charset="0"/>
              </a:rPr>
              <a:t>Pet</a:t>
            </a:r>
            <a:r>
              <a:rPr lang="en-US" sz="4800" dirty="0" smtClean="0">
                <a:solidFill>
                  <a:schemeClr val="bg1"/>
                </a:solidFill>
                <a:effectLst/>
                <a:latin typeface="Tahoma" pitchFamily="34" charset="0"/>
                <a:ea typeface="Tahoma" pitchFamily="34" charset="0"/>
                <a:cs typeface="Tahoma" pitchFamily="34" charset="0"/>
              </a:rPr>
              <a:t>. 5:8-9)</a:t>
            </a:r>
            <a:r>
              <a:rPr lang="en-US" sz="4800" dirty="0" smtClean="0">
                <a:solidFill>
                  <a:schemeClr val="bg1"/>
                </a:solidFill>
                <a:latin typeface="Tahoma" pitchFamily="34" charset="0"/>
                <a:ea typeface="Tahoma" pitchFamily="34" charset="0"/>
                <a:cs typeface="Tahoma" pitchFamily="34" charset="0"/>
              </a:rPr>
              <a:t>. </a:t>
            </a:r>
            <a:endParaRPr lang="en-US" sz="4400" dirty="0" smtClean="0">
              <a:solidFill>
                <a:schemeClr val="bg1"/>
              </a:solidFill>
              <a:effectLst>
                <a:outerShdw blurRad="38100" dist="38100" dir="2700000" algn="tl">
                  <a:srgbClr val="FFFFFF"/>
                </a:outerShdw>
              </a:effectLst>
              <a:latin typeface="Tahoma" pitchFamily="34" charset="0"/>
              <a:ea typeface="Tahoma" pitchFamily="34" charset="0"/>
              <a:cs typeface="Tahoma" pitchFamily="34" charset="0"/>
            </a:endParaRP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He might use friends, family, false teachers</a:t>
            </a:r>
            <a:r>
              <a:rPr lang="en-US" sz="4800" dirty="0" smtClean="0">
                <a:solidFill>
                  <a:schemeClr val="bg1"/>
                </a:solidFill>
                <a:effectLst/>
                <a:latin typeface="Tahoma" pitchFamily="34" charset="0"/>
                <a:ea typeface="Tahoma" pitchFamily="34" charset="0"/>
                <a:cs typeface="Tahoma" pitchFamily="34" charset="0"/>
              </a:rPr>
              <a:t>, coworkers or classmates </a:t>
            </a:r>
            <a:r>
              <a:rPr lang="en-US" sz="4800" dirty="0" smtClean="0">
                <a:solidFill>
                  <a:schemeClr val="bg1"/>
                </a:solidFill>
                <a:effectLst/>
                <a:latin typeface="Tahoma" pitchFamily="34" charset="0"/>
                <a:ea typeface="Tahoma" pitchFamily="34" charset="0"/>
                <a:cs typeface="Tahoma" pitchFamily="34" charset="0"/>
              </a:rPr>
              <a:t>to tempt you </a:t>
            </a:r>
            <a:r>
              <a:rPr lang="en-US" sz="4800" dirty="0" smtClean="0">
                <a:solidFill>
                  <a:schemeClr val="bg1"/>
                </a:solidFill>
                <a:effectLst/>
                <a:latin typeface="Tahoma" pitchFamily="34" charset="0"/>
                <a:ea typeface="Tahoma" pitchFamily="34" charset="0"/>
                <a:cs typeface="Tahoma" pitchFamily="34" charset="0"/>
              </a:rPr>
              <a:t>to go </a:t>
            </a:r>
            <a:r>
              <a:rPr lang="en-US" sz="4800" dirty="0" smtClean="0">
                <a:solidFill>
                  <a:schemeClr val="bg1"/>
                </a:solidFill>
                <a:effectLst/>
                <a:latin typeface="Tahoma" pitchFamily="34" charset="0"/>
                <a:ea typeface="Tahoma" pitchFamily="34" charset="0"/>
                <a:cs typeface="Tahoma" pitchFamily="34" charset="0"/>
              </a:rPr>
              <a:t>back into the sinful </a:t>
            </a:r>
            <a:r>
              <a:rPr lang="en-US" sz="4800" dirty="0" smtClean="0">
                <a:solidFill>
                  <a:schemeClr val="bg1"/>
                </a:solidFill>
                <a:effectLst/>
                <a:latin typeface="Tahoma" pitchFamily="34" charset="0"/>
                <a:ea typeface="Tahoma" pitchFamily="34" charset="0"/>
                <a:cs typeface="Tahoma" pitchFamily="34" charset="0"/>
              </a:rPr>
              <a:t>lifestyle.</a:t>
            </a:r>
            <a:endParaRPr lang="en-US" sz="4800" dirty="0" smtClean="0">
              <a:solidFill>
                <a:schemeClr val="bg1"/>
              </a:solidFill>
              <a:latin typeface="Tahoma" pitchFamily="34" charset="0"/>
              <a:ea typeface="Tahoma" pitchFamily="34" charset="0"/>
              <a:cs typeface="Tahoma" pitchFamily="34" charset="0"/>
            </a:endParaRPr>
          </a:p>
          <a:p>
            <a:pPr marL="609600" indent="-609600" algn="ctr">
              <a:buNone/>
            </a:pPr>
            <a:endParaRPr lang="en-US" sz="1800" dirty="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When you don’t give into the temptations, they are surprised.  They will likely call you names and ridicule the Scriptures along with your faith (1 Pet. 4:4). </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There is a temptation to be ashamed and give up your faith to keep your old friends. Don’t do it!</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4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b="1" u="sng" dirty="0" smtClean="0">
                <a:solidFill>
                  <a:srgbClr val="FFFF00"/>
                </a:solidFill>
                <a:latin typeface="Tahoma" pitchFamily="34" charset="0"/>
                <a:ea typeface="Tahoma" pitchFamily="34" charset="0"/>
                <a:cs typeface="Tahoma" pitchFamily="34" charset="0"/>
              </a:rPr>
              <a:t>O</a:t>
            </a:r>
            <a:r>
              <a:rPr lang="en-US" dirty="0" smtClean="0">
                <a:solidFill>
                  <a:srgbClr val="FFFF00"/>
                </a:solidFill>
                <a:latin typeface="Tahoma" pitchFamily="34" charset="0"/>
                <a:ea typeface="Tahoma" pitchFamily="34" charset="0"/>
                <a:cs typeface="Tahoma" pitchFamily="34" charset="0"/>
              </a:rPr>
              <a:t>vercome Obstacles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You can overcome that obstacle because the Lord said it would happen.  You learn to rejoice because you are sharing in His suffering. You’r</a:t>
            </a:r>
            <a:r>
              <a:rPr lang="en-US" sz="4800" dirty="0" smtClean="0">
                <a:solidFill>
                  <a:schemeClr val="bg1"/>
                </a:solidFill>
                <a:latin typeface="Tahoma" pitchFamily="34" charset="0"/>
                <a:ea typeface="Tahoma" pitchFamily="34" charset="0"/>
                <a:cs typeface="Tahoma" pitchFamily="34" charset="0"/>
              </a:rPr>
              <a:t>e blessed</a:t>
            </a:r>
            <a:r>
              <a:rPr lang="en-US" sz="4800" dirty="0" smtClean="0">
                <a:solidFill>
                  <a:schemeClr val="bg1"/>
                </a:solidFill>
                <a:effectLst/>
                <a:latin typeface="Tahoma" pitchFamily="34" charset="0"/>
                <a:ea typeface="Tahoma" pitchFamily="34" charset="0"/>
                <a:cs typeface="Tahoma" pitchFamily="34" charset="0"/>
              </a:rPr>
              <a:t> (1 Pt. 4:12-14)! </a:t>
            </a:r>
            <a:endParaRPr lang="en-US" sz="4400" dirty="0" smtClean="0">
              <a:solidFill>
                <a:schemeClr val="bg1"/>
              </a:solidFill>
              <a:effectLst>
                <a:outerShdw blurRad="38100" dist="38100" dir="2700000" algn="tl">
                  <a:srgbClr val="FFFFFF"/>
                </a:outerShdw>
              </a:effectLst>
              <a:latin typeface="Tahoma" pitchFamily="34" charset="0"/>
              <a:ea typeface="Tahoma" pitchFamily="34" charset="0"/>
              <a:cs typeface="Tahoma" pitchFamily="34" charset="0"/>
            </a:endParaRP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You must not suffer as an evildoer but if you are harshly treated for Christ’s sake, glorify God in His Name. Don’t be ashamed to stand up for the truth (1 Pet. 4:15-16).</a:t>
            </a:r>
            <a:endParaRPr lang="en-US" sz="4800" dirty="0" smtClean="0">
              <a:solidFill>
                <a:schemeClr val="bg1"/>
              </a:solidFill>
              <a:latin typeface="Tahoma" pitchFamily="34" charset="0"/>
              <a:ea typeface="Tahoma" pitchFamily="34" charset="0"/>
              <a:cs typeface="Tahoma" pitchFamily="34" charset="0"/>
            </a:endParaRPr>
          </a:p>
          <a:p>
            <a:pPr marL="609600" indent="-609600" algn="ctr">
              <a:buNone/>
            </a:pPr>
            <a:endParaRPr lang="en-US" sz="1800" dirty="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You can overcome all obstacles through Jesus Christ (John 16:33; Phil. 4:13; 1 John 4:4; 5:4).</a:t>
            </a:r>
          </a:p>
          <a:p>
            <a:pPr marL="609600" indent="-609600" algn="ctr">
              <a:buNone/>
            </a:pPr>
            <a:endParaRPr lang="en-US" sz="1500" dirty="0" smtClean="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When you fail, confess your sins (1 Jn. 1:9).</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4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You Must have </a:t>
            </a:r>
            <a:r>
              <a:rPr lang="en-US" b="1" u="sng" dirty="0" smtClean="0">
                <a:solidFill>
                  <a:srgbClr val="FFFF00"/>
                </a:solidFill>
                <a:latin typeface="Tahoma" pitchFamily="34" charset="0"/>
                <a:ea typeface="Tahoma" pitchFamily="34" charset="0"/>
                <a:cs typeface="Tahoma" pitchFamily="34" charset="0"/>
              </a:rPr>
              <a:t>W</a:t>
            </a:r>
            <a:r>
              <a:rPr lang="en-US" dirty="0" smtClean="0">
                <a:solidFill>
                  <a:srgbClr val="FFFF00"/>
                </a:solidFill>
                <a:latin typeface="Tahoma" pitchFamily="34" charset="0"/>
                <a:ea typeface="Tahoma" pitchFamily="34" charset="0"/>
                <a:cs typeface="Tahoma" pitchFamily="34" charset="0"/>
              </a:rPr>
              <a:t>isdom to Grow</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pPr>
            <a:r>
              <a:rPr lang="en-US" dirty="0">
                <a:solidFill>
                  <a:schemeClr val="bg1"/>
                </a:solidFill>
                <a:latin typeface="Tahoma" pitchFamily="34" charset="0"/>
                <a:ea typeface="Tahoma" pitchFamily="34" charset="0"/>
                <a:cs typeface="Tahoma" pitchFamily="34" charset="0"/>
              </a:rPr>
              <a:t>Y</a:t>
            </a:r>
            <a:r>
              <a:rPr lang="en-US" dirty="0" smtClean="0">
                <a:solidFill>
                  <a:schemeClr val="bg1"/>
                </a:solidFill>
                <a:effectLst/>
                <a:latin typeface="Tahoma" pitchFamily="34" charset="0"/>
                <a:ea typeface="Tahoma" pitchFamily="34" charset="0"/>
                <a:cs typeface="Tahoma" pitchFamily="34" charset="0"/>
              </a:rPr>
              <a:t>ou can have the same wisdom the apostle Paul had because it has been revealed to us in God’s word       (2 Pet. 3:15; Eph. 3:3-4). </a:t>
            </a:r>
            <a:endParaRPr lang="en-US" dirty="0" smtClean="0">
              <a:solidFill>
                <a:schemeClr val="bg1"/>
              </a:solidFill>
              <a:effectLst>
                <a:outerShdw blurRad="38100" dist="38100" dir="2700000" algn="tl">
                  <a:srgbClr val="FFFFFF"/>
                </a:outerShdw>
              </a:effectLst>
              <a:latin typeface="Tahoma" pitchFamily="34" charset="0"/>
              <a:ea typeface="Tahoma" pitchFamily="34" charset="0"/>
              <a:cs typeface="Tahoma" pitchFamily="34" charset="0"/>
            </a:endParaRP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You must study so that </a:t>
            </a:r>
            <a:r>
              <a:rPr lang="en-US" dirty="0" smtClean="0">
                <a:solidFill>
                  <a:schemeClr val="bg1"/>
                </a:solidFill>
                <a:effectLst/>
                <a:latin typeface="Tahoma" pitchFamily="34" charset="0"/>
                <a:ea typeface="Tahoma" pitchFamily="34" charset="0"/>
                <a:cs typeface="Tahoma" pitchFamily="34" charset="0"/>
              </a:rPr>
              <a:t>you will </a:t>
            </a:r>
            <a:r>
              <a:rPr lang="en-US" dirty="0" smtClean="0">
                <a:solidFill>
                  <a:schemeClr val="bg1"/>
                </a:solidFill>
                <a:latin typeface="Tahoma" pitchFamily="34" charset="0"/>
                <a:ea typeface="Tahoma" pitchFamily="34" charset="0"/>
                <a:cs typeface="Tahoma" pitchFamily="34" charset="0"/>
              </a:rPr>
              <a:t>have the knowledge to apply God’s word accurately </a:t>
            </a:r>
            <a:r>
              <a:rPr lang="en-US" dirty="0" smtClean="0">
                <a:solidFill>
                  <a:schemeClr val="bg1"/>
                </a:solidFill>
                <a:effectLst/>
                <a:latin typeface="Tahoma" pitchFamily="34" charset="0"/>
                <a:ea typeface="Tahoma" pitchFamily="34" charset="0"/>
                <a:cs typeface="Tahoma" pitchFamily="34" charset="0"/>
              </a:rPr>
              <a:t>(2 Tim. 2:15).</a:t>
            </a:r>
            <a:endParaRPr lang="en-US" dirty="0" smtClean="0">
              <a:solidFill>
                <a:schemeClr val="bg1"/>
              </a:solidFill>
              <a:latin typeface="Tahoma" pitchFamily="34" charset="0"/>
              <a:ea typeface="Tahoma" pitchFamily="34" charset="0"/>
              <a:cs typeface="Tahoma" pitchFamily="34" charset="0"/>
            </a:endParaRPr>
          </a:p>
          <a:p>
            <a:pPr marL="609600" indent="-609600" algn="ctr">
              <a:buNone/>
            </a:pPr>
            <a:endParaRPr lang="en-US" sz="1800" dirty="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Some things are hard to understand in God’s word and false teachers who are untaught will twist the Scriptures to their own destruction (2 Peter 3:16). </a:t>
            </a:r>
          </a:p>
          <a:p>
            <a:pPr marL="609600" indent="-609600" algn="ctr">
              <a:buNone/>
            </a:pP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4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You Must have </a:t>
            </a:r>
            <a:r>
              <a:rPr lang="en-US" b="1" u="sng" dirty="0" smtClean="0">
                <a:solidFill>
                  <a:srgbClr val="FFFF00"/>
                </a:solidFill>
                <a:latin typeface="Tahoma" pitchFamily="34" charset="0"/>
                <a:ea typeface="Tahoma" pitchFamily="34" charset="0"/>
                <a:cs typeface="Tahoma" pitchFamily="34" charset="0"/>
              </a:rPr>
              <a:t>W</a:t>
            </a:r>
            <a:r>
              <a:rPr lang="en-US" dirty="0" smtClean="0">
                <a:solidFill>
                  <a:srgbClr val="FFFF00"/>
                </a:solidFill>
                <a:latin typeface="Tahoma" pitchFamily="34" charset="0"/>
                <a:ea typeface="Tahoma" pitchFamily="34" charset="0"/>
                <a:cs typeface="Tahoma" pitchFamily="34" charset="0"/>
              </a:rPr>
              <a:t>isdom to Grow</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If you don’t have the wisdom to discern truth from error, you’ll likely be deceived and spiritual growth would be destroyed (2 Peter 3:17-18; 2:1-3).</a:t>
            </a:r>
          </a:p>
          <a:p>
            <a:pPr marL="609600" indent="-609600" algn="ct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Aquila and Priscilla had the wisdom to discern that </a:t>
            </a:r>
            <a:r>
              <a:rPr lang="en-US" dirty="0" err="1" smtClean="0">
                <a:solidFill>
                  <a:schemeClr val="bg1"/>
                </a:solidFill>
                <a:effectLst/>
                <a:latin typeface="Tahoma" pitchFamily="34" charset="0"/>
                <a:ea typeface="Tahoma" pitchFamily="34" charset="0"/>
                <a:cs typeface="Tahoma" pitchFamily="34" charset="0"/>
              </a:rPr>
              <a:t>Apollos</a:t>
            </a:r>
            <a:r>
              <a:rPr lang="en-US" dirty="0" smtClean="0">
                <a:solidFill>
                  <a:schemeClr val="bg1"/>
                </a:solidFill>
                <a:effectLst/>
                <a:latin typeface="Tahoma" pitchFamily="34" charset="0"/>
                <a:ea typeface="Tahoma" pitchFamily="34" charset="0"/>
                <a:cs typeface="Tahoma" pitchFamily="34" charset="0"/>
              </a:rPr>
              <a:t> was wrong about baptism and explained it to him more accurately (Acts 18:24-26).</a:t>
            </a: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latin typeface="Tahoma" pitchFamily="34" charset="0"/>
                <a:ea typeface="Tahoma" pitchFamily="34" charset="0"/>
                <a:cs typeface="Tahoma" pitchFamily="34" charset="0"/>
              </a:rPr>
              <a:t>You can have the wisdom to cast down everything raised up against </a:t>
            </a:r>
            <a:r>
              <a:rPr lang="en-US" dirty="0" smtClean="0">
                <a:solidFill>
                  <a:schemeClr val="bg1"/>
                </a:solidFill>
                <a:latin typeface="Tahoma" pitchFamily="34" charset="0"/>
                <a:ea typeface="Tahoma" pitchFamily="34" charset="0"/>
                <a:cs typeface="Tahoma" pitchFamily="34" charset="0"/>
              </a:rPr>
              <a:t>God’s knowledge (2 Cor. 10:3-6).          </a:t>
            </a:r>
            <a:r>
              <a:rPr lang="en-US" dirty="0" smtClean="0">
                <a:solidFill>
                  <a:schemeClr val="bg1"/>
                </a:solidFill>
                <a:latin typeface="Tahoma" pitchFamily="34" charset="0"/>
                <a:ea typeface="Tahoma" pitchFamily="34" charset="0"/>
                <a:cs typeface="Tahoma" pitchFamily="34" charset="0"/>
              </a:rPr>
              <a:t>(Evolution, Calvinism, Denominationalism, etc.)</a:t>
            </a:r>
            <a:endParaRPr lang="en-US" dirty="0">
              <a:solidFill>
                <a:schemeClr val="bg1"/>
              </a:solidFill>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4800" dirty="0">
              <a:solidFill>
                <a:schemeClr val="bg1"/>
              </a:solidFill>
              <a:latin typeface="Tahoma" pitchFamily="34" charset="0"/>
              <a:ea typeface="Tahoma" pitchFamily="34" charset="0"/>
              <a:cs typeface="Tahoma" pitchFamily="34" charset="0"/>
            </a:endParaRPr>
          </a:p>
          <a:p>
            <a:pPr marL="609600" indent="-609600" algn="ctr">
              <a:buNone/>
            </a:pPr>
            <a:endParaRPr lang="en-US" sz="4400" dirty="0" smtClean="0">
              <a:solidFill>
                <a:schemeClr val="bg1"/>
              </a:solidFill>
              <a:effectLst/>
              <a:latin typeface="Tahoma" pitchFamily="34" charset="0"/>
              <a:ea typeface="Tahoma" pitchFamily="34" charset="0"/>
              <a:cs typeface="Tahoma" pitchFamily="34" charset="0"/>
            </a:endParaRP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1710</TotalTime>
  <Words>918</Words>
  <Application>Microsoft Office PowerPoint</Application>
  <PresentationFormat>Custom</PresentationFormat>
  <Paragraphs>109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 r o w</vt:lpstr>
      <vt:lpstr>Introduction</vt:lpstr>
      <vt:lpstr>Grow in the Grace of Christ</vt:lpstr>
      <vt:lpstr>Grow in the Grace of Christ</vt:lpstr>
      <vt:lpstr>Relish the Knowledge of Christ</vt:lpstr>
      <vt:lpstr>Overcome Obstacles</vt:lpstr>
      <vt:lpstr>Overcome Obstacles</vt:lpstr>
      <vt:lpstr>You Must have Wisdom to Grow</vt:lpstr>
      <vt:lpstr>You Must have Wisdom to Grow</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 r o w</dc:title>
  <dc:creator>Steven Lawrence Locklair</dc:creator>
  <cp:lastModifiedBy>Steven Lawrence Locklair</cp:lastModifiedBy>
  <cp:revision>24</cp:revision>
  <dcterms:created xsi:type="dcterms:W3CDTF">2015-07-10T18:13:42Z</dcterms:created>
  <dcterms:modified xsi:type="dcterms:W3CDTF">2015-07-12T13:27:52Z</dcterms:modified>
</cp:coreProperties>
</file>