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8"/>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8" r:id="rId20"/>
    <p:sldId id="277" r:id="rId21"/>
    <p:sldId id="276" r:id="rId22"/>
    <p:sldId id="279" r:id="rId23"/>
    <p:sldId id="282" r:id="rId24"/>
    <p:sldId id="280" r:id="rId25"/>
    <p:sldId id="281"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747" autoAdjust="0"/>
  </p:normalViewPr>
  <p:slideViewPr>
    <p:cSldViewPr snapToGrid="0">
      <p:cViewPr varScale="1">
        <p:scale>
          <a:sx n="80" d="100"/>
          <a:sy n="80" d="100"/>
        </p:scale>
        <p:origin x="120"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A211F-1022-4977-8936-8976ACB303D0}" type="datetimeFigureOut">
              <a:rPr lang="en-US" smtClean="0"/>
              <a:t>10/3/2016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B8314-C674-47BA-98A3-7FDEFD60EC14}" type="slidenum">
              <a:rPr lang="en-US" smtClean="0"/>
              <a:t>‹#›</a:t>
            </a:fld>
            <a:endParaRPr lang="en-US"/>
          </a:p>
        </p:txBody>
      </p:sp>
    </p:spTree>
    <p:extLst>
      <p:ext uri="{BB962C8B-B14F-4D97-AF65-F5344CB8AC3E}">
        <p14:creationId xmlns:p14="http://schemas.microsoft.com/office/powerpoint/2010/main" val="230473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Acts 2 is a pivotal chapter in the Bible.</a:t>
            </a:r>
            <a:r>
              <a:rPr lang="en-US" baseline="0" dirty="0" smtClean="0"/>
              <a:t> Mark 9:1, </a:t>
            </a:r>
            <a:r>
              <a:rPr lang="en-US" dirty="0" smtClean="0"/>
              <a:t>Acts 1:4-8, Luke 24:46-48</a:t>
            </a:r>
          </a:p>
          <a:p>
            <a:endParaRPr lang="en-US" dirty="0" smtClean="0"/>
          </a:p>
          <a:p>
            <a:r>
              <a:rPr lang="en-US" dirty="0" smtClean="0"/>
              <a:t>About</a:t>
            </a:r>
            <a:r>
              <a:rPr lang="en-US" baseline="0" dirty="0" smtClean="0"/>
              <a:t> 3000 souls gladly received the gospel message and were baptized that day. (2:41)</a:t>
            </a:r>
          </a:p>
          <a:p>
            <a:endParaRPr lang="en-US" baseline="0" dirty="0" smtClean="0"/>
          </a:p>
          <a:p>
            <a:r>
              <a:rPr lang="en-US" baseline="0" dirty="0" smtClean="0"/>
              <a:t>The continued steadfastly in the apostles’ doctrine, 2:42, which is Jesus’ doctrine, John 14:26, 1 Cor. 2:16.</a:t>
            </a:r>
          </a:p>
          <a:p>
            <a:endParaRPr lang="en-US" baseline="0" dirty="0" smtClean="0"/>
          </a:p>
          <a:p>
            <a:r>
              <a:rPr lang="en-US" baseline="0" dirty="0" smtClean="0"/>
              <a:t>The Spirit revealed that this would not always be so.</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34B8314-C674-47BA-98A3-7FDEFD60EC14}" type="slidenum">
              <a:rPr lang="en-US" smtClean="0"/>
              <a:t>1</a:t>
            </a:fld>
            <a:endParaRPr lang="en-US"/>
          </a:p>
        </p:txBody>
      </p:sp>
    </p:spTree>
    <p:extLst>
      <p:ext uri="{BB962C8B-B14F-4D97-AF65-F5344CB8AC3E}">
        <p14:creationId xmlns:p14="http://schemas.microsoft.com/office/powerpoint/2010/main" val="3361730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Mark</a:t>
            </a:r>
            <a:r>
              <a:rPr lang="en-US" baseline="0" dirty="0" smtClean="0"/>
              <a:t> 9:1, Colossians 1:13, Revelation 1:9</a:t>
            </a:r>
            <a:endParaRPr lang="en-US" dirty="0"/>
          </a:p>
        </p:txBody>
      </p:sp>
      <p:sp>
        <p:nvSpPr>
          <p:cNvPr id="4" name="Slide Number Placeholder 3"/>
          <p:cNvSpPr>
            <a:spLocks noGrp="1"/>
          </p:cNvSpPr>
          <p:nvPr>
            <p:ph type="sldNum" sz="quarter" idx="10"/>
          </p:nvPr>
        </p:nvSpPr>
        <p:spPr/>
        <p:txBody>
          <a:bodyPr/>
          <a:lstStyle/>
          <a:p>
            <a:fld id="{934B8314-C674-47BA-98A3-7FDEFD60EC14}" type="slidenum">
              <a:rPr lang="en-US" smtClean="0"/>
              <a:t>21</a:t>
            </a:fld>
            <a:endParaRPr lang="en-US"/>
          </a:p>
        </p:txBody>
      </p:sp>
    </p:spTree>
    <p:extLst>
      <p:ext uri="{BB962C8B-B14F-4D97-AF65-F5344CB8AC3E}">
        <p14:creationId xmlns:p14="http://schemas.microsoft.com/office/powerpoint/2010/main" val="253507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There</a:t>
            </a:r>
            <a:r>
              <a:rPr lang="en-US" baseline="0" dirty="0" smtClean="0"/>
              <a:t> are many departures from the faith, and one of our jobs as Christians is to fight against them (Jude 3).</a:t>
            </a:r>
          </a:p>
          <a:p>
            <a:endParaRPr lang="en-US" baseline="0" dirty="0" smtClean="0"/>
          </a:p>
          <a:p>
            <a:r>
              <a:rPr lang="en-US" baseline="0" dirty="0" smtClean="0"/>
              <a:t>We want to look at this pivotal chapter and notice that several false doctrines are refuted there.</a:t>
            </a:r>
            <a:endParaRPr lang="en-US" dirty="0"/>
          </a:p>
        </p:txBody>
      </p:sp>
      <p:sp>
        <p:nvSpPr>
          <p:cNvPr id="4" name="Slide Number Placeholder 3"/>
          <p:cNvSpPr>
            <a:spLocks noGrp="1"/>
          </p:cNvSpPr>
          <p:nvPr>
            <p:ph type="sldNum" sz="quarter" idx="10"/>
          </p:nvPr>
        </p:nvSpPr>
        <p:spPr/>
        <p:txBody>
          <a:bodyPr/>
          <a:lstStyle/>
          <a:p>
            <a:fld id="{934B8314-C674-47BA-98A3-7FDEFD60EC14}" type="slidenum">
              <a:rPr lang="en-US" smtClean="0"/>
              <a:t>2</a:t>
            </a:fld>
            <a:endParaRPr lang="en-US"/>
          </a:p>
        </p:txBody>
      </p:sp>
    </p:spTree>
    <p:extLst>
      <p:ext uri="{BB962C8B-B14F-4D97-AF65-F5344CB8AC3E}">
        <p14:creationId xmlns:p14="http://schemas.microsoft.com/office/powerpoint/2010/main" val="82937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God forces salvation on those individuals He</a:t>
            </a:r>
            <a:r>
              <a:rPr lang="en-US" baseline="0" dirty="0" smtClean="0"/>
              <a:t> chose before the foundation of the world.</a:t>
            </a:r>
            <a:endParaRPr lang="en-US" dirty="0"/>
          </a:p>
        </p:txBody>
      </p:sp>
      <p:sp>
        <p:nvSpPr>
          <p:cNvPr id="4" name="Slide Number Placeholder 3"/>
          <p:cNvSpPr>
            <a:spLocks noGrp="1"/>
          </p:cNvSpPr>
          <p:nvPr>
            <p:ph type="sldNum" sz="quarter" idx="10"/>
          </p:nvPr>
        </p:nvSpPr>
        <p:spPr/>
        <p:txBody>
          <a:bodyPr/>
          <a:lstStyle/>
          <a:p>
            <a:fld id="{934B8314-C674-47BA-98A3-7FDEFD60EC14}" type="slidenum">
              <a:rPr lang="en-US" smtClean="0"/>
              <a:t>4</a:t>
            </a:fld>
            <a:endParaRPr lang="en-US"/>
          </a:p>
        </p:txBody>
      </p:sp>
    </p:spTree>
    <p:extLst>
      <p:ext uri="{BB962C8B-B14F-4D97-AF65-F5344CB8AC3E}">
        <p14:creationId xmlns:p14="http://schemas.microsoft.com/office/powerpoint/2010/main" val="135935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God cannot “woo” man to follow Him, but the devil sure could in Genesis 3.</a:t>
            </a:r>
            <a:endParaRPr lang="en-US" dirty="0"/>
          </a:p>
        </p:txBody>
      </p:sp>
      <p:sp>
        <p:nvSpPr>
          <p:cNvPr id="4" name="Slide Number Placeholder 3"/>
          <p:cNvSpPr>
            <a:spLocks noGrp="1"/>
          </p:cNvSpPr>
          <p:nvPr>
            <p:ph type="sldNum" sz="quarter" idx="10"/>
          </p:nvPr>
        </p:nvSpPr>
        <p:spPr/>
        <p:txBody>
          <a:bodyPr/>
          <a:lstStyle/>
          <a:p>
            <a:fld id="{934B8314-C674-47BA-98A3-7FDEFD60EC14}" type="slidenum">
              <a:rPr lang="en-US" smtClean="0"/>
              <a:t>5</a:t>
            </a:fld>
            <a:endParaRPr lang="en-US"/>
          </a:p>
        </p:txBody>
      </p:sp>
    </p:spTree>
    <p:extLst>
      <p:ext uri="{BB962C8B-B14F-4D97-AF65-F5344CB8AC3E}">
        <p14:creationId xmlns:p14="http://schemas.microsoft.com/office/powerpoint/2010/main" val="2746551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Why does</a:t>
            </a:r>
            <a:r>
              <a:rPr lang="en-US" baseline="0" dirty="0" smtClean="0"/>
              <a:t> the fallen man need to hear the gospel?  If he’s one of the elect, he can’t help but be saved.</a:t>
            </a:r>
            <a:endParaRPr lang="en-US" dirty="0"/>
          </a:p>
        </p:txBody>
      </p:sp>
      <p:sp>
        <p:nvSpPr>
          <p:cNvPr id="4" name="Slide Number Placeholder 3"/>
          <p:cNvSpPr>
            <a:spLocks noGrp="1"/>
          </p:cNvSpPr>
          <p:nvPr>
            <p:ph type="sldNum" sz="quarter" idx="10"/>
          </p:nvPr>
        </p:nvSpPr>
        <p:spPr/>
        <p:txBody>
          <a:bodyPr/>
          <a:lstStyle/>
          <a:p>
            <a:fld id="{934B8314-C674-47BA-98A3-7FDEFD60EC14}" type="slidenum">
              <a:rPr lang="en-US" smtClean="0"/>
              <a:t>6</a:t>
            </a:fld>
            <a:endParaRPr lang="en-US"/>
          </a:p>
        </p:txBody>
      </p:sp>
    </p:spTree>
    <p:extLst>
      <p:ext uri="{BB962C8B-B14F-4D97-AF65-F5344CB8AC3E}">
        <p14:creationId xmlns:p14="http://schemas.microsoft.com/office/powerpoint/2010/main" val="116621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B8314-C674-47BA-98A3-7FDEFD60EC14}" type="slidenum">
              <a:rPr lang="en-US" smtClean="0"/>
              <a:t>9</a:t>
            </a:fld>
            <a:endParaRPr lang="en-US"/>
          </a:p>
        </p:txBody>
      </p:sp>
    </p:spTree>
    <p:extLst>
      <p:ext uri="{BB962C8B-B14F-4D97-AF65-F5344CB8AC3E}">
        <p14:creationId xmlns:p14="http://schemas.microsoft.com/office/powerpoint/2010/main" val="2269911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This is one of many variations</a:t>
            </a:r>
            <a:r>
              <a:rPr lang="en-US" baseline="0" dirty="0" smtClean="0"/>
              <a:t> of The Sinner’s Prayer.  </a:t>
            </a:r>
          </a:p>
          <a:p>
            <a:endParaRPr lang="en-US" baseline="0" dirty="0" smtClean="0"/>
          </a:p>
          <a:p>
            <a:r>
              <a:rPr lang="en-US" baseline="0" dirty="0" smtClean="0"/>
              <a:t>There is no version to be found in the Scriptures – no one was every converted in this way.</a:t>
            </a:r>
            <a:endParaRPr lang="en-US" dirty="0"/>
          </a:p>
        </p:txBody>
      </p:sp>
      <p:sp>
        <p:nvSpPr>
          <p:cNvPr id="4" name="Slide Number Placeholder 3"/>
          <p:cNvSpPr>
            <a:spLocks noGrp="1"/>
          </p:cNvSpPr>
          <p:nvPr>
            <p:ph type="sldNum" sz="quarter" idx="10"/>
          </p:nvPr>
        </p:nvSpPr>
        <p:spPr/>
        <p:txBody>
          <a:bodyPr/>
          <a:lstStyle/>
          <a:p>
            <a:fld id="{934B8314-C674-47BA-98A3-7FDEFD60EC14}" type="slidenum">
              <a:rPr lang="en-US" smtClean="0"/>
              <a:t>15</a:t>
            </a:fld>
            <a:endParaRPr lang="en-US"/>
          </a:p>
        </p:txBody>
      </p:sp>
    </p:spTree>
    <p:extLst>
      <p:ext uri="{BB962C8B-B14F-4D97-AF65-F5344CB8AC3E}">
        <p14:creationId xmlns:p14="http://schemas.microsoft.com/office/powerpoint/2010/main" val="260201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B8314-C674-47BA-98A3-7FDEFD60EC14}" type="slidenum">
              <a:rPr lang="en-US" smtClean="0"/>
              <a:t>16</a:t>
            </a:fld>
            <a:endParaRPr lang="en-US"/>
          </a:p>
        </p:txBody>
      </p:sp>
    </p:spTree>
    <p:extLst>
      <p:ext uri="{BB962C8B-B14F-4D97-AF65-F5344CB8AC3E}">
        <p14:creationId xmlns:p14="http://schemas.microsoft.com/office/powerpoint/2010/main" val="1935604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Speaking of his quotation of Psalm 16:8-11 in Acts</a:t>
            </a:r>
            <a:r>
              <a:rPr lang="en-US" baseline="0" dirty="0" smtClean="0"/>
              <a:t> 2:25-28 – God would not allow His Holy One to see corruption.  </a:t>
            </a:r>
          </a:p>
          <a:p>
            <a:endParaRPr lang="en-US" baseline="0" dirty="0" smtClean="0"/>
          </a:p>
          <a:p>
            <a:r>
              <a:rPr lang="en-US" baseline="0" dirty="0" smtClean="0"/>
              <a:t>See also 2 Samuel 7:12-16, Psalm 132:10-11</a:t>
            </a:r>
            <a:endParaRPr lang="en-US" dirty="0"/>
          </a:p>
        </p:txBody>
      </p:sp>
      <p:sp>
        <p:nvSpPr>
          <p:cNvPr id="4" name="Slide Number Placeholder 3"/>
          <p:cNvSpPr>
            <a:spLocks noGrp="1"/>
          </p:cNvSpPr>
          <p:nvPr>
            <p:ph type="sldNum" sz="quarter" idx="10"/>
          </p:nvPr>
        </p:nvSpPr>
        <p:spPr/>
        <p:txBody>
          <a:bodyPr/>
          <a:lstStyle/>
          <a:p>
            <a:fld id="{934B8314-C674-47BA-98A3-7FDEFD60EC14}" type="slidenum">
              <a:rPr lang="en-US" smtClean="0"/>
              <a:t>20</a:t>
            </a:fld>
            <a:endParaRPr lang="en-US"/>
          </a:p>
        </p:txBody>
      </p:sp>
    </p:spTree>
    <p:extLst>
      <p:ext uri="{BB962C8B-B14F-4D97-AF65-F5344CB8AC3E}">
        <p14:creationId xmlns:p14="http://schemas.microsoft.com/office/powerpoint/2010/main" val="423578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ACDAD3-7A0F-4E10-99C7-F30CEA9CA73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A0BAC-325E-458B-AEAF-8F3C3939C22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69333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ACDAD3-7A0F-4E10-99C7-F30CEA9CA73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A0BAC-325E-458B-AEAF-8F3C3939C22B}" type="slidenum">
              <a:rPr lang="en-US" smtClean="0"/>
              <a:t>‹#›</a:t>
            </a:fld>
            <a:endParaRPr lang="en-US"/>
          </a:p>
        </p:txBody>
      </p:sp>
    </p:spTree>
    <p:extLst>
      <p:ext uri="{BB962C8B-B14F-4D97-AF65-F5344CB8AC3E}">
        <p14:creationId xmlns:p14="http://schemas.microsoft.com/office/powerpoint/2010/main" val="285461549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ACDAD3-7A0F-4E10-99C7-F30CEA9CA73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A0BAC-325E-458B-AEAF-8F3C3939C22B}" type="slidenum">
              <a:rPr lang="en-US" smtClean="0"/>
              <a:t>‹#›</a:t>
            </a:fld>
            <a:endParaRPr lang="en-US"/>
          </a:p>
        </p:txBody>
      </p:sp>
    </p:spTree>
    <p:extLst>
      <p:ext uri="{BB962C8B-B14F-4D97-AF65-F5344CB8AC3E}">
        <p14:creationId xmlns:p14="http://schemas.microsoft.com/office/powerpoint/2010/main" val="196755080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4537" y="286603"/>
            <a:ext cx="11754851" cy="1450757"/>
          </a:xfrm>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4537" y="1845733"/>
            <a:ext cx="11754851" cy="4350529"/>
          </a:xfrm>
        </p:spPr>
        <p:txBody>
          <a:bodyPr/>
          <a:lstStyle>
            <a:lvl1pPr>
              <a:defRPr sz="3600"/>
            </a:lvl1pPr>
            <a:lvl2pPr>
              <a:defRPr sz="3200"/>
            </a:lvl2pPr>
            <a:lvl3pPr>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7ACDAD3-7A0F-4E10-99C7-F30CEA9CA73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A0BAC-325E-458B-AEAF-8F3C3939C22B}" type="slidenum">
              <a:rPr lang="en-US" smtClean="0"/>
              <a:t>‹#›</a:t>
            </a:fld>
            <a:endParaRPr lang="en-US"/>
          </a:p>
        </p:txBody>
      </p:sp>
    </p:spTree>
    <p:extLst>
      <p:ext uri="{BB962C8B-B14F-4D97-AF65-F5344CB8AC3E}">
        <p14:creationId xmlns:p14="http://schemas.microsoft.com/office/powerpoint/2010/main" val="272856237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ACDAD3-7A0F-4E10-99C7-F30CEA9CA73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A0BAC-325E-458B-AEAF-8F3C3939C22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59737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ACDAD3-7A0F-4E10-99C7-F30CEA9CA733}"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A0BAC-325E-458B-AEAF-8F3C3939C22B}" type="slidenum">
              <a:rPr lang="en-US" smtClean="0"/>
              <a:t>‹#›</a:t>
            </a:fld>
            <a:endParaRPr lang="en-US"/>
          </a:p>
        </p:txBody>
      </p:sp>
    </p:spTree>
    <p:extLst>
      <p:ext uri="{BB962C8B-B14F-4D97-AF65-F5344CB8AC3E}">
        <p14:creationId xmlns:p14="http://schemas.microsoft.com/office/powerpoint/2010/main" val="165817238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ACDAD3-7A0F-4E10-99C7-F30CEA9CA733}" type="datetimeFigureOut">
              <a:rPr lang="en-US" smtClean="0"/>
              <a:t>10/3/2016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A0BAC-325E-458B-AEAF-8F3C3939C22B}" type="slidenum">
              <a:rPr lang="en-US" smtClean="0"/>
              <a:t>‹#›</a:t>
            </a:fld>
            <a:endParaRPr lang="en-US"/>
          </a:p>
        </p:txBody>
      </p:sp>
    </p:spTree>
    <p:extLst>
      <p:ext uri="{BB962C8B-B14F-4D97-AF65-F5344CB8AC3E}">
        <p14:creationId xmlns:p14="http://schemas.microsoft.com/office/powerpoint/2010/main" val="129300605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ACDAD3-7A0F-4E10-99C7-F30CEA9CA733}" type="datetimeFigureOut">
              <a:rPr lang="en-US" smtClean="0"/>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A0BAC-325E-458B-AEAF-8F3C3939C22B}" type="slidenum">
              <a:rPr lang="en-US" smtClean="0"/>
              <a:t>‹#›</a:t>
            </a:fld>
            <a:endParaRPr lang="en-US"/>
          </a:p>
        </p:txBody>
      </p:sp>
    </p:spTree>
    <p:extLst>
      <p:ext uri="{BB962C8B-B14F-4D97-AF65-F5344CB8AC3E}">
        <p14:creationId xmlns:p14="http://schemas.microsoft.com/office/powerpoint/2010/main" val="393735690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7ACDAD3-7A0F-4E10-99C7-F30CEA9CA733}" type="datetimeFigureOut">
              <a:rPr lang="en-US" smtClean="0"/>
              <a:t>10/3/2016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9CA0BAC-325E-458B-AEAF-8F3C3939C22B}" type="slidenum">
              <a:rPr lang="en-US" smtClean="0"/>
              <a:t>‹#›</a:t>
            </a:fld>
            <a:endParaRPr lang="en-US"/>
          </a:p>
        </p:txBody>
      </p:sp>
    </p:spTree>
    <p:extLst>
      <p:ext uri="{BB962C8B-B14F-4D97-AF65-F5344CB8AC3E}">
        <p14:creationId xmlns:p14="http://schemas.microsoft.com/office/powerpoint/2010/main" val="341860406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7ACDAD3-7A0F-4E10-99C7-F30CEA9CA733}" type="datetimeFigureOut">
              <a:rPr lang="en-US" smtClean="0"/>
              <a:t>10/3/2016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9CA0BAC-325E-458B-AEAF-8F3C3939C22B}" type="slidenum">
              <a:rPr lang="en-US" smtClean="0"/>
              <a:t>‹#›</a:t>
            </a:fld>
            <a:endParaRPr lang="en-US"/>
          </a:p>
        </p:txBody>
      </p:sp>
    </p:spTree>
    <p:extLst>
      <p:ext uri="{BB962C8B-B14F-4D97-AF65-F5344CB8AC3E}">
        <p14:creationId xmlns:p14="http://schemas.microsoft.com/office/powerpoint/2010/main" val="425780462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ACDAD3-7A0F-4E10-99C7-F30CEA9CA733}"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A0BAC-325E-458B-AEAF-8F3C3939C22B}" type="slidenum">
              <a:rPr lang="en-US" smtClean="0"/>
              <a:t>‹#›</a:t>
            </a:fld>
            <a:endParaRPr lang="en-US"/>
          </a:p>
        </p:txBody>
      </p:sp>
    </p:spTree>
    <p:extLst>
      <p:ext uri="{BB962C8B-B14F-4D97-AF65-F5344CB8AC3E}">
        <p14:creationId xmlns:p14="http://schemas.microsoft.com/office/powerpoint/2010/main" val="417157264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7ACDAD3-7A0F-4E10-99C7-F30CEA9CA733}" type="datetimeFigureOut">
              <a:rPr lang="en-US" smtClean="0"/>
              <a:t>10/3/2016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9CA0BAC-325E-458B-AEAF-8F3C3939C22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91682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False Doctrines Refuted in Acts 2</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242003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Refuted in Acts 2</a:t>
            </a:r>
            <a:endParaRPr lang="en-US" dirty="0"/>
          </a:p>
        </p:txBody>
      </p:sp>
      <p:sp>
        <p:nvSpPr>
          <p:cNvPr id="3" name="Content Placeholder 2"/>
          <p:cNvSpPr>
            <a:spLocks noGrp="1"/>
          </p:cNvSpPr>
          <p:nvPr>
            <p:ph idx="1"/>
          </p:nvPr>
        </p:nvSpPr>
        <p:spPr/>
        <p:txBody>
          <a:bodyPr/>
          <a:lstStyle/>
          <a:p>
            <a:r>
              <a:rPr lang="en-US" dirty="0" smtClean="0"/>
              <a:t>Conversion by direct operation of the Spirit</a:t>
            </a:r>
          </a:p>
          <a:p>
            <a:r>
              <a:rPr lang="en-US" dirty="0" smtClean="0"/>
              <a:t>Salvation by faith only</a:t>
            </a:r>
            <a:endParaRPr lang="en-US" dirty="0"/>
          </a:p>
        </p:txBody>
      </p:sp>
    </p:spTree>
    <p:extLst>
      <p:ext uri="{BB962C8B-B14F-4D97-AF65-F5344CB8AC3E}">
        <p14:creationId xmlns:p14="http://schemas.microsoft.com/office/powerpoint/2010/main" val="23267847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Salvation By Faith Only</a:t>
            </a:r>
            <a:endParaRPr lang="en-US" dirty="0"/>
          </a:p>
        </p:txBody>
      </p:sp>
      <p:sp>
        <p:nvSpPr>
          <p:cNvPr id="3" name="Content Placeholder 2"/>
          <p:cNvSpPr>
            <a:spLocks noGrp="1"/>
          </p:cNvSpPr>
          <p:nvPr>
            <p:ph idx="1"/>
          </p:nvPr>
        </p:nvSpPr>
        <p:spPr/>
        <p:txBody>
          <a:bodyPr/>
          <a:lstStyle/>
          <a:p>
            <a:pPr marL="0" indent="0">
              <a:buNone/>
            </a:pPr>
            <a:r>
              <a:rPr lang="en-US" dirty="0"/>
              <a:t>"Wherefore, that we are justified by faith, only, is a most wholesome doctrine and very full of comfort" </a:t>
            </a:r>
            <a:endParaRPr lang="en-US" dirty="0" smtClean="0"/>
          </a:p>
          <a:p>
            <a:pPr marL="457200" lvl="1" indent="0">
              <a:buNone/>
            </a:pPr>
            <a:r>
              <a:rPr lang="en-US" dirty="0" smtClean="0"/>
              <a:t>http</a:t>
            </a:r>
            <a:r>
              <a:rPr lang="en-US" dirty="0"/>
              <a:t>://www.umc.org/what-we-believe/the-articles-of-religion-of-the-methodist-church</a:t>
            </a:r>
          </a:p>
        </p:txBody>
      </p:sp>
    </p:spTree>
    <p:extLst>
      <p:ext uri="{BB962C8B-B14F-4D97-AF65-F5344CB8AC3E}">
        <p14:creationId xmlns:p14="http://schemas.microsoft.com/office/powerpoint/2010/main" val="188855422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a:t>Salvation Is Not By Faith Only</a:t>
            </a:r>
          </a:p>
        </p:txBody>
      </p:sp>
      <p:sp>
        <p:nvSpPr>
          <p:cNvPr id="36867" name="Rectangle 3"/>
          <p:cNvSpPr>
            <a:spLocks noGrp="1" noChangeArrowheads="1"/>
          </p:cNvSpPr>
          <p:nvPr>
            <p:ph idx="1"/>
          </p:nvPr>
        </p:nvSpPr>
        <p:spPr>
          <a:xfrm>
            <a:off x="204538" y="2057400"/>
            <a:ext cx="11754850" cy="4123944"/>
          </a:xfrm>
        </p:spPr>
        <p:txBody>
          <a:bodyPr/>
          <a:lstStyle/>
          <a:p>
            <a:pPr>
              <a:lnSpc>
                <a:spcPct val="90000"/>
              </a:lnSpc>
              <a:buFontTx/>
              <a:buNone/>
            </a:pPr>
            <a:r>
              <a:rPr lang="en-US" altLang="en-US" dirty="0"/>
              <a:t>Acts 2:37  </a:t>
            </a:r>
            <a:r>
              <a:rPr lang="en-US" altLang="en-US" dirty="0"/>
              <a:t>Now when they heard </a:t>
            </a:r>
            <a:r>
              <a:rPr lang="en-US" altLang="en-US" i="1" dirty="0"/>
              <a:t>this,</a:t>
            </a:r>
            <a:r>
              <a:rPr lang="en-US" altLang="en-US" dirty="0"/>
              <a:t> </a:t>
            </a:r>
            <a:r>
              <a:rPr lang="en-US" altLang="en-US" b="1" i="1" u="sng" dirty="0">
                <a:effectLst>
                  <a:outerShdw blurRad="38100" dist="38100" dir="2700000" algn="tl">
                    <a:srgbClr val="000000">
                      <a:alpha val="43137"/>
                    </a:srgbClr>
                  </a:outerShdw>
                </a:effectLst>
              </a:rPr>
              <a:t>they were cut to the heart</a:t>
            </a:r>
            <a:r>
              <a:rPr lang="en-US" altLang="en-US" dirty="0"/>
              <a:t>, and said to Peter and the rest of the apostles, “Men </a:t>
            </a:r>
            <a:r>
              <a:rPr lang="en-US" altLang="en-US" i="1" dirty="0"/>
              <a:t>and</a:t>
            </a:r>
            <a:r>
              <a:rPr lang="en-US" altLang="en-US" dirty="0"/>
              <a:t> brethren, </a:t>
            </a:r>
            <a:r>
              <a:rPr lang="en-US" altLang="en-US" b="1" i="1" u="sng" dirty="0">
                <a:effectLst>
                  <a:outerShdw blurRad="38100" dist="38100" dir="2700000" algn="tl">
                    <a:srgbClr val="808080"/>
                  </a:outerShdw>
                </a:effectLst>
              </a:rPr>
              <a:t>what shall we do</a:t>
            </a:r>
            <a:r>
              <a:rPr lang="en-US" altLang="en-US" dirty="0"/>
              <a:t>?” </a:t>
            </a:r>
            <a:r>
              <a:rPr lang="en-US" altLang="en-US" sz="2800" dirty="0"/>
              <a:t/>
            </a:r>
            <a:br>
              <a:rPr lang="en-US" altLang="en-US" sz="2800" dirty="0"/>
            </a:br>
            <a:endParaRPr lang="en-US" altLang="en-US" sz="2800" dirty="0"/>
          </a:p>
        </p:txBody>
      </p:sp>
    </p:spTree>
    <p:extLst>
      <p:ext uri="{BB962C8B-B14F-4D97-AF65-F5344CB8AC3E}">
        <p14:creationId xmlns:p14="http://schemas.microsoft.com/office/powerpoint/2010/main" val="288783610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t>Salvation Is Not By Faith Only</a:t>
            </a:r>
            <a:endParaRPr lang="en-US" altLang="en-US" dirty="0"/>
          </a:p>
        </p:txBody>
      </p:sp>
      <p:sp>
        <p:nvSpPr>
          <p:cNvPr id="36867" name="Rectangle 3"/>
          <p:cNvSpPr>
            <a:spLocks noGrp="1" noChangeArrowheads="1"/>
          </p:cNvSpPr>
          <p:nvPr>
            <p:ph idx="1"/>
          </p:nvPr>
        </p:nvSpPr>
        <p:spPr>
          <a:xfrm>
            <a:off x="204538" y="1949116"/>
            <a:ext cx="11754850" cy="4232228"/>
          </a:xfrm>
        </p:spPr>
        <p:txBody>
          <a:bodyPr>
            <a:normAutofit lnSpcReduction="10000"/>
          </a:bodyPr>
          <a:lstStyle/>
          <a:p>
            <a:pPr>
              <a:lnSpc>
                <a:spcPct val="90000"/>
              </a:lnSpc>
              <a:buNone/>
            </a:pPr>
            <a:r>
              <a:rPr lang="en-US" altLang="en-US" dirty="0" smtClean="0"/>
              <a:t>Acts 2:38 </a:t>
            </a:r>
            <a:r>
              <a:rPr lang="en-US" altLang="en-US" dirty="0"/>
              <a:t>Then Peter said to them, “</a:t>
            </a:r>
            <a:r>
              <a:rPr lang="en-US" altLang="en-US" b="1" i="1" u="sng" dirty="0">
                <a:effectLst>
                  <a:outerShdw blurRad="38100" dist="38100" dir="2700000" algn="tl">
                    <a:srgbClr val="808080"/>
                  </a:outerShdw>
                </a:effectLst>
              </a:rPr>
              <a:t>Repent</a:t>
            </a:r>
            <a:r>
              <a:rPr lang="en-US" altLang="en-US" dirty="0"/>
              <a:t>, </a:t>
            </a:r>
            <a:r>
              <a:rPr lang="en-US" altLang="en-US" b="1" i="1" u="sng" dirty="0" smtClean="0">
                <a:effectLst>
                  <a:outerShdw blurRad="38100" dist="38100" dir="2700000" algn="tl">
                    <a:srgbClr val="808080"/>
                  </a:outerShdw>
                </a:effectLst>
              </a:rPr>
              <a:t>and</a:t>
            </a:r>
            <a:r>
              <a:rPr lang="en-US" altLang="en-US" b="1" i="1" dirty="0" smtClean="0">
                <a:effectLst>
                  <a:outerShdw blurRad="38100" dist="38100" dir="2700000" algn="tl">
                    <a:srgbClr val="808080"/>
                  </a:outerShdw>
                </a:effectLst>
              </a:rPr>
              <a:t> </a:t>
            </a:r>
            <a:r>
              <a:rPr lang="en-US" altLang="en-US" dirty="0" smtClean="0"/>
              <a:t>let </a:t>
            </a:r>
            <a:r>
              <a:rPr lang="en-US" altLang="en-US" dirty="0"/>
              <a:t>every one of you </a:t>
            </a:r>
            <a:r>
              <a:rPr lang="en-US" altLang="en-US" b="1" i="1" u="sng" dirty="0">
                <a:effectLst>
                  <a:outerShdw blurRad="38100" dist="38100" dir="2700000" algn="tl">
                    <a:srgbClr val="808080"/>
                  </a:outerShdw>
                </a:effectLst>
              </a:rPr>
              <a:t>be baptized</a:t>
            </a:r>
            <a:r>
              <a:rPr lang="en-US" altLang="en-US" dirty="0"/>
              <a:t> in the name of Jesus Christ for the remission of sins; and you shall receive the gift of the Holy Spirit</a:t>
            </a:r>
            <a:r>
              <a:rPr lang="en-US" altLang="en-US" dirty="0" smtClean="0"/>
              <a:t>.</a:t>
            </a:r>
          </a:p>
          <a:p>
            <a:pPr>
              <a:lnSpc>
                <a:spcPct val="90000"/>
              </a:lnSpc>
              <a:buFontTx/>
              <a:buNone/>
            </a:pPr>
            <a:r>
              <a:rPr lang="en-US" altLang="en-US" dirty="0" smtClean="0"/>
              <a:t>Acts </a:t>
            </a:r>
            <a:r>
              <a:rPr lang="en-US" altLang="en-US" dirty="0"/>
              <a:t>2:41  </a:t>
            </a:r>
            <a:r>
              <a:rPr lang="en-US" dirty="0"/>
              <a:t>Then those who </a:t>
            </a:r>
            <a:r>
              <a:rPr lang="en-US" dirty="0" smtClean="0"/>
              <a:t>gladly</a:t>
            </a:r>
            <a:r>
              <a:rPr lang="en-US" dirty="0"/>
              <a:t> received his word were baptized; and that day about three thousand souls were added </a:t>
            </a:r>
            <a:r>
              <a:rPr lang="en-US" i="1" dirty="0"/>
              <a:t>to them</a:t>
            </a:r>
            <a:r>
              <a:rPr lang="en-US" i="1" dirty="0" smtClean="0"/>
              <a:t>.</a:t>
            </a:r>
          </a:p>
          <a:p>
            <a:pPr lvl="1">
              <a:lnSpc>
                <a:spcPct val="90000"/>
              </a:lnSpc>
              <a:buFontTx/>
              <a:buNone/>
            </a:pPr>
            <a:r>
              <a:rPr lang="en-US" altLang="en-US" dirty="0" smtClean="0"/>
              <a:t>Cf. James 2:24  </a:t>
            </a:r>
            <a:r>
              <a:rPr lang="en-US" dirty="0"/>
              <a:t>You see then that a man is justified by works, and not by faith only.</a:t>
            </a:r>
            <a:r>
              <a:rPr lang="en-US" altLang="en-US" dirty="0" smtClean="0"/>
              <a:t>  </a:t>
            </a:r>
            <a:endParaRPr lang="en-US" altLang="en-US" dirty="0"/>
          </a:p>
        </p:txBody>
      </p:sp>
    </p:spTree>
    <p:extLst>
      <p:ext uri="{BB962C8B-B14F-4D97-AF65-F5344CB8AC3E}">
        <p14:creationId xmlns:p14="http://schemas.microsoft.com/office/powerpoint/2010/main" val="295661499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Refuted in Acts 2</a:t>
            </a:r>
            <a:endParaRPr lang="en-US" dirty="0"/>
          </a:p>
        </p:txBody>
      </p:sp>
      <p:sp>
        <p:nvSpPr>
          <p:cNvPr id="3" name="Content Placeholder 2"/>
          <p:cNvSpPr>
            <a:spLocks noGrp="1"/>
          </p:cNvSpPr>
          <p:nvPr>
            <p:ph idx="1"/>
          </p:nvPr>
        </p:nvSpPr>
        <p:spPr/>
        <p:txBody>
          <a:bodyPr/>
          <a:lstStyle/>
          <a:p>
            <a:r>
              <a:rPr lang="en-US" dirty="0" smtClean="0"/>
              <a:t>Conversion by direct operation of the Spirit</a:t>
            </a:r>
          </a:p>
          <a:p>
            <a:r>
              <a:rPr lang="en-US" dirty="0" smtClean="0"/>
              <a:t>Salvation by faith only</a:t>
            </a:r>
          </a:p>
          <a:p>
            <a:r>
              <a:rPr lang="en-US" dirty="0" smtClean="0"/>
              <a:t>Alien sins are prayed away.</a:t>
            </a:r>
            <a:endParaRPr lang="en-US" dirty="0"/>
          </a:p>
        </p:txBody>
      </p:sp>
    </p:spTree>
    <p:extLst>
      <p:ext uri="{BB962C8B-B14F-4D97-AF65-F5344CB8AC3E}">
        <p14:creationId xmlns:p14="http://schemas.microsoft.com/office/powerpoint/2010/main" val="168789236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Alien Sins Are Prayed Away.</a:t>
            </a:r>
            <a:endParaRPr lang="en-US" dirty="0"/>
          </a:p>
        </p:txBody>
      </p:sp>
      <p:pic>
        <p:nvPicPr>
          <p:cNvPr id="4" name="Content Placeholder 3"/>
          <p:cNvPicPr>
            <a:picLocks noGrp="1" noChangeAspect="1"/>
          </p:cNvPicPr>
          <p:nvPr>
            <p:ph idx="1"/>
          </p:nvPr>
        </p:nvPicPr>
        <p:blipFill>
          <a:blip r:embed="rId3"/>
          <a:stretch>
            <a:fillRect/>
          </a:stretch>
        </p:blipFill>
        <p:spPr>
          <a:xfrm>
            <a:off x="1179095" y="1852863"/>
            <a:ext cx="9950116" cy="4538604"/>
          </a:xfrm>
          <a:prstGeom prst="rect">
            <a:avLst/>
          </a:prstGeom>
        </p:spPr>
      </p:pic>
      <p:sp>
        <p:nvSpPr>
          <p:cNvPr id="5" name="Rectangle 4"/>
          <p:cNvSpPr/>
          <p:nvPr/>
        </p:nvSpPr>
        <p:spPr>
          <a:xfrm>
            <a:off x="3546382" y="6391467"/>
            <a:ext cx="4963323" cy="369332"/>
          </a:xfrm>
          <a:prstGeom prst="rect">
            <a:avLst/>
          </a:prstGeom>
        </p:spPr>
        <p:txBody>
          <a:bodyPr wrap="square">
            <a:spAutoFit/>
          </a:bodyPr>
          <a:lstStyle/>
          <a:p>
            <a:r>
              <a:rPr lang="en-US" dirty="0"/>
              <a:t>https://www.youtube.com/watch?v=uN8n0L0KHgk</a:t>
            </a:r>
            <a:endParaRPr lang="en-US" dirty="0"/>
          </a:p>
        </p:txBody>
      </p:sp>
    </p:spTree>
    <p:extLst>
      <p:ext uri="{BB962C8B-B14F-4D97-AF65-F5344CB8AC3E}">
        <p14:creationId xmlns:p14="http://schemas.microsoft.com/office/powerpoint/2010/main" val="376829351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Alien Sins Are Not Prayed Away.</a:t>
            </a:r>
            <a:endParaRPr lang="en-US" dirty="0"/>
          </a:p>
        </p:txBody>
      </p:sp>
      <p:sp>
        <p:nvSpPr>
          <p:cNvPr id="3" name="Content Placeholder 2"/>
          <p:cNvSpPr>
            <a:spLocks noGrp="1"/>
          </p:cNvSpPr>
          <p:nvPr>
            <p:ph idx="1"/>
          </p:nvPr>
        </p:nvSpPr>
        <p:spPr>
          <a:xfrm>
            <a:off x="204537" y="1840832"/>
            <a:ext cx="11754851" cy="4331368"/>
          </a:xfrm>
        </p:spPr>
        <p:txBody>
          <a:bodyPr>
            <a:normAutofit/>
          </a:bodyPr>
          <a:lstStyle/>
          <a:p>
            <a:pPr marL="0" indent="0">
              <a:buNone/>
            </a:pPr>
            <a:r>
              <a:rPr lang="en-US" altLang="en-US" dirty="0"/>
              <a:t>Acts 2:21  </a:t>
            </a:r>
            <a:endParaRPr lang="en-US" altLang="en-US" dirty="0" smtClean="0"/>
          </a:p>
          <a:p>
            <a:pPr marL="0" indent="0">
              <a:buNone/>
            </a:pPr>
            <a:r>
              <a:rPr lang="en-US" dirty="0"/>
              <a:t>And it shall come to pass</a:t>
            </a:r>
            <a:br>
              <a:rPr lang="en-US" dirty="0"/>
            </a:br>
            <a:r>
              <a:rPr lang="en-US" i="1" dirty="0"/>
              <a:t>That</a:t>
            </a:r>
            <a:r>
              <a:rPr lang="en-US" dirty="0"/>
              <a:t> </a:t>
            </a:r>
            <a:r>
              <a:rPr lang="en-US" b="1" i="1" u="sng" dirty="0">
                <a:effectLst>
                  <a:outerShdw blurRad="38100" dist="38100" dir="2700000" algn="tl">
                    <a:srgbClr val="000000">
                      <a:alpha val="43137"/>
                    </a:srgbClr>
                  </a:outerShdw>
                </a:effectLst>
              </a:rPr>
              <a:t>whoever calls on the name of the L</a:t>
            </a:r>
            <a:r>
              <a:rPr lang="en-US" b="1" i="1" u="sng" cap="small" dirty="0">
                <a:effectLst>
                  <a:outerShdw blurRad="38100" dist="38100" dir="2700000" algn="tl">
                    <a:srgbClr val="000000">
                      <a:alpha val="43137"/>
                    </a:srgbClr>
                  </a:outerShdw>
                </a:effectLst>
              </a:rPr>
              <a:t>ord</a:t>
            </a:r>
            <a:r>
              <a:rPr lang="en-US" b="1" i="1" u="sng" dirty="0">
                <a:effectLst>
                  <a:outerShdw blurRad="38100" dist="38100" dir="2700000" algn="tl">
                    <a:srgbClr val="000000">
                      <a:alpha val="43137"/>
                    </a:srgbClr>
                  </a:outerShdw>
                </a:effectLst>
              </a:rPr>
              <a:t/>
            </a:r>
            <a:br>
              <a:rPr lang="en-US" b="1" i="1" u="sng" dirty="0">
                <a:effectLst>
                  <a:outerShdw blurRad="38100" dist="38100" dir="2700000" algn="tl">
                    <a:srgbClr val="000000">
                      <a:alpha val="43137"/>
                    </a:srgbClr>
                  </a:outerShdw>
                </a:effectLst>
              </a:rPr>
            </a:br>
            <a:r>
              <a:rPr lang="en-US" b="1" i="1" u="sng" dirty="0">
                <a:effectLst>
                  <a:outerShdw blurRad="38100" dist="38100" dir="2700000" algn="tl">
                    <a:srgbClr val="000000">
                      <a:alpha val="43137"/>
                    </a:srgbClr>
                  </a:outerShdw>
                </a:effectLst>
              </a:rPr>
              <a:t>Shall be saved.’</a:t>
            </a:r>
            <a:endParaRPr lang="en-US" altLang="en-US" b="1" i="1" u="sng" dirty="0">
              <a:effectLst>
                <a:outerShdw blurRad="38100" dist="38100" dir="2700000" algn="tl">
                  <a:srgbClr val="000000">
                    <a:alpha val="43137"/>
                  </a:srgbClr>
                </a:outerShdw>
              </a:effectLst>
            </a:endParaRPr>
          </a:p>
          <a:p>
            <a:pPr marL="0" indent="0">
              <a:buNone/>
            </a:pPr>
            <a:endParaRPr lang="en-US" dirty="0" smtClean="0"/>
          </a:p>
          <a:p>
            <a:pPr marL="0" indent="0" algn="ctr">
              <a:buNone/>
            </a:pPr>
            <a:r>
              <a:rPr lang="en-US" dirty="0" smtClean="0"/>
              <a:t>The Sinner’s Prayer?</a:t>
            </a:r>
            <a:endParaRPr lang="en-US" dirty="0"/>
          </a:p>
        </p:txBody>
      </p:sp>
    </p:spTree>
    <p:extLst>
      <p:ext uri="{BB962C8B-B14F-4D97-AF65-F5344CB8AC3E}">
        <p14:creationId xmlns:p14="http://schemas.microsoft.com/office/powerpoint/2010/main" val="22904673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Alien Sins Are Prayed Away.</a:t>
            </a:r>
            <a:endParaRPr lang="en-US" altLang="en-US" dirty="0"/>
          </a:p>
        </p:txBody>
      </p:sp>
      <p:sp>
        <p:nvSpPr>
          <p:cNvPr id="40963" name="Rectangle 3"/>
          <p:cNvSpPr>
            <a:spLocks noGrp="1" noChangeArrowheads="1"/>
          </p:cNvSpPr>
          <p:nvPr>
            <p:ph idx="1"/>
          </p:nvPr>
        </p:nvSpPr>
        <p:spPr/>
        <p:txBody>
          <a:bodyPr>
            <a:normAutofit/>
          </a:bodyPr>
          <a:lstStyle/>
          <a:p>
            <a:pPr>
              <a:buFontTx/>
              <a:buNone/>
            </a:pPr>
            <a:r>
              <a:rPr lang="en-US" altLang="en-US" dirty="0"/>
              <a:t>Acts 2:37-38 Now when they heard </a:t>
            </a:r>
            <a:r>
              <a:rPr lang="en-US" altLang="en-US" i="1" dirty="0"/>
              <a:t>this,</a:t>
            </a:r>
            <a:r>
              <a:rPr lang="en-US" altLang="en-US" dirty="0"/>
              <a:t> they were cut to the heart, and said to Peter and the rest of the apostles, “Men </a:t>
            </a:r>
            <a:r>
              <a:rPr lang="en-US" altLang="en-US" i="1" dirty="0"/>
              <a:t>and</a:t>
            </a:r>
            <a:r>
              <a:rPr lang="en-US" altLang="en-US" dirty="0"/>
              <a:t> brethren, </a:t>
            </a:r>
            <a:r>
              <a:rPr lang="en-US" altLang="en-US" b="1" i="1" u="sng" dirty="0">
                <a:effectLst>
                  <a:outerShdw blurRad="38100" dist="38100" dir="2700000" algn="tl">
                    <a:srgbClr val="808080"/>
                  </a:outerShdw>
                </a:effectLst>
              </a:rPr>
              <a:t>what shall we do</a:t>
            </a:r>
            <a:r>
              <a:rPr lang="en-US" altLang="en-US" dirty="0"/>
              <a:t>?” </a:t>
            </a:r>
            <a:br>
              <a:rPr lang="en-US" altLang="en-US" dirty="0"/>
            </a:br>
            <a:r>
              <a:rPr lang="en-US" altLang="en-US" dirty="0"/>
              <a:t>38 Then Peter said to them, “</a:t>
            </a:r>
            <a:r>
              <a:rPr lang="en-US" altLang="en-US" b="1" i="1" u="sng" dirty="0">
                <a:effectLst>
                  <a:outerShdw blurRad="38100" dist="38100" dir="2700000" algn="tl">
                    <a:srgbClr val="808080"/>
                  </a:outerShdw>
                </a:effectLst>
              </a:rPr>
              <a:t>Repent</a:t>
            </a:r>
            <a:r>
              <a:rPr lang="en-US" altLang="en-US" dirty="0"/>
              <a:t>, </a:t>
            </a:r>
            <a:r>
              <a:rPr lang="en-US" altLang="en-US" b="1" i="1" u="sng" dirty="0">
                <a:effectLst>
                  <a:outerShdw blurRad="38100" dist="38100" dir="2700000" algn="tl">
                    <a:srgbClr val="808080"/>
                  </a:outerShdw>
                </a:effectLst>
              </a:rPr>
              <a:t>and</a:t>
            </a:r>
            <a:r>
              <a:rPr lang="en-US" altLang="en-US" b="1" i="1" dirty="0">
                <a:effectLst>
                  <a:outerShdw blurRad="38100" dist="38100" dir="2700000" algn="tl">
                    <a:srgbClr val="808080"/>
                  </a:outerShdw>
                </a:effectLst>
              </a:rPr>
              <a:t> </a:t>
            </a:r>
            <a:r>
              <a:rPr lang="en-US" altLang="en-US" dirty="0"/>
              <a:t>let every one of you </a:t>
            </a:r>
            <a:r>
              <a:rPr lang="en-US" altLang="en-US" b="1" i="1" u="sng" dirty="0">
                <a:effectLst>
                  <a:outerShdw blurRad="38100" dist="38100" dir="2700000" algn="tl">
                    <a:srgbClr val="808080"/>
                  </a:outerShdw>
                </a:effectLst>
              </a:rPr>
              <a:t>be baptized</a:t>
            </a:r>
            <a:r>
              <a:rPr lang="en-US" altLang="en-US" dirty="0"/>
              <a:t> in the name of Jesus Christ </a:t>
            </a:r>
            <a:r>
              <a:rPr lang="en-US" altLang="en-US" b="1" i="1" u="sng" dirty="0">
                <a:effectLst>
                  <a:outerShdw blurRad="38100" dist="38100" dir="2700000" algn="tl">
                    <a:srgbClr val="808080"/>
                  </a:outerShdw>
                </a:effectLst>
              </a:rPr>
              <a:t>for the remission of sins</a:t>
            </a:r>
            <a:r>
              <a:rPr lang="en-US" altLang="en-US" dirty="0"/>
              <a:t>; and you shall receive the gift of the Holy Spirit</a:t>
            </a:r>
            <a:r>
              <a:rPr lang="en-US" altLang="en-US" dirty="0" smtClean="0"/>
              <a:t>.</a:t>
            </a:r>
          </a:p>
          <a:p>
            <a:pPr lvl="1">
              <a:buFontTx/>
              <a:buNone/>
            </a:pPr>
            <a:r>
              <a:rPr lang="en-US" altLang="en-US" dirty="0" smtClean="0"/>
              <a:t>cf. Acts 22:16</a:t>
            </a:r>
            <a:endParaRPr lang="en-US" altLang="en-US" dirty="0"/>
          </a:p>
        </p:txBody>
      </p:sp>
    </p:spTree>
    <p:extLst>
      <p:ext uri="{BB962C8B-B14F-4D97-AF65-F5344CB8AC3E}">
        <p14:creationId xmlns:p14="http://schemas.microsoft.com/office/powerpoint/2010/main" val="229344623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Refuted in Acts 2</a:t>
            </a:r>
            <a:endParaRPr lang="en-US" dirty="0"/>
          </a:p>
        </p:txBody>
      </p:sp>
      <p:sp>
        <p:nvSpPr>
          <p:cNvPr id="3" name="Content Placeholder 2"/>
          <p:cNvSpPr>
            <a:spLocks noGrp="1"/>
          </p:cNvSpPr>
          <p:nvPr>
            <p:ph idx="1"/>
          </p:nvPr>
        </p:nvSpPr>
        <p:spPr/>
        <p:txBody>
          <a:bodyPr/>
          <a:lstStyle/>
          <a:p>
            <a:r>
              <a:rPr lang="en-US" dirty="0" smtClean="0"/>
              <a:t>Conversion by direct operation of the Spirit</a:t>
            </a:r>
          </a:p>
          <a:p>
            <a:r>
              <a:rPr lang="en-US" dirty="0" smtClean="0"/>
              <a:t>Salvation by faith only</a:t>
            </a:r>
          </a:p>
          <a:p>
            <a:r>
              <a:rPr lang="en-US" dirty="0" smtClean="0"/>
              <a:t>Alien sins are prayed away.</a:t>
            </a:r>
          </a:p>
          <a:p>
            <a:r>
              <a:rPr lang="en-US" dirty="0" smtClean="0"/>
              <a:t>Premillennialism</a:t>
            </a:r>
            <a:endParaRPr lang="en-US" dirty="0"/>
          </a:p>
        </p:txBody>
      </p:sp>
    </p:spTree>
    <p:extLst>
      <p:ext uri="{BB962C8B-B14F-4D97-AF65-F5344CB8AC3E}">
        <p14:creationId xmlns:p14="http://schemas.microsoft.com/office/powerpoint/2010/main" val="356748364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Premillennialism</a:t>
            </a:r>
          </a:p>
        </p:txBody>
      </p:sp>
      <p:sp>
        <p:nvSpPr>
          <p:cNvPr id="3" name="Content Placeholder 2"/>
          <p:cNvSpPr>
            <a:spLocks noGrp="1"/>
          </p:cNvSpPr>
          <p:nvPr>
            <p:ph idx="1"/>
          </p:nvPr>
        </p:nvSpPr>
        <p:spPr>
          <a:xfrm>
            <a:off x="204537" y="1913022"/>
            <a:ext cx="11754851" cy="4022112"/>
          </a:xfrm>
        </p:spPr>
        <p:txBody>
          <a:bodyPr>
            <a:normAutofit fontScale="92500" lnSpcReduction="10000"/>
          </a:bodyPr>
          <a:lstStyle/>
          <a:p>
            <a:pPr marL="0" indent="0">
              <a:buNone/>
            </a:pPr>
            <a:r>
              <a:rPr lang="en-US" b="1" dirty="0"/>
              <a:t>Premillennialism</a:t>
            </a:r>
            <a:r>
              <a:rPr lang="en-US" dirty="0"/>
              <a:t> teaches that the Second coming will occur before a literal thousand-year reign of Christ from Jerusalem upon the earth. In the early church, premillennialism was called </a:t>
            </a:r>
            <a:r>
              <a:rPr lang="en-US" i="1" dirty="0"/>
              <a:t>chiliasm</a:t>
            </a:r>
            <a:r>
              <a:rPr lang="en-US" dirty="0"/>
              <a:t>, from the Greek term meaning </a:t>
            </a:r>
            <a:r>
              <a:rPr lang="en-US" i="1" dirty="0"/>
              <a:t>1,000</a:t>
            </a:r>
            <a:r>
              <a:rPr lang="en-US" dirty="0"/>
              <a:t>, a word used six times in Revelation 20:2-7. This view is most often contrasted </a:t>
            </a:r>
            <a:r>
              <a:rPr lang="en-US" dirty="0" smtClean="0"/>
              <a:t>with Postmillennialism</a:t>
            </a:r>
            <a:r>
              <a:rPr lang="en-US" dirty="0"/>
              <a:t> which sees Christ's return </a:t>
            </a:r>
            <a:r>
              <a:rPr lang="en-US" i="1" dirty="0"/>
              <a:t>after</a:t>
            </a:r>
            <a:r>
              <a:rPr lang="en-US" dirty="0"/>
              <a:t> a golden "millennial age" where Christ rules spiritually from his throne in heaven, and </a:t>
            </a:r>
            <a:r>
              <a:rPr lang="en-US" dirty="0" err="1"/>
              <a:t>Amillennialism</a:t>
            </a:r>
            <a:r>
              <a:rPr lang="en-US" dirty="0"/>
              <a:t> which sees the millennium as a figurative reference to the current church age</a:t>
            </a:r>
            <a:r>
              <a:rPr lang="en-US" dirty="0" smtClean="0"/>
              <a:t>.</a:t>
            </a:r>
          </a:p>
          <a:p>
            <a:pPr marL="457200" lvl="1" indent="0">
              <a:buNone/>
            </a:pPr>
            <a:r>
              <a:rPr lang="en-US" sz="2600" dirty="0" smtClean="0"/>
              <a:t>					http</a:t>
            </a:r>
            <a:r>
              <a:rPr lang="en-US" sz="2600" dirty="0"/>
              <a:t>://www.theopedia.com/premillennialism</a:t>
            </a:r>
          </a:p>
        </p:txBody>
      </p:sp>
    </p:spTree>
    <p:extLst>
      <p:ext uri="{BB962C8B-B14F-4D97-AF65-F5344CB8AC3E}">
        <p14:creationId xmlns:p14="http://schemas.microsoft.com/office/powerpoint/2010/main" val="377095226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p:txBody>
          <a:bodyPr/>
          <a:lstStyle/>
          <a:p>
            <a:r>
              <a:rPr lang="en-US" altLang="en-US"/>
              <a:t>1 Timothy 4:1-3</a:t>
            </a:r>
          </a:p>
        </p:txBody>
      </p:sp>
      <p:sp>
        <p:nvSpPr>
          <p:cNvPr id="31750" name="Rectangle 6"/>
          <p:cNvSpPr>
            <a:spLocks noGrp="1" noChangeArrowheads="1"/>
          </p:cNvSpPr>
          <p:nvPr>
            <p:ph idx="1"/>
          </p:nvPr>
        </p:nvSpPr>
        <p:spPr/>
        <p:txBody>
          <a:bodyPr>
            <a:noAutofit/>
          </a:bodyPr>
          <a:lstStyle/>
          <a:p>
            <a:pPr>
              <a:buFontTx/>
              <a:buNone/>
            </a:pPr>
            <a:r>
              <a:rPr lang="en-US" altLang="en-US" dirty="0"/>
              <a:t>Now the Spirit expressly says that in latter times some will depart from the faith, giving heed to deceiving spirits and doctrines of demons, 2 speaking lies in hypocrisy, having their own conscience seared with a hot iron, 3 forbidding to marry, </a:t>
            </a:r>
            <a:r>
              <a:rPr lang="en-US" altLang="en-US" i="1" dirty="0"/>
              <a:t>and commanding</a:t>
            </a:r>
            <a:r>
              <a:rPr lang="en-US" altLang="en-US" dirty="0"/>
              <a:t> to abstain from foods which God created to be received with thanksgiving by those who believe and know the truth. </a:t>
            </a:r>
          </a:p>
        </p:txBody>
      </p:sp>
    </p:spTree>
    <p:extLst>
      <p:ext uri="{BB962C8B-B14F-4D97-AF65-F5344CB8AC3E}">
        <p14:creationId xmlns:p14="http://schemas.microsoft.com/office/powerpoint/2010/main" val="402297553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Is Reigning Now.</a:t>
            </a:r>
            <a:endParaRPr lang="en-US" dirty="0"/>
          </a:p>
        </p:txBody>
      </p:sp>
      <p:sp>
        <p:nvSpPr>
          <p:cNvPr id="3" name="Content Placeholder 2"/>
          <p:cNvSpPr>
            <a:spLocks noGrp="1"/>
          </p:cNvSpPr>
          <p:nvPr>
            <p:ph idx="1"/>
          </p:nvPr>
        </p:nvSpPr>
        <p:spPr/>
        <p:txBody>
          <a:bodyPr>
            <a:normAutofit/>
          </a:bodyPr>
          <a:lstStyle/>
          <a:p>
            <a:pPr marL="0" indent="0">
              <a:buNone/>
            </a:pPr>
            <a:r>
              <a:rPr lang="en-US" altLang="en-US" dirty="0"/>
              <a:t>Acts 2:29-36  “Men </a:t>
            </a:r>
            <a:r>
              <a:rPr lang="en-US" altLang="en-US" i="1" dirty="0"/>
              <a:t>and</a:t>
            </a:r>
            <a:r>
              <a:rPr lang="en-US" altLang="en-US" dirty="0"/>
              <a:t> brethren, let </a:t>
            </a:r>
            <a:r>
              <a:rPr lang="en-US" altLang="en-US" i="1" dirty="0"/>
              <a:t>me</a:t>
            </a:r>
            <a:r>
              <a:rPr lang="en-US" altLang="en-US" dirty="0"/>
              <a:t> speak freely to you of the patriarch David, that he is both dead and buried, and his tomb is with us to this day. 30 Therefore, </a:t>
            </a:r>
            <a:r>
              <a:rPr lang="en-US" altLang="en-US" b="1" i="1" u="sng" dirty="0">
                <a:effectLst>
                  <a:outerShdw blurRad="38100" dist="38100" dir="2700000" algn="tl">
                    <a:srgbClr val="808080"/>
                  </a:outerShdw>
                </a:effectLst>
              </a:rPr>
              <a:t>being a prophet</a:t>
            </a:r>
            <a:r>
              <a:rPr lang="en-US" altLang="en-US" dirty="0"/>
              <a:t>, and knowing that God had sworn with an oath to him that of the fruit of his body, according to the flesh, </a:t>
            </a:r>
            <a:r>
              <a:rPr lang="en-US" altLang="en-US" b="1" i="1" u="sng" dirty="0">
                <a:effectLst>
                  <a:outerShdw blurRad="38100" dist="38100" dir="2700000" algn="tl">
                    <a:srgbClr val="808080"/>
                  </a:outerShdw>
                </a:effectLst>
              </a:rPr>
              <a:t>He would raise up the Christ to sit on his throne, 31 he, foreseeing this, spoke concerning the resurrection of the Christ</a:t>
            </a:r>
            <a:r>
              <a:rPr lang="en-US" altLang="en-US" dirty="0"/>
              <a:t>, that His soul was not left in Hades, nor did His flesh see corruption.</a:t>
            </a:r>
            <a:endParaRPr lang="en-US" dirty="0"/>
          </a:p>
        </p:txBody>
      </p:sp>
      <p:sp>
        <p:nvSpPr>
          <p:cNvPr id="4" name="Rounded Rectangle 3"/>
          <p:cNvSpPr/>
          <p:nvPr/>
        </p:nvSpPr>
        <p:spPr>
          <a:xfrm>
            <a:off x="2454825" y="2633472"/>
            <a:ext cx="7290816" cy="280416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dirty="0"/>
              <a:t>2 Peter 1:20-21  knowing this first, that no prophecy of Scripture is of any private interpretation, 21 for prophecy never came by the will of man, but holy men of God spoke </a:t>
            </a:r>
            <a:r>
              <a:rPr lang="en-US" altLang="en-US" sz="2800" i="1" dirty="0"/>
              <a:t>as they were</a:t>
            </a:r>
            <a:r>
              <a:rPr lang="en-US" altLang="en-US" sz="2800" dirty="0"/>
              <a:t> moved by the Holy Spirit. </a:t>
            </a:r>
            <a:endParaRPr lang="en-US" altLang="en-US" sz="2800" dirty="0"/>
          </a:p>
        </p:txBody>
      </p:sp>
    </p:spTree>
    <p:extLst>
      <p:ext uri="{BB962C8B-B14F-4D97-AF65-F5344CB8AC3E}">
        <p14:creationId xmlns:p14="http://schemas.microsoft.com/office/powerpoint/2010/main" val="187922294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Jesus Is Reigning Now.</a:t>
            </a:r>
          </a:p>
        </p:txBody>
      </p:sp>
      <p:sp>
        <p:nvSpPr>
          <p:cNvPr id="3" name="Content Placeholder 2"/>
          <p:cNvSpPr>
            <a:spLocks noGrp="1"/>
          </p:cNvSpPr>
          <p:nvPr>
            <p:ph idx="1"/>
          </p:nvPr>
        </p:nvSpPr>
        <p:spPr>
          <a:xfrm>
            <a:off x="204537" y="1937084"/>
            <a:ext cx="11754851" cy="4305221"/>
          </a:xfrm>
        </p:spPr>
        <p:txBody>
          <a:bodyPr>
            <a:normAutofit fontScale="40000" lnSpcReduction="20000"/>
          </a:bodyPr>
          <a:lstStyle/>
          <a:p>
            <a:pPr>
              <a:lnSpc>
                <a:spcPct val="80000"/>
              </a:lnSpc>
              <a:buFontTx/>
              <a:buNone/>
            </a:pPr>
            <a:r>
              <a:rPr lang="en-US" altLang="en-US" sz="8000" dirty="0"/>
              <a:t>32 This </a:t>
            </a:r>
            <a:r>
              <a:rPr lang="en-US" altLang="en-US" sz="8000" dirty="0"/>
              <a:t>Jesus God has raised up, of which we are all witnesses. 33 Therefore being exalted to the right hand of God, </a:t>
            </a:r>
            <a:r>
              <a:rPr lang="en-US" altLang="en-US" sz="8000" b="1" i="1" u="sng" dirty="0">
                <a:effectLst>
                  <a:outerShdw blurRad="38100" dist="38100" dir="2700000" algn="tl">
                    <a:srgbClr val="808080"/>
                  </a:outerShdw>
                </a:effectLst>
              </a:rPr>
              <a:t>and having received from the Father the promise of the Holy Spirit</a:t>
            </a:r>
            <a:r>
              <a:rPr lang="en-US" altLang="en-US" sz="8000" dirty="0"/>
              <a:t>, He poured out this which you now see and hear. </a:t>
            </a:r>
            <a:br>
              <a:rPr lang="en-US" altLang="en-US" sz="8000" dirty="0"/>
            </a:br>
            <a:r>
              <a:rPr lang="en-US" altLang="en-US" sz="8000" dirty="0"/>
              <a:t>34 “For David did not ascend into the heavens, but he says himself: </a:t>
            </a:r>
            <a:br>
              <a:rPr lang="en-US" altLang="en-US" sz="8000" dirty="0"/>
            </a:br>
            <a:endParaRPr lang="en-US" altLang="en-US" sz="8000" dirty="0"/>
          </a:p>
          <a:p>
            <a:pPr>
              <a:lnSpc>
                <a:spcPct val="80000"/>
              </a:lnSpc>
              <a:buFontTx/>
              <a:buNone/>
            </a:pPr>
            <a:r>
              <a:rPr lang="en-US" altLang="en-US" sz="8000" i="1" dirty="0"/>
              <a:t>‘ The LORD said to my Lord,</a:t>
            </a:r>
            <a:r>
              <a:rPr lang="en-US" altLang="en-US" sz="8000" dirty="0"/>
              <a:t/>
            </a:r>
            <a:br>
              <a:rPr lang="en-US" altLang="en-US" sz="8000" dirty="0"/>
            </a:br>
            <a:r>
              <a:rPr lang="en-US" altLang="en-US" sz="8000" i="1" dirty="0"/>
              <a:t>“ Sit at My right hand,</a:t>
            </a:r>
            <a:r>
              <a:rPr lang="en-US" altLang="en-US" sz="8000" dirty="0"/>
              <a:t/>
            </a:r>
            <a:br>
              <a:rPr lang="en-US" altLang="en-US" sz="8000" dirty="0"/>
            </a:br>
            <a:r>
              <a:rPr lang="en-US" altLang="en-US" sz="8000" dirty="0"/>
              <a:t>       35 </a:t>
            </a:r>
            <a:r>
              <a:rPr lang="en-US" altLang="en-US" sz="8000" i="1" dirty="0"/>
              <a:t>Till I make Your enemies Your footstool.”’</a:t>
            </a:r>
            <a:r>
              <a:rPr lang="en-US" altLang="en-US" sz="8000" dirty="0"/>
              <a:t/>
            </a:r>
            <a:br>
              <a:rPr lang="en-US" altLang="en-US" sz="8000" dirty="0"/>
            </a:br>
            <a:endParaRPr lang="en-US" altLang="en-US" sz="8000" dirty="0"/>
          </a:p>
          <a:p>
            <a:pPr>
              <a:lnSpc>
                <a:spcPct val="80000"/>
              </a:lnSpc>
              <a:buFontTx/>
              <a:buNone/>
            </a:pPr>
            <a:r>
              <a:rPr lang="en-US" altLang="en-US" sz="8000" dirty="0"/>
              <a:t>36 “Therefore let all the house of Israel know assuredly that God has made this Jesus, whom you crucified, both Lord and Christ.” </a:t>
            </a:r>
          </a:p>
          <a:p>
            <a:pPr marL="0" indent="0">
              <a:buNone/>
            </a:pPr>
            <a:endParaRPr lang="en-US" dirty="0"/>
          </a:p>
        </p:txBody>
      </p:sp>
    </p:spTree>
    <p:extLst>
      <p:ext uri="{BB962C8B-B14F-4D97-AF65-F5344CB8AC3E}">
        <p14:creationId xmlns:p14="http://schemas.microsoft.com/office/powerpoint/2010/main" val="167182814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Refuted in Acts 2</a:t>
            </a:r>
            <a:endParaRPr lang="en-US" dirty="0"/>
          </a:p>
        </p:txBody>
      </p:sp>
      <p:sp>
        <p:nvSpPr>
          <p:cNvPr id="3" name="Content Placeholder 2"/>
          <p:cNvSpPr>
            <a:spLocks noGrp="1"/>
          </p:cNvSpPr>
          <p:nvPr>
            <p:ph idx="1"/>
          </p:nvPr>
        </p:nvSpPr>
        <p:spPr/>
        <p:txBody>
          <a:bodyPr/>
          <a:lstStyle/>
          <a:p>
            <a:r>
              <a:rPr lang="en-US" dirty="0" smtClean="0"/>
              <a:t>Conversion by direct operation of the Spirit</a:t>
            </a:r>
          </a:p>
          <a:p>
            <a:r>
              <a:rPr lang="en-US" dirty="0" smtClean="0"/>
              <a:t>Salvation by faith only</a:t>
            </a:r>
          </a:p>
          <a:p>
            <a:r>
              <a:rPr lang="en-US" dirty="0" smtClean="0"/>
              <a:t>Alien sins are prayed away.</a:t>
            </a:r>
          </a:p>
          <a:p>
            <a:r>
              <a:rPr lang="en-US" dirty="0" smtClean="0"/>
              <a:t>Premillennialism</a:t>
            </a:r>
          </a:p>
          <a:p>
            <a:r>
              <a:rPr lang="en-US" dirty="0" smtClean="0"/>
              <a:t>Salvation is outside the church</a:t>
            </a:r>
            <a:endParaRPr lang="en-US" dirty="0"/>
          </a:p>
        </p:txBody>
      </p:sp>
    </p:spTree>
    <p:extLst>
      <p:ext uri="{BB962C8B-B14F-4D97-AF65-F5344CB8AC3E}">
        <p14:creationId xmlns:p14="http://schemas.microsoft.com/office/powerpoint/2010/main" val="181804073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Salvation is outside the church.</a:t>
            </a:r>
            <a:endParaRPr lang="en-US" dirty="0"/>
          </a:p>
        </p:txBody>
      </p:sp>
      <p:pic>
        <p:nvPicPr>
          <p:cNvPr id="4" name="Content Placeholder 3"/>
          <p:cNvPicPr>
            <a:picLocks noGrp="1" noChangeAspect="1"/>
          </p:cNvPicPr>
          <p:nvPr>
            <p:ph idx="1"/>
          </p:nvPr>
        </p:nvPicPr>
        <p:blipFill>
          <a:blip r:embed="rId2"/>
          <a:stretch>
            <a:fillRect/>
          </a:stretch>
        </p:blipFill>
        <p:spPr>
          <a:xfrm>
            <a:off x="1708484" y="1737360"/>
            <a:ext cx="8181474" cy="4482965"/>
          </a:xfrm>
          <a:prstGeom prst="rect">
            <a:avLst/>
          </a:prstGeom>
        </p:spPr>
      </p:pic>
      <p:sp>
        <p:nvSpPr>
          <p:cNvPr id="5" name="Rectangle 4"/>
          <p:cNvSpPr/>
          <p:nvPr/>
        </p:nvSpPr>
        <p:spPr>
          <a:xfrm>
            <a:off x="3526265" y="6457871"/>
            <a:ext cx="5111394" cy="369332"/>
          </a:xfrm>
          <a:prstGeom prst="rect">
            <a:avLst/>
          </a:prstGeom>
        </p:spPr>
        <p:txBody>
          <a:bodyPr wrap="square">
            <a:spAutoFit/>
          </a:bodyPr>
          <a:lstStyle/>
          <a:p>
            <a:r>
              <a:rPr lang="en-US" dirty="0"/>
              <a:t>https://www.youtube.com/watch?v=uN8n0L0KHgk</a:t>
            </a:r>
            <a:endParaRPr lang="en-US" dirty="0"/>
          </a:p>
        </p:txBody>
      </p:sp>
    </p:spTree>
    <p:extLst>
      <p:ext uri="{BB962C8B-B14F-4D97-AF65-F5344CB8AC3E}">
        <p14:creationId xmlns:p14="http://schemas.microsoft.com/office/powerpoint/2010/main" val="70913907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altLang="en-US" dirty="0"/>
              <a:t>Salvation </a:t>
            </a:r>
            <a:r>
              <a:rPr lang="en-US" altLang="en-US" dirty="0" smtClean="0"/>
              <a:t>is not </a:t>
            </a:r>
            <a:r>
              <a:rPr lang="en-US" altLang="en-US" dirty="0"/>
              <a:t>outside the church.</a:t>
            </a:r>
          </a:p>
        </p:txBody>
      </p:sp>
      <p:sp>
        <p:nvSpPr>
          <p:cNvPr id="48131" name="Rectangle 3"/>
          <p:cNvSpPr>
            <a:spLocks noGrp="1" noChangeArrowheads="1"/>
          </p:cNvSpPr>
          <p:nvPr>
            <p:ph idx="1"/>
          </p:nvPr>
        </p:nvSpPr>
        <p:spPr/>
        <p:txBody>
          <a:bodyPr>
            <a:normAutofit/>
          </a:bodyPr>
          <a:lstStyle/>
          <a:p>
            <a:pPr>
              <a:buFontTx/>
              <a:buNone/>
            </a:pPr>
            <a:r>
              <a:rPr lang="en-US" altLang="en-US" dirty="0" smtClean="0"/>
              <a:t>Acts 2:40-41  </a:t>
            </a:r>
            <a:r>
              <a:rPr lang="en-US" dirty="0"/>
              <a:t>And with many other words he testified and exhorted them, saying, “Be saved from this perverse generation.”</a:t>
            </a:r>
            <a:r>
              <a:rPr lang="en-US" b="1" baseline="30000" dirty="0"/>
              <a:t>41 </a:t>
            </a:r>
            <a:r>
              <a:rPr lang="en-US" dirty="0"/>
              <a:t>Then those who </a:t>
            </a:r>
            <a:r>
              <a:rPr lang="en-US" dirty="0" smtClean="0"/>
              <a:t>gladly</a:t>
            </a:r>
            <a:r>
              <a:rPr lang="en-US" dirty="0"/>
              <a:t> received his word were baptized; and that day about three thousand souls were added </a:t>
            </a:r>
            <a:r>
              <a:rPr lang="en-US" i="1" dirty="0"/>
              <a:t>to them</a:t>
            </a:r>
            <a:r>
              <a:rPr lang="en-US" i="1" dirty="0" smtClean="0"/>
              <a:t>.</a:t>
            </a:r>
          </a:p>
          <a:p>
            <a:pPr>
              <a:buFontTx/>
              <a:buNone/>
            </a:pPr>
            <a:r>
              <a:rPr lang="en-US" altLang="en-US" sz="2800" dirty="0"/>
              <a:t>Acts 2:47b  </a:t>
            </a:r>
            <a:r>
              <a:rPr lang="en-US" altLang="en-US" sz="2800" dirty="0"/>
              <a:t>…And the Lord added to the church daily those who were being saved. </a:t>
            </a:r>
          </a:p>
          <a:p>
            <a:pPr>
              <a:buFontTx/>
              <a:buNone/>
            </a:pPr>
            <a:endParaRPr lang="en-US" altLang="en-US" sz="2800" dirty="0"/>
          </a:p>
        </p:txBody>
      </p:sp>
    </p:spTree>
    <p:extLst>
      <p:ext uri="{BB962C8B-B14F-4D97-AF65-F5344CB8AC3E}">
        <p14:creationId xmlns:p14="http://schemas.microsoft.com/office/powerpoint/2010/main" val="414808177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altLang="en-US" dirty="0"/>
              <a:t>Salvation </a:t>
            </a:r>
            <a:r>
              <a:rPr lang="en-US" altLang="en-US" dirty="0" smtClean="0"/>
              <a:t>is not </a:t>
            </a:r>
            <a:r>
              <a:rPr lang="en-US" altLang="en-US" dirty="0"/>
              <a:t>outside the church.</a:t>
            </a:r>
          </a:p>
        </p:txBody>
      </p:sp>
      <p:sp>
        <p:nvSpPr>
          <p:cNvPr id="48131" name="Rectangle 3"/>
          <p:cNvSpPr>
            <a:spLocks noGrp="1" noChangeArrowheads="1"/>
          </p:cNvSpPr>
          <p:nvPr>
            <p:ph idx="1"/>
          </p:nvPr>
        </p:nvSpPr>
        <p:spPr>
          <a:xfrm>
            <a:off x="204537" y="1900990"/>
            <a:ext cx="11754851" cy="4319336"/>
          </a:xfrm>
        </p:spPr>
        <p:txBody>
          <a:bodyPr>
            <a:noAutofit/>
          </a:bodyPr>
          <a:lstStyle/>
          <a:p>
            <a:pPr>
              <a:buFontTx/>
              <a:buNone/>
            </a:pPr>
            <a:r>
              <a:rPr lang="en-US" altLang="en-US" sz="3200" dirty="0"/>
              <a:t>Ephesians 5:23  </a:t>
            </a:r>
            <a:r>
              <a:rPr lang="en-US" sz="3200" dirty="0"/>
              <a:t>For the husband is head of the wife, as also Christ is head of the church; and He is the Savior of the body</a:t>
            </a:r>
            <a:r>
              <a:rPr lang="en-US" sz="3200" dirty="0"/>
              <a:t>.  Cf. Eph. 1:22f</a:t>
            </a:r>
          </a:p>
          <a:p>
            <a:pPr>
              <a:buFontTx/>
              <a:buNone/>
            </a:pPr>
            <a:r>
              <a:rPr lang="en-US" altLang="en-US" sz="3200" dirty="0"/>
              <a:t>2 Timothy 2:10  </a:t>
            </a:r>
            <a:r>
              <a:rPr lang="en-US" sz="3200" dirty="0"/>
              <a:t>Therefore I endure all things for the sake of the elect, that they also may obtain the salvation which is </a:t>
            </a:r>
            <a:r>
              <a:rPr lang="en-US" sz="3200" dirty="0"/>
              <a:t>in Christ</a:t>
            </a:r>
            <a:r>
              <a:rPr lang="en-US" sz="3200" dirty="0"/>
              <a:t> Jesus with eternal glory</a:t>
            </a:r>
            <a:r>
              <a:rPr lang="en-US" sz="3200" dirty="0"/>
              <a:t>.</a:t>
            </a:r>
          </a:p>
          <a:p>
            <a:pPr>
              <a:buFontTx/>
              <a:buNone/>
            </a:pPr>
            <a:r>
              <a:rPr lang="en-US" altLang="en-US" sz="3200" dirty="0"/>
              <a:t>Acts 20:28</a:t>
            </a:r>
            <a:r>
              <a:rPr lang="en-US" sz="3200" b="1" baseline="30000" dirty="0"/>
              <a:t> </a:t>
            </a:r>
            <a:r>
              <a:rPr lang="en-US" sz="3200" b="1" baseline="30000" dirty="0"/>
              <a:t> </a:t>
            </a:r>
            <a:r>
              <a:rPr lang="en-US" sz="3200" dirty="0"/>
              <a:t>Therefore </a:t>
            </a:r>
            <a:r>
              <a:rPr lang="en-US" sz="3200" dirty="0"/>
              <a:t>take heed to yourselves and to all the flock, among which the Holy Spirit has made you overseers, to shepherd the church of </a:t>
            </a:r>
            <a:r>
              <a:rPr lang="en-US" sz="3200" dirty="0"/>
              <a:t>God</a:t>
            </a:r>
            <a:r>
              <a:rPr lang="en-US" sz="3200" dirty="0"/>
              <a:t> which He purchased with His own blood.</a:t>
            </a:r>
            <a:endParaRPr lang="en-US" altLang="en-US" sz="3200" dirty="0"/>
          </a:p>
        </p:txBody>
      </p:sp>
    </p:spTree>
    <p:extLst>
      <p:ext uri="{BB962C8B-B14F-4D97-AF65-F5344CB8AC3E}">
        <p14:creationId xmlns:p14="http://schemas.microsoft.com/office/powerpoint/2010/main" val="73664410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Added To The Church.</a:t>
            </a:r>
            <a:endParaRPr lang="en-US" dirty="0"/>
          </a:p>
        </p:txBody>
      </p:sp>
      <p:sp>
        <p:nvSpPr>
          <p:cNvPr id="3" name="Content Placeholder 2"/>
          <p:cNvSpPr>
            <a:spLocks noGrp="1"/>
          </p:cNvSpPr>
          <p:nvPr>
            <p:ph idx="1"/>
          </p:nvPr>
        </p:nvSpPr>
        <p:spPr/>
        <p:txBody>
          <a:bodyPr/>
          <a:lstStyle/>
          <a:p>
            <a:r>
              <a:rPr lang="en-US" dirty="0" smtClean="0"/>
              <a:t>Believe – John 8:24</a:t>
            </a:r>
          </a:p>
          <a:p>
            <a:r>
              <a:rPr lang="en-US" dirty="0" smtClean="0"/>
              <a:t>Confess – Romans 10:10</a:t>
            </a:r>
          </a:p>
          <a:p>
            <a:r>
              <a:rPr lang="en-US" dirty="0" smtClean="0"/>
              <a:t>Repent – Luke 13:3</a:t>
            </a:r>
          </a:p>
          <a:p>
            <a:r>
              <a:rPr lang="en-US" dirty="0" smtClean="0"/>
              <a:t>Be Baptized – Mark 16:16</a:t>
            </a:r>
            <a:endParaRPr lang="en-US" dirty="0"/>
          </a:p>
        </p:txBody>
      </p:sp>
    </p:spTree>
    <p:extLst>
      <p:ext uri="{BB962C8B-B14F-4D97-AF65-F5344CB8AC3E}">
        <p14:creationId xmlns:p14="http://schemas.microsoft.com/office/powerpoint/2010/main" val="42486303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Refuted in Acts 2</a:t>
            </a:r>
            <a:endParaRPr lang="en-US" dirty="0"/>
          </a:p>
        </p:txBody>
      </p:sp>
      <p:sp>
        <p:nvSpPr>
          <p:cNvPr id="3" name="Content Placeholder 2"/>
          <p:cNvSpPr>
            <a:spLocks noGrp="1"/>
          </p:cNvSpPr>
          <p:nvPr>
            <p:ph idx="1"/>
          </p:nvPr>
        </p:nvSpPr>
        <p:spPr/>
        <p:txBody>
          <a:bodyPr/>
          <a:lstStyle/>
          <a:p>
            <a:r>
              <a:rPr lang="en-US" dirty="0" smtClean="0"/>
              <a:t>Conversion by direct operation of the Spirit</a:t>
            </a:r>
            <a:endParaRPr lang="en-US" dirty="0"/>
          </a:p>
        </p:txBody>
      </p:sp>
    </p:spTree>
    <p:extLst>
      <p:ext uri="{BB962C8B-B14F-4D97-AF65-F5344CB8AC3E}">
        <p14:creationId xmlns:p14="http://schemas.microsoft.com/office/powerpoint/2010/main" val="206878837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Irresistible Grace</a:t>
            </a:r>
            <a:endParaRPr lang="en-US" dirty="0"/>
          </a:p>
        </p:txBody>
      </p:sp>
      <p:sp>
        <p:nvSpPr>
          <p:cNvPr id="3" name="Content Placeholder 2"/>
          <p:cNvSpPr>
            <a:spLocks noGrp="1"/>
          </p:cNvSpPr>
          <p:nvPr>
            <p:ph idx="1"/>
          </p:nvPr>
        </p:nvSpPr>
        <p:spPr/>
        <p:txBody>
          <a:bodyPr>
            <a:normAutofit/>
          </a:bodyPr>
          <a:lstStyle/>
          <a:p>
            <a:pPr marL="0" indent="0">
              <a:buNone/>
            </a:pPr>
            <a:r>
              <a:rPr lang="en-US" b="1" dirty="0"/>
              <a:t>Irresistible Grace</a:t>
            </a:r>
            <a:r>
              <a:rPr lang="en-US" dirty="0"/>
              <a:t> (or </a:t>
            </a:r>
            <a:r>
              <a:rPr lang="en-US" b="1" dirty="0"/>
              <a:t>efficacious grace</a:t>
            </a:r>
            <a:r>
              <a:rPr lang="en-US" dirty="0"/>
              <a:t>) is a doctrine in </a:t>
            </a:r>
            <a:r>
              <a:rPr lang="en-US" dirty="0" smtClean="0"/>
              <a:t>Christian (sic)</a:t>
            </a:r>
            <a:r>
              <a:rPr lang="en-US" dirty="0"/>
              <a:t> </a:t>
            </a:r>
            <a:r>
              <a:rPr lang="en-US" dirty="0" smtClean="0"/>
              <a:t>theology particularly </a:t>
            </a:r>
            <a:r>
              <a:rPr lang="en-US" dirty="0"/>
              <a:t>associated with Calvinism which teaches that the saving grace of God is effectually applied to those whom he has determined to save (the elect), whereby in God's timing, he overcomes their resistance to the call of the gospel and irresistibly brings them to a saving </a:t>
            </a:r>
            <a:r>
              <a:rPr lang="en-US" dirty="0" smtClean="0"/>
              <a:t>faith</a:t>
            </a:r>
            <a:r>
              <a:rPr lang="en-US" dirty="0"/>
              <a:t> </a:t>
            </a:r>
            <a:r>
              <a:rPr lang="en-US" dirty="0" smtClean="0"/>
              <a:t>in</a:t>
            </a:r>
            <a:r>
              <a:rPr lang="en-US" dirty="0"/>
              <a:t> Christ</a:t>
            </a:r>
            <a:r>
              <a:rPr lang="en-US" dirty="0" smtClean="0"/>
              <a:t>.</a:t>
            </a:r>
          </a:p>
          <a:p>
            <a:pPr marL="457200" lvl="1" indent="0">
              <a:buNone/>
            </a:pPr>
            <a:r>
              <a:rPr lang="en-US" sz="2600" dirty="0" smtClean="0"/>
              <a:t>					http</a:t>
            </a:r>
            <a:r>
              <a:rPr lang="en-US" sz="2600" dirty="0"/>
              <a:t>://www.theopedia.com/irresistible-grace</a:t>
            </a:r>
          </a:p>
        </p:txBody>
      </p:sp>
    </p:spTree>
    <p:extLst>
      <p:ext uri="{BB962C8B-B14F-4D97-AF65-F5344CB8AC3E}">
        <p14:creationId xmlns:p14="http://schemas.microsoft.com/office/powerpoint/2010/main" val="229172186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Irresistible Grace</a:t>
            </a:r>
            <a:endParaRPr lang="en-US" dirty="0"/>
          </a:p>
        </p:txBody>
      </p:sp>
      <p:sp>
        <p:nvSpPr>
          <p:cNvPr id="3" name="Content Placeholder 2"/>
          <p:cNvSpPr>
            <a:spLocks noGrp="1"/>
          </p:cNvSpPr>
          <p:nvPr>
            <p:ph idx="1"/>
          </p:nvPr>
        </p:nvSpPr>
        <p:spPr>
          <a:xfrm>
            <a:off x="204537" y="1883885"/>
            <a:ext cx="11754851" cy="4346228"/>
          </a:xfrm>
        </p:spPr>
        <p:txBody>
          <a:bodyPr>
            <a:normAutofit fontScale="85000" lnSpcReduction="20000"/>
          </a:bodyPr>
          <a:lstStyle/>
          <a:p>
            <a:pPr marL="0" indent="0">
              <a:buNone/>
            </a:pPr>
            <a:r>
              <a:rPr lang="en-US" sz="4200" dirty="0"/>
              <a:t>Those who obtain the new birth do so, not because they wanted to obtain it, but because of the sovereign discriminating grace of God. That is, men are overcome by grace, not finally because their consciences were more tender or their faith more tenacious than that of other men. Rather, the willingness and ability to do God's will are evidence of God's own faithfulness to save men from the power and the penalty </a:t>
            </a:r>
            <a:r>
              <a:rPr lang="en-US" sz="4200" dirty="0"/>
              <a:t>of sin</a:t>
            </a:r>
            <a:r>
              <a:rPr lang="en-US" sz="4200" dirty="0"/>
              <a:t>, and since man is so corrupt that he will not decide and cannot be wooed to follow after God, sovereign efficacious grace is required to convert him. </a:t>
            </a:r>
            <a:endParaRPr lang="en-US" sz="4200" dirty="0"/>
          </a:p>
          <a:p>
            <a:pPr marL="457200" lvl="1" indent="0">
              <a:buNone/>
            </a:pPr>
            <a:r>
              <a:rPr lang="en-US" sz="2800" dirty="0" smtClean="0"/>
              <a:t>						http</a:t>
            </a:r>
            <a:r>
              <a:rPr lang="en-US" sz="2800" dirty="0"/>
              <a:t>://www.theopedia.com/irresistible-grace</a:t>
            </a:r>
          </a:p>
        </p:txBody>
      </p:sp>
    </p:spTree>
    <p:extLst>
      <p:ext uri="{BB962C8B-B14F-4D97-AF65-F5344CB8AC3E}">
        <p14:creationId xmlns:p14="http://schemas.microsoft.com/office/powerpoint/2010/main" val="30672434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Irresistible Grace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This </a:t>
            </a:r>
            <a:r>
              <a:rPr lang="en-US" dirty="0"/>
              <a:t>is done by </a:t>
            </a:r>
            <a:r>
              <a:rPr lang="en-US" dirty="0" smtClean="0"/>
              <a:t>the regeneration</a:t>
            </a:r>
            <a:r>
              <a:rPr lang="en-US" dirty="0"/>
              <a:t> of the Holy Spirit whereby a fallen man who has heard the gospel is made willing and necessarily turns to Christ in </a:t>
            </a:r>
            <a:r>
              <a:rPr lang="en-US" dirty="0" smtClean="0"/>
              <a:t>God-given faith.</a:t>
            </a:r>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r>
              <a:rPr lang="en-US" sz="2400" dirty="0" smtClean="0"/>
              <a:t>					http</a:t>
            </a:r>
            <a:r>
              <a:rPr lang="en-US" sz="2400" dirty="0"/>
              <a:t>://www.theopedia.com/irresistible-grace</a:t>
            </a:r>
          </a:p>
        </p:txBody>
      </p:sp>
    </p:spTree>
    <p:extLst>
      <p:ext uri="{BB962C8B-B14F-4D97-AF65-F5344CB8AC3E}">
        <p14:creationId xmlns:p14="http://schemas.microsoft.com/office/powerpoint/2010/main" val="112032647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altLang="en-US" sz="5400" dirty="0"/>
              <a:t>The Spirit Converts Through The Word</a:t>
            </a:r>
            <a:endParaRPr lang="en-US" altLang="en-US" sz="5400" dirty="0"/>
          </a:p>
        </p:txBody>
      </p:sp>
      <p:sp>
        <p:nvSpPr>
          <p:cNvPr id="34819" name="Rectangle 3"/>
          <p:cNvSpPr>
            <a:spLocks noGrp="1" noChangeArrowheads="1"/>
          </p:cNvSpPr>
          <p:nvPr>
            <p:ph idx="1"/>
          </p:nvPr>
        </p:nvSpPr>
        <p:spPr/>
        <p:txBody>
          <a:bodyPr>
            <a:normAutofit/>
          </a:bodyPr>
          <a:lstStyle/>
          <a:p>
            <a:pPr>
              <a:lnSpc>
                <a:spcPct val="90000"/>
              </a:lnSpc>
              <a:buFontTx/>
              <a:buNone/>
            </a:pPr>
            <a:r>
              <a:rPr lang="en-US" altLang="en-US" dirty="0"/>
              <a:t>Acts 2:4  And they were all filled with the Holy Spirit and </a:t>
            </a:r>
            <a:r>
              <a:rPr lang="en-US" altLang="en-US" b="1" i="1" u="sng" dirty="0">
                <a:effectLst>
                  <a:outerShdw blurRad="38100" dist="38100" dir="2700000" algn="tl">
                    <a:srgbClr val="000000">
                      <a:alpha val="43137"/>
                    </a:srgbClr>
                  </a:outerShdw>
                </a:effectLst>
              </a:rPr>
              <a:t>began to speak </a:t>
            </a:r>
            <a:r>
              <a:rPr lang="en-US" altLang="en-US" dirty="0"/>
              <a:t>with other tongues, as the Spirit gave them utterance. </a:t>
            </a:r>
          </a:p>
          <a:p>
            <a:pPr>
              <a:lnSpc>
                <a:spcPct val="90000"/>
              </a:lnSpc>
              <a:buFontTx/>
              <a:buNone/>
            </a:pPr>
            <a:endParaRPr lang="en-US" altLang="en-US" dirty="0" smtClean="0"/>
          </a:p>
          <a:p>
            <a:pPr>
              <a:lnSpc>
                <a:spcPct val="90000"/>
              </a:lnSpc>
              <a:buFontTx/>
              <a:buNone/>
            </a:pPr>
            <a:r>
              <a:rPr lang="en-US" altLang="en-US" dirty="0" smtClean="0"/>
              <a:t>Acts </a:t>
            </a:r>
            <a:r>
              <a:rPr lang="en-US" altLang="en-US" dirty="0"/>
              <a:t>2:14  But Peter, standing up with the eleven, </a:t>
            </a:r>
            <a:r>
              <a:rPr lang="en-US" altLang="en-US" b="1" i="1" u="sng" dirty="0">
                <a:effectLst>
                  <a:outerShdw blurRad="38100" dist="38100" dir="2700000" algn="tl">
                    <a:srgbClr val="000000">
                      <a:alpha val="43137"/>
                    </a:srgbClr>
                  </a:outerShdw>
                </a:effectLst>
              </a:rPr>
              <a:t>raised his voice and said</a:t>
            </a:r>
            <a:r>
              <a:rPr lang="en-US" altLang="en-US" dirty="0">
                <a:effectLst>
                  <a:outerShdw blurRad="38100" dist="38100" dir="2700000" algn="tl">
                    <a:srgbClr val="000000">
                      <a:alpha val="43137"/>
                    </a:srgbClr>
                  </a:outerShdw>
                </a:effectLst>
              </a:rPr>
              <a:t> </a:t>
            </a:r>
            <a:r>
              <a:rPr lang="en-US" altLang="en-US" dirty="0"/>
              <a:t>to them, “Men of Judea and all who dwell in Jerusalem, let this be known to you, and </a:t>
            </a:r>
            <a:r>
              <a:rPr lang="en-US" altLang="en-US" b="1" i="1" u="sng" dirty="0">
                <a:effectLst>
                  <a:outerShdw blurRad="38100" dist="38100" dir="2700000" algn="tl">
                    <a:srgbClr val="808080"/>
                  </a:outerShdw>
                </a:effectLst>
              </a:rPr>
              <a:t>heed my words</a:t>
            </a:r>
            <a:r>
              <a:rPr lang="en-US" altLang="en-US" dirty="0"/>
              <a:t>. </a:t>
            </a:r>
          </a:p>
        </p:txBody>
      </p:sp>
    </p:spTree>
    <p:extLst>
      <p:ext uri="{BB962C8B-B14F-4D97-AF65-F5344CB8AC3E}">
        <p14:creationId xmlns:p14="http://schemas.microsoft.com/office/powerpoint/2010/main" val="43888519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altLang="en-US" sz="5400" dirty="0"/>
              <a:t>The Spirit Converts Through The Word</a:t>
            </a:r>
          </a:p>
        </p:txBody>
      </p:sp>
      <p:sp>
        <p:nvSpPr>
          <p:cNvPr id="34819" name="Rectangle 3"/>
          <p:cNvSpPr>
            <a:spLocks noGrp="1" noChangeArrowheads="1"/>
          </p:cNvSpPr>
          <p:nvPr>
            <p:ph idx="1"/>
          </p:nvPr>
        </p:nvSpPr>
        <p:spPr/>
        <p:txBody>
          <a:bodyPr>
            <a:normAutofit/>
          </a:bodyPr>
          <a:lstStyle/>
          <a:p>
            <a:pPr>
              <a:lnSpc>
                <a:spcPct val="90000"/>
              </a:lnSpc>
              <a:buNone/>
            </a:pPr>
            <a:r>
              <a:rPr lang="en-US" altLang="en-US" dirty="0" smtClean="0"/>
              <a:t>Acts 2:37  </a:t>
            </a:r>
            <a:r>
              <a:rPr lang="en-US" dirty="0"/>
              <a:t>Now </a:t>
            </a:r>
            <a:r>
              <a:rPr lang="en-US" b="1" i="1" u="sng" dirty="0">
                <a:effectLst>
                  <a:outerShdw blurRad="38100" dist="38100" dir="2700000" algn="tl">
                    <a:srgbClr val="000000">
                      <a:alpha val="43137"/>
                    </a:srgbClr>
                  </a:outerShdw>
                </a:effectLst>
              </a:rPr>
              <a:t>when they heard this, they were cut to the heart</a:t>
            </a:r>
            <a:r>
              <a:rPr lang="en-US" dirty="0"/>
              <a:t>, and said to Peter and the rest of the apostles, “Men </a:t>
            </a:r>
            <a:r>
              <a:rPr lang="en-US" i="1" dirty="0"/>
              <a:t>and</a:t>
            </a:r>
            <a:r>
              <a:rPr lang="en-US" dirty="0"/>
              <a:t> brethren, what shall we do</a:t>
            </a:r>
            <a:r>
              <a:rPr lang="en-US" dirty="0" smtClean="0"/>
              <a:t>?”</a:t>
            </a:r>
          </a:p>
          <a:p>
            <a:pPr>
              <a:lnSpc>
                <a:spcPct val="90000"/>
              </a:lnSpc>
              <a:buNone/>
            </a:pPr>
            <a:r>
              <a:rPr lang="en-US" altLang="en-US" dirty="0" smtClean="0"/>
              <a:t>Acts 2:40 </a:t>
            </a:r>
            <a:r>
              <a:rPr lang="en-US" dirty="0"/>
              <a:t>And </a:t>
            </a:r>
            <a:r>
              <a:rPr lang="en-US" b="1" i="1" u="sng" dirty="0">
                <a:effectLst>
                  <a:outerShdw blurRad="38100" dist="38100" dir="2700000" algn="tl">
                    <a:srgbClr val="000000">
                      <a:alpha val="43137"/>
                    </a:srgbClr>
                  </a:outerShdw>
                </a:effectLst>
              </a:rPr>
              <a:t>with many other words</a:t>
            </a:r>
            <a:r>
              <a:rPr lang="en-US" dirty="0"/>
              <a:t> he bore witness and continued to exhort them, saying, “Save yourselves from this crooked generation.”</a:t>
            </a:r>
            <a:endParaRPr lang="en-US" altLang="en-US" dirty="0" smtClean="0"/>
          </a:p>
          <a:p>
            <a:pPr>
              <a:lnSpc>
                <a:spcPct val="90000"/>
              </a:lnSpc>
              <a:buFontTx/>
              <a:buNone/>
            </a:pPr>
            <a:endParaRPr lang="en-US" altLang="en-US" sz="2800" dirty="0"/>
          </a:p>
        </p:txBody>
      </p:sp>
    </p:spTree>
    <p:extLst>
      <p:ext uri="{BB962C8B-B14F-4D97-AF65-F5344CB8AC3E}">
        <p14:creationId xmlns:p14="http://schemas.microsoft.com/office/powerpoint/2010/main" val="202433232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altLang="en-US" sz="5200" dirty="0"/>
              <a:t>The Spirit Converts Through The Word</a:t>
            </a:r>
          </a:p>
        </p:txBody>
      </p:sp>
      <p:sp>
        <p:nvSpPr>
          <p:cNvPr id="34819" name="Rectangle 3"/>
          <p:cNvSpPr>
            <a:spLocks noGrp="1" noChangeArrowheads="1"/>
          </p:cNvSpPr>
          <p:nvPr>
            <p:ph idx="1"/>
          </p:nvPr>
        </p:nvSpPr>
        <p:spPr/>
        <p:txBody>
          <a:bodyPr>
            <a:normAutofit/>
          </a:bodyPr>
          <a:lstStyle/>
          <a:p>
            <a:pPr>
              <a:lnSpc>
                <a:spcPct val="90000"/>
              </a:lnSpc>
              <a:buNone/>
            </a:pPr>
            <a:r>
              <a:rPr lang="en-US" altLang="en-US" dirty="0"/>
              <a:t>Acts 2:41  Then those who </a:t>
            </a:r>
            <a:r>
              <a:rPr lang="en-US" altLang="en-US" b="1" i="1" u="sng" dirty="0">
                <a:effectLst>
                  <a:outerShdw blurRad="38100" dist="38100" dir="2700000" algn="tl">
                    <a:srgbClr val="808080"/>
                  </a:outerShdw>
                </a:effectLst>
              </a:rPr>
              <a:t>gladly received his word</a:t>
            </a:r>
            <a:r>
              <a:rPr lang="en-US" altLang="en-US" dirty="0"/>
              <a:t> were baptized; and that day about three thousand souls were added </a:t>
            </a:r>
            <a:r>
              <a:rPr lang="en-US" altLang="en-US" i="1" dirty="0"/>
              <a:t>to them.</a:t>
            </a:r>
            <a:r>
              <a:rPr lang="en-US" altLang="en-US" dirty="0"/>
              <a:t> </a:t>
            </a:r>
            <a:endParaRPr lang="en-US" altLang="en-US" dirty="0" smtClean="0"/>
          </a:p>
          <a:p>
            <a:pPr>
              <a:lnSpc>
                <a:spcPct val="90000"/>
              </a:lnSpc>
              <a:buNone/>
            </a:pPr>
            <a:endParaRPr lang="en-US" altLang="en-US" dirty="0"/>
          </a:p>
          <a:p>
            <a:pPr>
              <a:lnSpc>
                <a:spcPct val="90000"/>
              </a:lnSpc>
              <a:buNone/>
            </a:pPr>
            <a:r>
              <a:rPr lang="en-US" altLang="en-US" dirty="0" smtClean="0"/>
              <a:t>Cf. Acts 10:6, 11:14, 16:9-10</a:t>
            </a:r>
            <a:endParaRPr lang="en-US" altLang="en-US" dirty="0"/>
          </a:p>
        </p:txBody>
      </p:sp>
    </p:spTree>
    <p:extLst>
      <p:ext uri="{BB962C8B-B14F-4D97-AF65-F5344CB8AC3E}">
        <p14:creationId xmlns:p14="http://schemas.microsoft.com/office/powerpoint/2010/main" val="344537646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158</TotalTime>
  <Words>1210</Words>
  <Application>Microsoft Office PowerPoint</Application>
  <PresentationFormat>Widescreen</PresentationFormat>
  <Paragraphs>119</Paragraphs>
  <Slides>26</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Calibri</vt:lpstr>
      <vt:lpstr>Calibri Light</vt:lpstr>
      <vt:lpstr>Retrospect</vt:lpstr>
      <vt:lpstr>False Doctrines Refuted in Acts 2</vt:lpstr>
      <vt:lpstr>1 Timothy 4:1-3</vt:lpstr>
      <vt:lpstr>Error Refuted in Acts 2</vt:lpstr>
      <vt:lpstr>Irresistible Grace</vt:lpstr>
      <vt:lpstr>Irresistible Grace</vt:lpstr>
      <vt:lpstr>Irresistible Grace</vt:lpstr>
      <vt:lpstr>The Spirit Converts Through The Word</vt:lpstr>
      <vt:lpstr>The Spirit Converts Through The Word</vt:lpstr>
      <vt:lpstr>The Spirit Converts Through The Word</vt:lpstr>
      <vt:lpstr>Error Refuted in Acts 2</vt:lpstr>
      <vt:lpstr>Salvation By Faith Only</vt:lpstr>
      <vt:lpstr>Salvation Is Not By Faith Only</vt:lpstr>
      <vt:lpstr>Salvation Is Not By Faith Only</vt:lpstr>
      <vt:lpstr>Error Refuted in Acts 2</vt:lpstr>
      <vt:lpstr>Alien Sins Are Prayed Away.</vt:lpstr>
      <vt:lpstr>Alien Sins Are Not Prayed Away.</vt:lpstr>
      <vt:lpstr>Alien Sins Are Prayed Away.</vt:lpstr>
      <vt:lpstr>Error Refuted in Acts 2</vt:lpstr>
      <vt:lpstr>Premillennialism</vt:lpstr>
      <vt:lpstr>Jesus Is Reigning Now.</vt:lpstr>
      <vt:lpstr>Jesus Is Reigning Now.</vt:lpstr>
      <vt:lpstr>Error Refuted in Acts 2</vt:lpstr>
      <vt:lpstr>Salvation is outside the church.</vt:lpstr>
      <vt:lpstr>Salvation is not outside the church.</vt:lpstr>
      <vt:lpstr>Salvation is not outside the church.</vt:lpstr>
      <vt:lpstr>Be Added To The Church.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False Doctrines Refuted in Acts 2</dc:title>
  <dc:creator>Amos Long</dc:creator>
  <cp:lastModifiedBy>Long, Amos</cp:lastModifiedBy>
  <cp:revision>19</cp:revision>
  <dcterms:created xsi:type="dcterms:W3CDTF">2016-09-10T08:23:50Z</dcterms:created>
  <dcterms:modified xsi:type="dcterms:W3CDTF">2016-10-03T16:10:36Z</dcterms:modified>
</cp:coreProperties>
</file>