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7" r:id="rId2"/>
    <p:sldId id="256" r:id="rId3"/>
    <p:sldId id="258" r:id="rId4"/>
    <p:sldId id="259" r:id="rId5"/>
    <p:sldId id="261" r:id="rId6"/>
    <p:sldId id="262" r:id="rId7"/>
    <p:sldId id="264" r:id="rId8"/>
    <p:sldId id="263" r:id="rId9"/>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3" autoAdjust="0"/>
    <p:restoredTop sz="94660"/>
  </p:normalViewPr>
  <p:slideViewPr>
    <p:cSldViewPr snapToGrid="0">
      <p:cViewPr varScale="1">
        <p:scale>
          <a:sx n="83" d="100"/>
          <a:sy n="83" d="100"/>
        </p:scale>
        <p:origin x="1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FC60EC4D-3693-4A60-971B-30778B92A370}" type="datetimeFigureOut">
              <a:rPr lang="en-US" smtClean="0"/>
              <a:t>10/31/2016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A08A0769-E431-45DE-9650-5E17E72644DF}" type="slidenum">
              <a:rPr lang="en-US" smtClean="0"/>
              <a:t>‹#›</a:t>
            </a:fld>
            <a:endParaRPr lang="en-US"/>
          </a:p>
        </p:txBody>
      </p:sp>
    </p:spTree>
    <p:extLst>
      <p:ext uri="{BB962C8B-B14F-4D97-AF65-F5344CB8AC3E}">
        <p14:creationId xmlns:p14="http://schemas.microsoft.com/office/powerpoint/2010/main" val="459188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2FA90081-0839-4CB4-A166-9B725774686F}" type="datetimeFigureOut">
              <a:rPr lang="en-US" smtClean="0"/>
              <a:t>10/31/2016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F27EA809-D34B-439C-8368-841A6FDF3CB4}" type="slidenum">
              <a:rPr lang="en-US" smtClean="0"/>
              <a:t>‹#›</a:t>
            </a:fld>
            <a:endParaRPr lang="en-US"/>
          </a:p>
        </p:txBody>
      </p:sp>
    </p:spTree>
    <p:extLst>
      <p:ext uri="{BB962C8B-B14F-4D97-AF65-F5344CB8AC3E}">
        <p14:creationId xmlns:p14="http://schemas.microsoft.com/office/powerpoint/2010/main" val="151741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the </a:t>
            </a:r>
            <a:r>
              <a:rPr lang="en-US" dirty="0" err="1" smtClean="0"/>
              <a:t>kingdness</a:t>
            </a:r>
            <a:r>
              <a:rPr lang="en-US" dirty="0" smtClean="0"/>
              <a:t> of the Lord that leads to salvation, he has given you another opportunity.  Jesus prayed</a:t>
            </a:r>
            <a:r>
              <a:rPr lang="en-US" baseline="0" dirty="0" smtClean="0"/>
              <a:t> for those who mocked, humiliated &amp; murdered that they might be forgiven.  Longsuffering as even though He had the power he didn’t destroy them off the planet because He loved them and wanted them to be saved.</a:t>
            </a:r>
            <a:endParaRPr lang="en-US" dirty="0"/>
          </a:p>
        </p:txBody>
      </p:sp>
      <p:sp>
        <p:nvSpPr>
          <p:cNvPr id="4" name="Slide Number Placeholder 3"/>
          <p:cNvSpPr>
            <a:spLocks noGrp="1"/>
          </p:cNvSpPr>
          <p:nvPr>
            <p:ph type="sldNum" sz="quarter" idx="10"/>
          </p:nvPr>
        </p:nvSpPr>
        <p:spPr/>
        <p:txBody>
          <a:bodyPr/>
          <a:lstStyle/>
          <a:p>
            <a:fld id="{F27EA809-D34B-439C-8368-841A6FDF3CB4}" type="slidenum">
              <a:rPr lang="en-US" smtClean="0"/>
              <a:t>7</a:t>
            </a:fld>
            <a:endParaRPr lang="en-US"/>
          </a:p>
        </p:txBody>
      </p:sp>
    </p:spTree>
    <p:extLst>
      <p:ext uri="{BB962C8B-B14F-4D97-AF65-F5344CB8AC3E}">
        <p14:creationId xmlns:p14="http://schemas.microsoft.com/office/powerpoint/2010/main" val="99046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could have died drinking and driving, giving into temptations of your peers to do risky things</a:t>
            </a:r>
            <a:r>
              <a:rPr lang="en-US" baseline="0" dirty="0" smtClean="0"/>
              <a:t> (binge drinking, drive as fast as you can, dared to run across the street, hurting others, etc.) But God’s grace sustains us and if we live holy lives we will go to heaven through our Lord Jesus Christ being resurrected from the dead. </a:t>
            </a:r>
            <a:endParaRPr lang="en-US" dirty="0"/>
          </a:p>
        </p:txBody>
      </p:sp>
      <p:sp>
        <p:nvSpPr>
          <p:cNvPr id="4" name="Slide Number Placeholder 3"/>
          <p:cNvSpPr>
            <a:spLocks noGrp="1"/>
          </p:cNvSpPr>
          <p:nvPr>
            <p:ph type="sldNum" sz="quarter" idx="10"/>
          </p:nvPr>
        </p:nvSpPr>
        <p:spPr/>
        <p:txBody>
          <a:bodyPr/>
          <a:lstStyle/>
          <a:p>
            <a:fld id="{F27EA809-D34B-439C-8368-841A6FDF3CB4}" type="slidenum">
              <a:rPr lang="en-US" smtClean="0"/>
              <a:t>8</a:t>
            </a:fld>
            <a:endParaRPr lang="en-US"/>
          </a:p>
        </p:txBody>
      </p:sp>
    </p:spTree>
    <p:extLst>
      <p:ext uri="{BB962C8B-B14F-4D97-AF65-F5344CB8AC3E}">
        <p14:creationId xmlns:p14="http://schemas.microsoft.com/office/powerpoint/2010/main" val="2608750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CA2802-4673-4E1D-8569-F85A73E32BD1}"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8B53C-CDDC-433E-AA7D-6E0F6F5F56C5}" type="slidenum">
              <a:rPr lang="en-US" smtClean="0"/>
              <a:t>‹#›</a:t>
            </a:fld>
            <a:endParaRPr lang="en-US"/>
          </a:p>
        </p:txBody>
      </p:sp>
    </p:spTree>
    <p:extLst>
      <p:ext uri="{BB962C8B-B14F-4D97-AF65-F5344CB8AC3E}">
        <p14:creationId xmlns:p14="http://schemas.microsoft.com/office/powerpoint/2010/main" val="1999580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A2802-4673-4E1D-8569-F85A73E32BD1}"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8B53C-CDDC-433E-AA7D-6E0F6F5F56C5}" type="slidenum">
              <a:rPr lang="en-US" smtClean="0"/>
              <a:t>‹#›</a:t>
            </a:fld>
            <a:endParaRPr lang="en-US"/>
          </a:p>
        </p:txBody>
      </p:sp>
    </p:spTree>
    <p:extLst>
      <p:ext uri="{BB962C8B-B14F-4D97-AF65-F5344CB8AC3E}">
        <p14:creationId xmlns:p14="http://schemas.microsoft.com/office/powerpoint/2010/main" val="1424888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A2802-4673-4E1D-8569-F85A73E32BD1}"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8B53C-CDDC-433E-AA7D-6E0F6F5F56C5}" type="slidenum">
              <a:rPr lang="en-US" smtClean="0"/>
              <a:t>‹#›</a:t>
            </a:fld>
            <a:endParaRPr lang="en-US"/>
          </a:p>
        </p:txBody>
      </p:sp>
    </p:spTree>
    <p:extLst>
      <p:ext uri="{BB962C8B-B14F-4D97-AF65-F5344CB8AC3E}">
        <p14:creationId xmlns:p14="http://schemas.microsoft.com/office/powerpoint/2010/main" val="384489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A2802-4673-4E1D-8569-F85A73E32BD1}"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8B53C-CDDC-433E-AA7D-6E0F6F5F56C5}" type="slidenum">
              <a:rPr lang="en-US" smtClean="0"/>
              <a:t>‹#›</a:t>
            </a:fld>
            <a:endParaRPr lang="en-US"/>
          </a:p>
        </p:txBody>
      </p:sp>
    </p:spTree>
    <p:extLst>
      <p:ext uri="{BB962C8B-B14F-4D97-AF65-F5344CB8AC3E}">
        <p14:creationId xmlns:p14="http://schemas.microsoft.com/office/powerpoint/2010/main" val="189419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CA2802-4673-4E1D-8569-F85A73E32BD1}"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08B53C-CDDC-433E-AA7D-6E0F6F5F56C5}" type="slidenum">
              <a:rPr lang="en-US" smtClean="0"/>
              <a:t>‹#›</a:t>
            </a:fld>
            <a:endParaRPr lang="en-US"/>
          </a:p>
        </p:txBody>
      </p:sp>
    </p:spTree>
    <p:extLst>
      <p:ext uri="{BB962C8B-B14F-4D97-AF65-F5344CB8AC3E}">
        <p14:creationId xmlns:p14="http://schemas.microsoft.com/office/powerpoint/2010/main" val="3748869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CA2802-4673-4E1D-8569-F85A73E32BD1}"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8B53C-CDDC-433E-AA7D-6E0F6F5F56C5}" type="slidenum">
              <a:rPr lang="en-US" smtClean="0"/>
              <a:t>‹#›</a:t>
            </a:fld>
            <a:endParaRPr lang="en-US"/>
          </a:p>
        </p:txBody>
      </p:sp>
    </p:spTree>
    <p:extLst>
      <p:ext uri="{BB962C8B-B14F-4D97-AF65-F5344CB8AC3E}">
        <p14:creationId xmlns:p14="http://schemas.microsoft.com/office/powerpoint/2010/main" val="3179003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CA2802-4673-4E1D-8569-F85A73E32BD1}"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08B53C-CDDC-433E-AA7D-6E0F6F5F56C5}" type="slidenum">
              <a:rPr lang="en-US" smtClean="0"/>
              <a:t>‹#›</a:t>
            </a:fld>
            <a:endParaRPr lang="en-US"/>
          </a:p>
        </p:txBody>
      </p:sp>
    </p:spTree>
    <p:extLst>
      <p:ext uri="{BB962C8B-B14F-4D97-AF65-F5344CB8AC3E}">
        <p14:creationId xmlns:p14="http://schemas.microsoft.com/office/powerpoint/2010/main" val="1033728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CA2802-4673-4E1D-8569-F85A73E32BD1}"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08B53C-CDDC-433E-AA7D-6E0F6F5F56C5}" type="slidenum">
              <a:rPr lang="en-US" smtClean="0"/>
              <a:t>‹#›</a:t>
            </a:fld>
            <a:endParaRPr lang="en-US"/>
          </a:p>
        </p:txBody>
      </p:sp>
    </p:spTree>
    <p:extLst>
      <p:ext uri="{BB962C8B-B14F-4D97-AF65-F5344CB8AC3E}">
        <p14:creationId xmlns:p14="http://schemas.microsoft.com/office/powerpoint/2010/main" val="3690502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A2802-4673-4E1D-8569-F85A73E32BD1}"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08B53C-CDDC-433E-AA7D-6E0F6F5F56C5}" type="slidenum">
              <a:rPr lang="en-US" smtClean="0"/>
              <a:t>‹#›</a:t>
            </a:fld>
            <a:endParaRPr lang="en-US"/>
          </a:p>
        </p:txBody>
      </p:sp>
    </p:spTree>
    <p:extLst>
      <p:ext uri="{BB962C8B-B14F-4D97-AF65-F5344CB8AC3E}">
        <p14:creationId xmlns:p14="http://schemas.microsoft.com/office/powerpoint/2010/main" val="3587864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A2802-4673-4E1D-8569-F85A73E32BD1}"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8B53C-CDDC-433E-AA7D-6E0F6F5F56C5}" type="slidenum">
              <a:rPr lang="en-US" smtClean="0"/>
              <a:t>‹#›</a:t>
            </a:fld>
            <a:endParaRPr lang="en-US"/>
          </a:p>
        </p:txBody>
      </p:sp>
    </p:spTree>
    <p:extLst>
      <p:ext uri="{BB962C8B-B14F-4D97-AF65-F5344CB8AC3E}">
        <p14:creationId xmlns:p14="http://schemas.microsoft.com/office/powerpoint/2010/main" val="1721659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A2802-4673-4E1D-8569-F85A73E32BD1}"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08B53C-CDDC-433E-AA7D-6E0F6F5F56C5}" type="slidenum">
              <a:rPr lang="en-US" smtClean="0"/>
              <a:t>‹#›</a:t>
            </a:fld>
            <a:endParaRPr lang="en-US"/>
          </a:p>
        </p:txBody>
      </p:sp>
    </p:spTree>
    <p:extLst>
      <p:ext uri="{BB962C8B-B14F-4D97-AF65-F5344CB8AC3E}">
        <p14:creationId xmlns:p14="http://schemas.microsoft.com/office/powerpoint/2010/main" val="74603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A2802-4673-4E1D-8569-F85A73E32BD1}"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8B53C-CDDC-433E-AA7D-6E0F6F5F56C5}" type="slidenum">
              <a:rPr lang="en-US" smtClean="0"/>
              <a:t>‹#›</a:t>
            </a:fld>
            <a:endParaRPr lang="en-US"/>
          </a:p>
        </p:txBody>
      </p:sp>
    </p:spTree>
    <p:extLst>
      <p:ext uri="{BB962C8B-B14F-4D97-AF65-F5344CB8AC3E}">
        <p14:creationId xmlns:p14="http://schemas.microsoft.com/office/powerpoint/2010/main" val="2009994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3777"/>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Introduction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95003" y="973776"/>
            <a:ext cx="11958452" cy="5997040"/>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How would you feel if you were told “I hate you”, were called hurtful names, or cursed everyday of your life?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Many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would say, “I don’t have to take that, I am going to get revenge and hurt them as much as they hurt me”.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Thankfully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God doesn’t treat His creation that way who hate, curse, and blaspheme His name everyday &amp; strike them down immediately with thunderbolts from heaven!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All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of us should be thankful because the longsuffering of our Lord is salvation (2 Pet. 3:15).</a:t>
            </a:r>
          </a:p>
          <a:p>
            <a:endParaRPr lang="en-US" dirty="0"/>
          </a:p>
          <a:p>
            <a:endParaRPr lang="en-US" dirty="0"/>
          </a:p>
        </p:txBody>
      </p:sp>
    </p:spTree>
    <p:extLst>
      <p:ext uri="{BB962C8B-B14F-4D97-AF65-F5344CB8AC3E}">
        <p14:creationId xmlns:p14="http://schemas.microsoft.com/office/powerpoint/2010/main" val="2033788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mage result for god is longsuffering rainb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73656"/>
            <a:ext cx="12069421" cy="8031656"/>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0" y="0"/>
            <a:ext cx="12192000" cy="6858000"/>
          </a:xfrm>
        </p:spPr>
        <p:txBody>
          <a:bodyPr>
            <a:noAutofit/>
          </a:bodyPr>
          <a:lstStyle/>
          <a:p>
            <a:r>
              <a:rPr lang="en-US" sz="11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Longsuffering of our Lord</a:t>
            </a:r>
            <a:endParaRPr lang="en-US" sz="11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67773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p:spPr>
        <p:txBody>
          <a:bodyPr>
            <a:noAutofit/>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Definition of Longsuffering</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254643" y="914400"/>
            <a:ext cx="12546957" cy="5943599"/>
          </a:xfrm>
        </p:spPr>
        <p:txBody>
          <a:bodyPr>
            <a:normAutofit/>
          </a:bodyPr>
          <a:lstStyle/>
          <a:p>
            <a:pPr marL="609600" indent="-609600">
              <a:buClr>
                <a:srgbClr val="000000"/>
              </a:buClr>
              <a:buSzPct val="25000"/>
              <a:defRPr/>
            </a:pPr>
            <a:r>
              <a:rPr lang="en-US" sz="3800" b="1" dirty="0">
                <a:solidFill>
                  <a:schemeClr val="bg1"/>
                </a:solidFill>
                <a:latin typeface="Tahoma" panose="020B0604030504040204" pitchFamily="34" charset="0"/>
                <a:ea typeface="Tahoma" panose="020B0604030504040204" pitchFamily="34" charset="0"/>
                <a:cs typeface="Tahoma" panose="020B0604030504040204" pitchFamily="34" charset="0"/>
              </a:rPr>
              <a:t>Long-Tempered</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i="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makrothumia</a:t>
            </a:r>
            <a:r>
              <a:rPr lang="en-US" sz="3800" i="1"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i="1" dirty="0" err="1">
                <a:solidFill>
                  <a:schemeClr val="bg1"/>
                </a:solidFill>
                <a:latin typeface="Tahoma" panose="020B0604030504040204" pitchFamily="34" charset="0"/>
                <a:ea typeface="Tahoma" panose="020B0604030504040204" pitchFamily="34" charset="0"/>
                <a:cs typeface="Tahoma" panose="020B0604030504040204" pitchFamily="34" charset="0"/>
              </a:rPr>
              <a:t>makro</a:t>
            </a:r>
            <a:r>
              <a:rPr lang="en-US" sz="3800"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“long”; </a:t>
            </a:r>
            <a:r>
              <a:rPr lang="en-US" sz="3800" i="1" dirty="0" err="1">
                <a:solidFill>
                  <a:schemeClr val="bg1"/>
                </a:solidFill>
                <a:latin typeface="Tahoma" panose="020B0604030504040204" pitchFamily="34" charset="0"/>
                <a:ea typeface="Tahoma" panose="020B0604030504040204" pitchFamily="34" charset="0"/>
                <a:cs typeface="Tahoma" panose="020B0604030504040204" pitchFamily="34" charset="0"/>
              </a:rPr>
              <a:t>thumos</a:t>
            </a:r>
            <a:r>
              <a:rPr lang="en-US" sz="3800" i="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800" dirty="0">
                <a:solidFill>
                  <a:schemeClr val="bg1"/>
                </a:solidFill>
                <a:latin typeface="Tahoma" panose="020B0604030504040204" pitchFamily="34" charset="0"/>
                <a:ea typeface="Tahoma" panose="020B0604030504040204" pitchFamily="34" charset="0"/>
                <a:cs typeface="Tahoma" panose="020B0604030504040204" pitchFamily="34" charset="0"/>
              </a:rPr>
              <a:t>“wrath, temper</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609600" indent="-609600">
              <a:buClr>
                <a:srgbClr val="000000"/>
              </a:buClr>
              <a:buSzPct val="25000"/>
              <a:defRPr/>
            </a:pPr>
            <a:endParaRPr lang="en-US"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609600" indent="-609600">
              <a:buClr>
                <a:srgbClr val="000000"/>
              </a:buClr>
              <a:buSzPct val="25000"/>
              <a:defRPr/>
            </a:pP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900" u="sng" dirty="0">
                <a:solidFill>
                  <a:schemeClr val="bg1"/>
                </a:solidFill>
                <a:latin typeface="Tahoma" panose="020B0604030504040204" pitchFamily="34" charset="0"/>
                <a:ea typeface="Tahoma" panose="020B0604030504040204" pitchFamily="34" charset="0"/>
                <a:cs typeface="Tahoma" panose="020B0604030504040204" pitchFamily="34" charset="0"/>
              </a:rPr>
              <a:t>Longsuffering</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is that quality of </a:t>
            </a:r>
            <a:r>
              <a:rPr lang="en-US" sz="3900" dirty="0" err="1">
                <a:solidFill>
                  <a:schemeClr val="bg1"/>
                </a:solidFill>
                <a:latin typeface="Tahoma" panose="020B0604030504040204" pitchFamily="34" charset="0"/>
                <a:ea typeface="Tahoma" panose="020B0604030504040204" pitchFamily="34" charset="0"/>
                <a:cs typeface="Tahoma" panose="020B0604030504040204" pitchFamily="34" charset="0"/>
              </a:rPr>
              <a:t>self restraint</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in the face of provocation which does not hastily retaliate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or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promptly punish; it is the opposite of anger, and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  is </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associated with mercy. </a:t>
            </a:r>
            <a:r>
              <a:rPr lang="en-US" sz="3900" i="1" dirty="0">
                <a:solidFill>
                  <a:schemeClr val="bg1"/>
                </a:solidFill>
                <a:latin typeface="Tahoma" panose="020B0604030504040204" pitchFamily="34" charset="0"/>
                <a:ea typeface="Tahoma" panose="020B0604030504040204" pitchFamily="34" charset="0"/>
                <a:cs typeface="Tahoma" panose="020B0604030504040204" pitchFamily="34" charset="0"/>
              </a:rPr>
              <a:t>Patience is the quality that does not surrender to circumstances or succumb under trial; it is the opposite of despondency, and </a:t>
            </a:r>
            <a:r>
              <a:rPr lang="en-US" sz="39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   is </a:t>
            </a:r>
            <a:r>
              <a:rPr lang="en-US" sz="3900" i="1" dirty="0">
                <a:solidFill>
                  <a:schemeClr val="bg1"/>
                </a:solidFill>
                <a:latin typeface="Tahoma" panose="020B0604030504040204" pitchFamily="34" charset="0"/>
                <a:ea typeface="Tahoma" panose="020B0604030504040204" pitchFamily="34" charset="0"/>
                <a:cs typeface="Tahoma" panose="020B0604030504040204" pitchFamily="34" charset="0"/>
              </a:rPr>
              <a:t>associated with hope</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u="sng" dirty="0">
                <a:solidFill>
                  <a:schemeClr val="bg1"/>
                </a:solidFill>
                <a:latin typeface="Tahoma" panose="020B0604030504040204" pitchFamily="34" charset="0"/>
                <a:ea typeface="Tahoma" panose="020B0604030504040204" pitchFamily="34" charset="0"/>
                <a:cs typeface="Tahoma" panose="020B0604030504040204" pitchFamily="34" charset="0"/>
              </a:rPr>
              <a:t>Vine</a:t>
            </a:r>
            <a:r>
              <a:rPr 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 377).</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2458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9675"/>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is Longsuffering toward Man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1023" y="983848"/>
            <a:ext cx="12014521" cy="5874152"/>
          </a:xfrm>
        </p:spPr>
        <p:txBody>
          <a:bodyPr>
            <a:normAutofit fontScale="92500"/>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endured the evil thoughts and violence of Noah’s generation for a long time (Gen. 6:5, 11-12).</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“While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we were still helpless, at the right time Christ died for the ungodly.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one will hardly die for a righteous man;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though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perhaps for the good man someone would dare even to die.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God demonstrates His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own love toward us, in that while we were yet sinners, Christ died for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us.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Much more then, having now been justified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His blood, we shall be saved from the wrath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4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God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Him” (Rom. 5:6-8).</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5049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9675"/>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is Longsuffering toward You</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1023" y="983848"/>
            <a:ext cx="12014521" cy="5874152"/>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died for your sins even though you have…</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….used His holy name in vain (Eph. 4:29; Col. 3:8).</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….lived to fulfill your lusts (1 Pet. 4:1-3).</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….listened to false teachers who promise freedom but are lying about God’s will (2 Pet. 2:18-19). </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Lord is coming in judgment to those who don’t obey the gospel of Christ (2 Thess. 1:7-9).</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8950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9675"/>
          </a:xfrm>
        </p:spPr>
        <p:txBody>
          <a:bodyPr>
            <a:no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God Wants All to Repent (2 Peter 3:3-15)</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1023" y="879676"/>
            <a:ext cx="12014521" cy="5978324"/>
          </a:xfrm>
        </p:spPr>
        <p:txBody>
          <a:bodyPr>
            <a:normAutofit fontScale="92500" lnSpcReduction="10000"/>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Mockers say, “Where is the promise of His coming” (v. 4)</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They willfully forget the flood of Noah’s time (v. 5-6).</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Just as God kept His promise then, the earth will be destroyed by fire &amp; the ungodly will be punished (v. 7).</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hasn’t forgotten His promise- He doesn’t want you to perish but desires that you repent (v. 8-9).</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Judgment day will come at an unexpected time (v. 10).</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holy- count God’s patience as salvation (v. 11-15).</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7201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9675"/>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1023" y="879676"/>
            <a:ext cx="12014521" cy="5978324"/>
          </a:xfrm>
        </p:spPr>
        <p:txBody>
          <a:bodyPr>
            <a:normAutofit fontScale="92500" lnSpcReduction="10000"/>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suffers long with the wicked who curse, mock, and blaspheme, His name everyday (Ps. 7:11) but doesn’t immediately strike them dead!</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suffered a long time with the antediluvians who refused His mercy &amp; drowned in the flood (1 Pt. 3:20a).</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has been patient with you so that you might repent but don’t delay- God will punish sinners (2 Pt. 3:7-10). </a:t>
            </a:r>
          </a:p>
          <a:p>
            <a:pPr marL="0" indent="0">
              <a:buNone/>
            </a:pPr>
            <a:endParaRPr lang="en-US" sz="11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Noah and his family were saved through the water, you can be forgiven of your sins by being baptized in water in Jesus’ name (1 Pet. 3:20b-21; Acts 2:38).</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468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9675"/>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1023" y="879676"/>
            <a:ext cx="12014521" cy="5978324"/>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 Christian, count the longsuffering of our Lord as salvation realizing that when you were rebellious sinners, you could have already died in your sins!  </a:t>
            </a:r>
          </a:p>
          <a:p>
            <a:pPr marL="0" indent="0">
              <a:buNone/>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God’s grace, we learn to deny ungodliness and live holy lives for Him (Titus 2:11-14). </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diligent to be found in Him at peace, spotless, and blameless when He returns (2 Pet. 3:14).</a:t>
            </a:r>
          </a:p>
          <a:p>
            <a:pPr marL="0" indent="0">
              <a:buNone/>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you ready for the Judgment? If not, obey today!</a:t>
            </a:r>
          </a:p>
          <a:p>
            <a:pPr marL="0" indent="0">
              <a:buNone/>
            </a:pPr>
            <a:endParaRPr lang="en-US" sz="11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8481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2991</TotalTime>
  <Words>747</Words>
  <Application>Microsoft Office PowerPoint</Application>
  <PresentationFormat>Widescreen</PresentationFormat>
  <Paragraphs>59</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Tahoma</vt:lpstr>
      <vt:lpstr>Office Theme</vt:lpstr>
      <vt:lpstr>Introduction</vt:lpstr>
      <vt:lpstr>PowerPoint Presentation</vt:lpstr>
      <vt:lpstr>Definition of Longsuffering</vt:lpstr>
      <vt:lpstr>God is Longsuffering toward Man</vt:lpstr>
      <vt:lpstr>God is Longsuffering toward You</vt:lpstr>
      <vt:lpstr>God Wants All to Repent (2 Peter 3:3-15)</vt:lpstr>
      <vt:lpstr>Conclusion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46</cp:revision>
  <cp:lastPrinted>2016-10-30T03:49:11Z</cp:lastPrinted>
  <dcterms:created xsi:type="dcterms:W3CDTF">2016-10-28T16:06:37Z</dcterms:created>
  <dcterms:modified xsi:type="dcterms:W3CDTF">2016-10-31T12:59:05Z</dcterms:modified>
</cp:coreProperties>
</file>