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8" r:id="rId2"/>
    <p:sldId id="256" r:id="rId3"/>
    <p:sldId id="268" r:id="rId4"/>
    <p:sldId id="269" r:id="rId5"/>
    <p:sldId id="270" r:id="rId6"/>
    <p:sldId id="271" r:id="rId7"/>
    <p:sldId id="276" r:id="rId8"/>
    <p:sldId id="272" r:id="rId9"/>
    <p:sldId id="273" r:id="rId10"/>
    <p:sldId id="274" r:id="rId11"/>
    <p:sldId id="277" r:id="rId12"/>
    <p:sldId id="279" r:id="rId1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Locklair" initials="SL" lastIdx="0" clrIdx="0">
    <p:extLst>
      <p:ext uri="{19B8F6BF-5375-455C-9EA6-DF929625EA0E}">
        <p15:presenceInfo xmlns:p15="http://schemas.microsoft.com/office/powerpoint/2012/main" userId="dd07097bfa068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varScale="1">
        <p:scale>
          <a:sx n="80" d="100"/>
          <a:sy n="80" d="100"/>
        </p:scale>
        <p:origin x="2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5B735212-37B8-4945-9A40-3F090E98F4B3}" type="datetimeFigureOut">
              <a:rPr lang="en-US" smtClean="0"/>
              <a:t>11/11/2016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60FB135B-6E94-4F40-ACAC-2E3ACC710720}" type="slidenum">
              <a:rPr lang="en-US" smtClean="0"/>
              <a:t>‹#›</a:t>
            </a:fld>
            <a:endParaRPr lang="en-US"/>
          </a:p>
        </p:txBody>
      </p:sp>
    </p:spTree>
    <p:extLst>
      <p:ext uri="{BB962C8B-B14F-4D97-AF65-F5344CB8AC3E}">
        <p14:creationId xmlns:p14="http://schemas.microsoft.com/office/powerpoint/2010/main" val="2185278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B56AF1BA-E698-48A5-BEDD-B5A4871DE9B6}" type="datetimeFigureOut">
              <a:rPr lang="en-US" smtClean="0"/>
              <a:t>11/11/2016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C14C7532-BBA4-4480-B860-7D946E0E5BD6}" type="slidenum">
              <a:rPr lang="en-US" smtClean="0"/>
              <a:t>‹#›</a:t>
            </a:fld>
            <a:endParaRPr lang="en-US"/>
          </a:p>
        </p:txBody>
      </p:sp>
    </p:spTree>
    <p:extLst>
      <p:ext uri="{BB962C8B-B14F-4D97-AF65-F5344CB8AC3E}">
        <p14:creationId xmlns:p14="http://schemas.microsoft.com/office/powerpoint/2010/main" val="3359729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Clr>
                <a:srgbClr val="000000"/>
              </a:buClr>
              <a:buSzPct val="25000"/>
              <a:defRPr/>
            </a:pPr>
            <a:r>
              <a:rPr lang="en-US" sz="1200" dirty="0" smtClean="0">
                <a:solidFill>
                  <a:schemeClr val="bg1"/>
                </a:solidFill>
                <a:effectLst>
                  <a:outerShdw blurRad="38100" dist="38100" dir="2700000" algn="tl">
                    <a:srgbClr val="000514"/>
                  </a:outerShdw>
                </a:effectLst>
                <a:latin typeface="Tahoma" pitchFamily="34" charset="0"/>
              </a:rPr>
              <a:t> Veteran’s Day reminds us of our soldiers who served our country to keep us free from our enemies.  There are many similarities between the characteristics of the life of a soldier and that of a Christian in which he will be judged by a higher standard than himself.  This morning we would ask you to examine your life by the Uniform Code of God’s Justice, the Bible </a:t>
            </a:r>
            <a:r>
              <a:rPr lang="en-US" sz="1200" dirty="0" smtClean="0">
                <a:solidFill>
                  <a:schemeClr val="bg1"/>
                </a:solidFill>
                <a:latin typeface="Tahoma" pitchFamily="34" charset="0"/>
              </a:rPr>
              <a:t>(John 12:48; Acts 17:11; 2 Cor. 13:5).</a:t>
            </a:r>
          </a:p>
          <a:p>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1</a:t>
            </a:fld>
            <a:endParaRPr lang="en-US"/>
          </a:p>
        </p:txBody>
      </p:sp>
    </p:spTree>
    <p:extLst>
      <p:ext uri="{BB962C8B-B14F-4D97-AF65-F5344CB8AC3E}">
        <p14:creationId xmlns:p14="http://schemas.microsoft.com/office/powerpoint/2010/main" val="126641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Just like our armed services, it is an </a:t>
            </a:r>
            <a:r>
              <a:rPr lang="en-US" dirty="0" err="1" smtClean="0"/>
              <a:t>all volunteer</a:t>
            </a:r>
            <a:r>
              <a:rPr lang="en-US" dirty="0" smtClean="0"/>
              <a:t> army.  You make a choice to serve.  Nobody is forcing you to join.  Our Lord invites you to come and to give yourself up for Him who died for you.  Imagine in the military if everybody wanted to do their own thing- I’m not going to duty, I’m going to the bar,</a:t>
            </a:r>
            <a:r>
              <a:rPr lang="en-US" baseline="0" dirty="0" smtClean="0"/>
              <a:t> etc. Chaos.</a:t>
            </a:r>
            <a:endParaRPr lang="en-US" dirty="0" smtClean="0"/>
          </a:p>
          <a:p>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4</a:t>
            </a:fld>
            <a:endParaRPr lang="en-US"/>
          </a:p>
        </p:txBody>
      </p:sp>
    </p:spTree>
    <p:extLst>
      <p:ext uri="{BB962C8B-B14F-4D97-AF65-F5344CB8AC3E}">
        <p14:creationId xmlns:p14="http://schemas.microsoft.com/office/powerpoint/2010/main" val="2670230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is the hardest part.  Temptation</a:t>
            </a:r>
            <a:r>
              <a:rPr lang="en-US" baseline="0" dirty="0" smtClean="0"/>
              <a:t> is to quit when you are in boot camp because it is so hard to obey but you submit your will for God’s will.  Tempted to quit in going through daily studying the Bible so that you can be transformed in your thoughts, words, and actions by that good and acceptable and perfect will of God instead of being conformed to this world.  Many want forgiveness of sins but don’t want to serve and obey the Lord and instead go back to their party lifestyle.</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5</a:t>
            </a:fld>
            <a:endParaRPr lang="en-US"/>
          </a:p>
        </p:txBody>
      </p:sp>
    </p:spTree>
    <p:extLst>
      <p:ext uri="{BB962C8B-B14F-4D97-AF65-F5344CB8AC3E}">
        <p14:creationId xmlns:p14="http://schemas.microsoft.com/office/powerpoint/2010/main" val="3711727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on the alert, stand firm in the faith, act like men, be strong”  “let us not sleep as others do but be alert and sober”  “Be on the alert with all perseverance and petition for the all saints”</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6</a:t>
            </a:fld>
            <a:endParaRPr lang="en-US"/>
          </a:p>
        </p:txBody>
      </p:sp>
    </p:spTree>
    <p:extLst>
      <p:ext uri="{BB962C8B-B14F-4D97-AF65-F5344CB8AC3E}">
        <p14:creationId xmlns:p14="http://schemas.microsoft.com/office/powerpoint/2010/main" val="666808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said, “He who</a:t>
            </a:r>
            <a:r>
              <a:rPr lang="en-US" baseline="0" dirty="0" smtClean="0"/>
              <a:t> is not with me is against me” (Matthew 12:30).  We are fighting a spiritual battle of ideas as the devil and his allies want to silence those who are fighting for the truth of God’s word (evolution, abortion, homosexuality, one man one woman on marriage, etc.) You are either on the Lord’s team or the devil’s!</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7</a:t>
            </a:fld>
            <a:endParaRPr lang="en-US"/>
          </a:p>
        </p:txBody>
      </p:sp>
    </p:spTree>
    <p:extLst>
      <p:ext uri="{BB962C8B-B14F-4D97-AF65-F5344CB8AC3E}">
        <p14:creationId xmlns:p14="http://schemas.microsoft.com/office/powerpoint/2010/main" val="4149120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 &amp; women endured prison being persecuting by Saul for the cause of Christ.  Apostles-</a:t>
            </a:r>
            <a:r>
              <a:rPr lang="en-US" baseline="0" dirty="0" smtClean="0"/>
              <a:t> martyrs for Christ.  </a:t>
            </a:r>
            <a:r>
              <a:rPr lang="en-US" dirty="0" smtClean="0"/>
              <a:t>When you are on the battlefield,</a:t>
            </a:r>
            <a:r>
              <a:rPr lang="en-US" baseline="0" dirty="0" smtClean="0"/>
              <a:t> it is likely you are going to be wounded by the enemy but also sometimes by friendly fire (lies, gossip, slander, abuse, joining the enemy which appears to be winning- gospel preachers becoming false teachers because they don’t want to endure sound doctrine- Benedict Arnold)  Benefits are </a:t>
            </a:r>
            <a:r>
              <a:rPr lang="en-US" baseline="0" dirty="0" err="1" smtClean="0"/>
              <a:t>mainy</a:t>
            </a:r>
            <a:r>
              <a:rPr lang="en-US" baseline="0" dirty="0" smtClean="0"/>
              <a:t> spiritual now but in eternity it will only good, praising God, no more pain, suffering, or death.</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8</a:t>
            </a:fld>
            <a:endParaRPr lang="en-US"/>
          </a:p>
        </p:txBody>
      </p:sp>
    </p:spTree>
    <p:extLst>
      <p:ext uri="{BB962C8B-B14F-4D97-AF65-F5344CB8AC3E}">
        <p14:creationId xmlns:p14="http://schemas.microsoft.com/office/powerpoint/2010/main" val="690791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has qualified us to share in the inheritance</a:t>
            </a:r>
            <a:r>
              <a:rPr lang="en-US" baseline="0" dirty="0" smtClean="0"/>
              <a:t> of the saints in light.</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10</a:t>
            </a:fld>
            <a:endParaRPr lang="en-US"/>
          </a:p>
        </p:txBody>
      </p:sp>
    </p:spTree>
    <p:extLst>
      <p:ext uri="{BB962C8B-B14F-4D97-AF65-F5344CB8AC3E}">
        <p14:creationId xmlns:p14="http://schemas.microsoft.com/office/powerpoint/2010/main" val="3147328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few the proud the Marines.  Will you be one of the few, the obedient, the soldiers of Christ who are following the narrow and difficult way that leads to life or the many, the  disobedient who follow the broad way that leads to destruction (Matthew 7:13-14, 21-23).</a:t>
            </a:r>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11</a:t>
            </a:fld>
            <a:endParaRPr lang="en-US"/>
          </a:p>
        </p:txBody>
      </p:sp>
    </p:spTree>
    <p:extLst>
      <p:ext uri="{BB962C8B-B14F-4D97-AF65-F5344CB8AC3E}">
        <p14:creationId xmlns:p14="http://schemas.microsoft.com/office/powerpoint/2010/main" val="942378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Clr>
                <a:srgbClr val="000000"/>
              </a:buClr>
              <a:buSzPct val="25000"/>
              <a:defRPr/>
            </a:pPr>
            <a:r>
              <a:rPr lang="en-US" sz="1200" dirty="0" smtClean="0">
                <a:solidFill>
                  <a:schemeClr val="bg1"/>
                </a:solidFill>
                <a:effectLst>
                  <a:outerShdw blurRad="38100" dist="38100" dir="2700000" algn="tl">
                    <a:srgbClr val="000514"/>
                  </a:outerShdw>
                </a:effectLst>
                <a:latin typeface="Tahoma" pitchFamily="34" charset="0"/>
              </a:rPr>
              <a:t> Veteran’s Day reminds us of our soldiers who served our country to keep us free from our enemies.  There are many similarities between the characteristics of the life of a soldier and that of a Christian in which he will be judged by a higher standard than himself.  This morning we would ask you to examine your life by the Uniform Code of God’s Justice, the Bible </a:t>
            </a:r>
            <a:r>
              <a:rPr lang="en-US" sz="1200" dirty="0" smtClean="0">
                <a:solidFill>
                  <a:schemeClr val="bg1"/>
                </a:solidFill>
                <a:latin typeface="Tahoma" pitchFamily="34" charset="0"/>
              </a:rPr>
              <a:t>(John 12:48; Acts 17:11; 2 Cor. 13:5).</a:t>
            </a:r>
          </a:p>
          <a:p>
            <a:endParaRPr lang="en-US" dirty="0"/>
          </a:p>
        </p:txBody>
      </p:sp>
      <p:sp>
        <p:nvSpPr>
          <p:cNvPr id="4" name="Slide Number Placeholder 3"/>
          <p:cNvSpPr>
            <a:spLocks noGrp="1"/>
          </p:cNvSpPr>
          <p:nvPr>
            <p:ph type="sldNum" sz="quarter" idx="10"/>
          </p:nvPr>
        </p:nvSpPr>
        <p:spPr/>
        <p:txBody>
          <a:bodyPr/>
          <a:lstStyle/>
          <a:p>
            <a:fld id="{C14C7532-BBA4-4480-B860-7D946E0E5BD6}" type="slidenum">
              <a:rPr lang="en-US" smtClean="0"/>
              <a:t>12</a:t>
            </a:fld>
            <a:endParaRPr lang="en-US"/>
          </a:p>
        </p:txBody>
      </p:sp>
    </p:spTree>
    <p:extLst>
      <p:ext uri="{BB962C8B-B14F-4D97-AF65-F5344CB8AC3E}">
        <p14:creationId xmlns:p14="http://schemas.microsoft.com/office/powerpoint/2010/main" val="423188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7D4EE-31F3-44FF-A665-9156B95CBDE7}"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157474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7D4EE-31F3-44FF-A665-9156B95CBDE7}"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147180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7D4EE-31F3-44FF-A665-9156B95CBDE7}"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1710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7D4EE-31F3-44FF-A665-9156B95CBDE7}"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376788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7D4EE-31F3-44FF-A665-9156B95CBDE7}"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242696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7D4EE-31F3-44FF-A665-9156B95CBDE7}"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69584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7D4EE-31F3-44FF-A665-9156B95CBDE7}"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346421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7D4EE-31F3-44FF-A665-9156B95CBDE7}"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243021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7D4EE-31F3-44FF-A665-9156B95CBDE7}"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347770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7D4EE-31F3-44FF-A665-9156B95CBDE7}"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7385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7D4EE-31F3-44FF-A665-9156B95CBDE7}"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61D04-9B03-4E57-920A-5DA74183CE00}" type="slidenum">
              <a:rPr lang="en-US" smtClean="0"/>
              <a:t>‹#›</a:t>
            </a:fld>
            <a:endParaRPr lang="en-US"/>
          </a:p>
        </p:txBody>
      </p:sp>
    </p:spTree>
    <p:extLst>
      <p:ext uri="{BB962C8B-B14F-4D97-AF65-F5344CB8AC3E}">
        <p14:creationId xmlns:p14="http://schemas.microsoft.com/office/powerpoint/2010/main" val="155262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7D4EE-31F3-44FF-A665-9156B95CBDE7}"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61D04-9B03-4E57-920A-5DA74183CE00}" type="slidenum">
              <a:rPr lang="en-US" smtClean="0"/>
              <a:t>‹#›</a:t>
            </a:fld>
            <a:endParaRPr lang="en-US"/>
          </a:p>
        </p:txBody>
      </p:sp>
    </p:spTree>
    <p:extLst>
      <p:ext uri="{BB962C8B-B14F-4D97-AF65-F5344CB8AC3E}">
        <p14:creationId xmlns:p14="http://schemas.microsoft.com/office/powerpoint/2010/main" val="377133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415- To Christ be True</a:t>
            </a:r>
          </a:p>
          <a:p>
            <a:pPr marL="0" indent="0">
              <a:buNone/>
            </a:pPr>
            <a:r>
              <a:rPr lang="en-US" sz="4000" dirty="0" smtClean="0">
                <a:solidFill>
                  <a:schemeClr val="bg1"/>
                </a:solidFill>
              </a:rPr>
              <a:t>124- Nearer My God to Thee</a:t>
            </a:r>
          </a:p>
          <a:p>
            <a:pPr marL="0" indent="0">
              <a:buNone/>
            </a:pPr>
            <a:r>
              <a:rPr lang="en-US" sz="4000" dirty="0" smtClean="0">
                <a:solidFill>
                  <a:schemeClr val="bg1"/>
                </a:solidFill>
              </a:rPr>
              <a:t>696- He Loves Me</a:t>
            </a:r>
          </a:p>
          <a:p>
            <a:pPr marL="0" indent="0">
              <a:buNone/>
            </a:pPr>
            <a:r>
              <a:rPr lang="en-US" sz="4000" dirty="0" smtClean="0">
                <a:solidFill>
                  <a:schemeClr val="bg1"/>
                </a:solidFill>
              </a:rPr>
              <a:t>275- Am I A Soldier of the Cross?</a:t>
            </a:r>
          </a:p>
          <a:p>
            <a:pPr marL="0" indent="0">
              <a:buNone/>
            </a:pPr>
            <a:r>
              <a:rPr lang="en-US" sz="4000" dirty="0" smtClean="0">
                <a:solidFill>
                  <a:schemeClr val="bg1"/>
                </a:solidFill>
              </a:rPr>
              <a:t>347- Who Will Follow Jesus?</a:t>
            </a:r>
          </a:p>
          <a:p>
            <a:pPr marL="0" indent="0">
              <a:buNone/>
            </a:pPr>
            <a:r>
              <a:rPr lang="en-US" sz="4000" dirty="0" smtClean="0">
                <a:solidFill>
                  <a:schemeClr val="bg1"/>
                </a:solidFill>
              </a:rPr>
              <a:t>397- Stand Up, Stand Up for Jesus</a:t>
            </a:r>
            <a:endParaRPr lang="en-US" sz="4000" dirty="0">
              <a:solidFill>
                <a:schemeClr val="bg1"/>
              </a:solidFill>
            </a:endParaRPr>
          </a:p>
        </p:txBody>
      </p:sp>
    </p:spTree>
    <p:extLst>
      <p:ext uri="{BB962C8B-B14F-4D97-AF65-F5344CB8AC3E}">
        <p14:creationId xmlns:p14="http://schemas.microsoft.com/office/powerpoint/2010/main" val="1982428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983848"/>
            <a:ext cx="11783027" cy="5752617"/>
          </a:xfrm>
        </p:spPr>
        <p:txBody>
          <a:bodyPr>
            <a:normAutofit/>
          </a:bodyPr>
          <a:lstStyle/>
          <a:p>
            <a:pPr marL="609600" indent="-609600" algn="ctr">
              <a:buClr>
                <a:srgbClr val="000000"/>
              </a:buClr>
              <a:buSzPct val="25000"/>
              <a:defRPr/>
            </a:pPr>
            <a:r>
              <a:rPr lang="en-US" sz="3600" dirty="0">
                <a:solidFill>
                  <a:schemeClr val="bg1"/>
                </a:solidFill>
                <a:effectLst>
                  <a:outerShdw blurRad="38100" dist="38100" dir="2700000" algn="tl">
                    <a:srgbClr val="000514"/>
                  </a:outerShdw>
                </a:effectLst>
                <a:latin typeface="Tahoma" pitchFamily="34" charset="0"/>
              </a:rPr>
              <a:t>Have you enlisted in the Lord’s army?  </a:t>
            </a: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4" charset="0"/>
            </a:endParaRPr>
          </a:p>
          <a:p>
            <a:pPr marL="0" indent="0" algn="ctr">
              <a:buClr>
                <a:srgbClr val="000000"/>
              </a:buClr>
              <a:buSzPct val="25000"/>
              <a:buNone/>
              <a:defRPr/>
            </a:pPr>
            <a:r>
              <a:rPr lang="en-US" sz="3600" dirty="0">
                <a:solidFill>
                  <a:schemeClr val="bg1"/>
                </a:solidFill>
                <a:effectLst>
                  <a:outerShdw blurRad="38100" dist="38100" dir="2700000" algn="tl">
                    <a:srgbClr val="000514"/>
                  </a:outerShdw>
                </a:effectLst>
                <a:latin typeface="Tahoma" pitchFamily="34" charset="0"/>
              </a:rPr>
              <a:t>You must meet all the qualifications to </a:t>
            </a:r>
            <a:r>
              <a:rPr lang="en-US" sz="3600" dirty="0" smtClean="0">
                <a:solidFill>
                  <a:schemeClr val="bg1"/>
                </a:solidFill>
                <a:effectLst>
                  <a:outerShdw blurRad="38100" dist="38100" dir="2700000" algn="tl">
                    <a:srgbClr val="000514"/>
                  </a:outerShdw>
                </a:effectLst>
                <a:latin typeface="Tahoma" pitchFamily="34" charset="0"/>
              </a:rPr>
              <a:t>get in </a:t>
            </a:r>
            <a:r>
              <a:rPr lang="en-US" sz="3600" dirty="0">
                <a:solidFill>
                  <a:schemeClr val="bg1"/>
                </a:solidFill>
                <a:effectLst>
                  <a:outerShdw blurRad="38100" dist="38100" dir="2700000" algn="tl">
                    <a:srgbClr val="000514"/>
                  </a:outerShdw>
                </a:effectLst>
                <a:latin typeface="Tahoma" pitchFamily="34" charset="0"/>
              </a:rPr>
              <a:t>the </a:t>
            </a:r>
            <a:r>
              <a:rPr lang="en-US" sz="3600" dirty="0" smtClean="0">
                <a:solidFill>
                  <a:schemeClr val="bg1"/>
                </a:solidFill>
                <a:effectLst>
                  <a:outerShdw blurRad="38100" dist="38100" dir="2700000" algn="tl">
                    <a:srgbClr val="000514"/>
                  </a:outerShdw>
                </a:effectLst>
                <a:latin typeface="Tahoma" pitchFamily="34" charset="0"/>
              </a:rPr>
              <a:t>military. </a:t>
            </a:r>
            <a:r>
              <a:rPr lang="en-US" sz="3200" dirty="0">
                <a:solidFill>
                  <a:schemeClr val="bg1"/>
                </a:solidFill>
                <a:effectLst>
                  <a:outerShdw blurRad="38100" dist="38100" dir="2700000" algn="tl">
                    <a:srgbClr val="000514"/>
                  </a:outerShdw>
                </a:effectLst>
                <a:latin typeface="Tahoma" pitchFamily="34" charset="0"/>
              </a:rPr>
              <a:t>(age, height, weight, physical, test, US citizen, no felonies, </a:t>
            </a:r>
            <a:r>
              <a:rPr lang="en-US" sz="3200" dirty="0" smtClean="0">
                <a:solidFill>
                  <a:schemeClr val="bg1"/>
                </a:solidFill>
                <a:effectLst>
                  <a:outerShdw blurRad="38100" dist="38100" dir="2700000" algn="tl">
                    <a:srgbClr val="000514"/>
                  </a:outerShdw>
                </a:effectLst>
                <a:latin typeface="Tahoma" pitchFamily="34" charset="0"/>
              </a:rPr>
              <a:t>etc.)</a:t>
            </a:r>
            <a:endParaRPr lang="en-US" sz="32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3600" dirty="0">
                <a:solidFill>
                  <a:schemeClr val="bg1"/>
                </a:solidFill>
                <a:effectLst>
                  <a:outerShdw blurRad="38100" dist="38100" dir="2700000" algn="tl">
                    <a:srgbClr val="000514"/>
                  </a:outerShdw>
                </a:effectLst>
                <a:latin typeface="Tahoma" pitchFamily="34" charset="0"/>
              </a:rPr>
              <a:t>Just as there are conditions to enlist in the military, there are requirements that the Lord gives. </a:t>
            </a: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3600" dirty="0">
                <a:solidFill>
                  <a:schemeClr val="bg1"/>
                </a:solidFill>
                <a:effectLst>
                  <a:outerShdw blurRad="38100" dist="38100" dir="2700000" algn="tl">
                    <a:srgbClr val="000514"/>
                  </a:outerShdw>
                </a:effectLst>
                <a:latin typeface="Tahoma" pitchFamily="34" charset="0"/>
              </a:rPr>
              <a:t>If you </a:t>
            </a:r>
            <a:r>
              <a:rPr lang="en-US" sz="3600" dirty="0" smtClean="0">
                <a:solidFill>
                  <a:schemeClr val="bg1"/>
                </a:solidFill>
                <a:effectLst>
                  <a:outerShdw blurRad="38100" dist="38100" dir="2700000" algn="tl">
                    <a:srgbClr val="000514"/>
                  </a:outerShdw>
                </a:effectLst>
                <a:latin typeface="Tahoma" pitchFamily="34" charset="0"/>
              </a:rPr>
              <a:t>don’t fulfill all of them or </a:t>
            </a:r>
            <a:r>
              <a:rPr lang="en-US" sz="3600" dirty="0">
                <a:solidFill>
                  <a:schemeClr val="bg1"/>
                </a:solidFill>
                <a:effectLst>
                  <a:outerShdw blurRad="38100" dist="38100" dir="2700000" algn="tl">
                    <a:srgbClr val="000514"/>
                  </a:outerShdw>
                </a:effectLst>
                <a:latin typeface="Tahoma" pitchFamily="34" charset="0"/>
              </a:rPr>
              <a:t>did it for the wrong reason you do not qualify to be in the Lord’s army </a:t>
            </a:r>
            <a:r>
              <a:rPr lang="en-US" sz="3600" dirty="0" smtClean="0">
                <a:solidFill>
                  <a:schemeClr val="bg1"/>
                </a:solidFill>
                <a:effectLst>
                  <a:outerShdw blurRad="38100" dist="38100" dir="2700000" algn="tl">
                    <a:srgbClr val="000514"/>
                  </a:outerShdw>
                </a:effectLst>
                <a:latin typeface="Tahoma" pitchFamily="34" charset="0"/>
              </a:rPr>
              <a:t>and receive </a:t>
            </a:r>
            <a:r>
              <a:rPr lang="en-US" sz="3600" dirty="0">
                <a:solidFill>
                  <a:schemeClr val="bg1"/>
                </a:solidFill>
                <a:effectLst>
                  <a:outerShdw blurRad="38100" dist="38100" dir="2700000" algn="tl">
                    <a:srgbClr val="000514"/>
                  </a:outerShdw>
                </a:effectLst>
                <a:latin typeface="Tahoma" pitchFamily="34" charset="0"/>
              </a:rPr>
              <a:t>the </a:t>
            </a:r>
            <a:r>
              <a:rPr lang="en-US" sz="3600" dirty="0" smtClean="0">
                <a:solidFill>
                  <a:schemeClr val="bg1"/>
                </a:solidFill>
                <a:effectLst>
                  <a:outerShdw blurRad="38100" dist="38100" dir="2700000" algn="tl">
                    <a:srgbClr val="000514"/>
                  </a:outerShdw>
                </a:effectLst>
                <a:latin typeface="Tahoma" pitchFamily="34" charset="0"/>
              </a:rPr>
              <a:t>blessings </a:t>
            </a:r>
            <a:r>
              <a:rPr lang="en-US" sz="3600" dirty="0">
                <a:solidFill>
                  <a:schemeClr val="bg1"/>
                </a:solidFill>
                <a:effectLst>
                  <a:outerShdw blurRad="38100" dist="38100" dir="2700000" algn="tl">
                    <a:srgbClr val="000514"/>
                  </a:outerShdw>
                </a:effectLst>
                <a:latin typeface="Tahoma" pitchFamily="34" charset="0"/>
              </a:rPr>
              <a:t>of </a:t>
            </a:r>
            <a:r>
              <a:rPr lang="en-US" sz="3600" dirty="0" smtClean="0">
                <a:solidFill>
                  <a:schemeClr val="bg1"/>
                </a:solidFill>
                <a:effectLst>
                  <a:outerShdw blurRad="38100" dist="38100" dir="2700000" algn="tl">
                    <a:srgbClr val="000514"/>
                  </a:outerShdw>
                </a:effectLst>
                <a:latin typeface="Tahoma" pitchFamily="34" charset="0"/>
              </a:rPr>
              <a:t>enlistment (Col. 1:12).</a:t>
            </a:r>
            <a:endParaRPr lang="en-US" dirty="0"/>
          </a:p>
        </p:txBody>
      </p:sp>
    </p:spTree>
    <p:extLst>
      <p:ext uri="{BB962C8B-B14F-4D97-AF65-F5344CB8AC3E}">
        <p14:creationId xmlns:p14="http://schemas.microsoft.com/office/powerpoint/2010/main" val="355235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088020"/>
            <a:ext cx="11852475" cy="5769980"/>
          </a:xfrm>
        </p:spPr>
        <p:txBody>
          <a:bodyPr>
            <a:normAutofit lnSpcReduction="10000"/>
          </a:bodyPr>
          <a:lstStyle/>
          <a:p>
            <a:pPr marL="609600" indent="-609600" algn="ctr">
              <a:buClr>
                <a:srgbClr val="000000"/>
              </a:buClr>
              <a:buSzPct val="25000"/>
              <a:defRPr/>
            </a:pPr>
            <a:r>
              <a:rPr lang="en-US" sz="3800" dirty="0" smtClean="0">
                <a:solidFill>
                  <a:schemeClr val="bg1"/>
                </a:solidFill>
                <a:effectLst>
                  <a:outerShdw blurRad="38100" dist="38100" dir="2700000" algn="tl">
                    <a:srgbClr val="000514"/>
                  </a:outerShdw>
                </a:effectLst>
                <a:latin typeface="Tahoma" pitchFamily="34" charset="0"/>
              </a:rPr>
              <a:t>While false teachers say that faith only saves, Jesus commands that we </a:t>
            </a:r>
            <a:r>
              <a:rPr lang="en-US" sz="3800" dirty="0">
                <a:solidFill>
                  <a:schemeClr val="bg1"/>
                </a:solidFill>
                <a:effectLst>
                  <a:outerShdw blurRad="38100" dist="38100" dir="2700000" algn="tl">
                    <a:srgbClr val="000514"/>
                  </a:outerShdw>
                </a:effectLst>
                <a:latin typeface="Tahoma" pitchFamily="34" charset="0"/>
              </a:rPr>
              <a:t>hear </a:t>
            </a:r>
            <a:r>
              <a:rPr lang="en-US" sz="3800" dirty="0" smtClean="0">
                <a:solidFill>
                  <a:schemeClr val="bg1"/>
                </a:solidFill>
                <a:latin typeface="Tahoma" pitchFamily="34" charset="0"/>
              </a:rPr>
              <a:t>(Matt. 15:10)</a:t>
            </a:r>
            <a:r>
              <a:rPr lang="en-US" sz="3800" dirty="0" smtClean="0">
                <a:solidFill>
                  <a:schemeClr val="bg1"/>
                </a:solidFill>
                <a:effectLst>
                  <a:outerShdw blurRad="38100" dist="38100" dir="2700000" algn="tl">
                    <a:srgbClr val="000514"/>
                  </a:outerShdw>
                </a:effectLst>
                <a:latin typeface="Tahoma" pitchFamily="34" charset="0"/>
              </a:rPr>
              <a:t>, </a:t>
            </a:r>
            <a:r>
              <a:rPr lang="en-US" sz="3800" dirty="0">
                <a:solidFill>
                  <a:schemeClr val="bg1"/>
                </a:solidFill>
                <a:effectLst>
                  <a:outerShdw blurRad="38100" dist="38100" dir="2700000" algn="tl">
                    <a:srgbClr val="000514"/>
                  </a:outerShdw>
                </a:effectLst>
                <a:latin typeface="Tahoma" pitchFamily="34" charset="0"/>
              </a:rPr>
              <a:t>believe </a:t>
            </a:r>
            <a:r>
              <a:rPr lang="en-US" sz="3800" dirty="0">
                <a:solidFill>
                  <a:schemeClr val="bg1"/>
                </a:solidFill>
                <a:latin typeface="Tahoma" pitchFamily="34" charset="0"/>
              </a:rPr>
              <a:t>(John 8:24)</a:t>
            </a:r>
            <a:r>
              <a:rPr lang="en-US" sz="3800" dirty="0">
                <a:solidFill>
                  <a:schemeClr val="bg1"/>
                </a:solidFill>
                <a:effectLst>
                  <a:outerShdw blurRad="38100" dist="38100" dir="2700000" algn="tl">
                    <a:srgbClr val="000514"/>
                  </a:outerShdw>
                </a:effectLst>
                <a:latin typeface="Tahoma" pitchFamily="34" charset="0"/>
              </a:rPr>
              <a:t>, repent </a:t>
            </a:r>
            <a:r>
              <a:rPr lang="en-US" sz="3800" dirty="0">
                <a:solidFill>
                  <a:schemeClr val="bg1"/>
                </a:solidFill>
                <a:latin typeface="Tahoma" pitchFamily="34" charset="0"/>
              </a:rPr>
              <a:t>(Luke 13:3)</a:t>
            </a:r>
            <a:r>
              <a:rPr lang="en-US" sz="3800" dirty="0">
                <a:solidFill>
                  <a:schemeClr val="bg1"/>
                </a:solidFill>
                <a:effectLst>
                  <a:outerShdw blurRad="38100" dist="38100" dir="2700000" algn="tl">
                    <a:srgbClr val="000514"/>
                  </a:outerShdw>
                </a:effectLst>
                <a:latin typeface="Tahoma" pitchFamily="34" charset="0"/>
              </a:rPr>
              <a:t>, confess </a:t>
            </a:r>
            <a:r>
              <a:rPr lang="en-US" sz="3800" dirty="0">
                <a:solidFill>
                  <a:schemeClr val="bg1"/>
                </a:solidFill>
                <a:latin typeface="Tahoma" pitchFamily="34" charset="0"/>
              </a:rPr>
              <a:t>(Matthew 10:32)</a:t>
            </a:r>
            <a:r>
              <a:rPr lang="en-US" sz="3800" dirty="0">
                <a:solidFill>
                  <a:schemeClr val="bg1"/>
                </a:solidFill>
                <a:effectLst>
                  <a:outerShdw blurRad="38100" dist="38100" dir="2700000" algn="tl">
                    <a:srgbClr val="000514"/>
                  </a:outerShdw>
                </a:effectLst>
                <a:latin typeface="Tahoma" pitchFamily="34" charset="0"/>
              </a:rPr>
              <a:t>, and be baptized </a:t>
            </a:r>
            <a:r>
              <a:rPr lang="en-US" sz="3800" dirty="0" smtClean="0">
                <a:solidFill>
                  <a:schemeClr val="bg1"/>
                </a:solidFill>
                <a:effectLst>
                  <a:outerShdw blurRad="38100" dist="38100" dir="2700000" algn="tl">
                    <a:srgbClr val="000514"/>
                  </a:outerShdw>
                </a:effectLst>
                <a:latin typeface="Tahoma" pitchFamily="34" charset="0"/>
              </a:rPr>
              <a:t>to be saved </a:t>
            </a:r>
            <a:r>
              <a:rPr lang="en-US" sz="3800" dirty="0">
                <a:solidFill>
                  <a:schemeClr val="bg1"/>
                </a:solidFill>
                <a:latin typeface="Tahoma" pitchFamily="34" charset="0"/>
              </a:rPr>
              <a:t>(Mark </a:t>
            </a:r>
            <a:r>
              <a:rPr lang="en-US" sz="3800" dirty="0" smtClean="0">
                <a:solidFill>
                  <a:schemeClr val="bg1"/>
                </a:solidFill>
                <a:latin typeface="Tahoma" pitchFamily="34" charset="0"/>
              </a:rPr>
              <a:t>16:16).</a:t>
            </a:r>
            <a:endParaRPr lang="en-US" sz="38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3800" dirty="0">
                <a:solidFill>
                  <a:schemeClr val="bg1"/>
                </a:solidFill>
                <a:effectLst>
                  <a:outerShdw blurRad="38100" dist="38100" dir="2700000" algn="tl">
                    <a:srgbClr val="000514"/>
                  </a:outerShdw>
                </a:effectLst>
                <a:latin typeface="Tahoma" pitchFamily="34" charset="0"/>
              </a:rPr>
              <a:t>Unlike the military, there is no honorable discharge or retirement until the day that </a:t>
            </a:r>
            <a:r>
              <a:rPr lang="en-US" sz="3800" dirty="0" smtClean="0">
                <a:solidFill>
                  <a:schemeClr val="bg1"/>
                </a:solidFill>
                <a:effectLst>
                  <a:outerShdw blurRad="38100" dist="38100" dir="2700000" algn="tl">
                    <a:srgbClr val="000514"/>
                  </a:outerShdw>
                </a:effectLst>
                <a:latin typeface="Tahoma" pitchFamily="34" charset="0"/>
              </a:rPr>
              <a:t>you </a:t>
            </a:r>
            <a:r>
              <a:rPr lang="en-US" sz="3800" dirty="0">
                <a:solidFill>
                  <a:schemeClr val="bg1"/>
                </a:solidFill>
                <a:effectLst>
                  <a:outerShdw blurRad="38100" dist="38100" dir="2700000" algn="tl">
                    <a:srgbClr val="000514"/>
                  </a:outerShdw>
                </a:effectLst>
                <a:latin typeface="Tahoma" pitchFamily="34" charset="0"/>
              </a:rPr>
              <a:t>die but the benefits are out of this </a:t>
            </a:r>
            <a:r>
              <a:rPr lang="en-US" sz="3800" dirty="0" smtClean="0">
                <a:solidFill>
                  <a:schemeClr val="bg1"/>
                </a:solidFill>
                <a:effectLst>
                  <a:outerShdw blurRad="38100" dist="38100" dir="2700000" algn="tl">
                    <a:srgbClr val="000514"/>
                  </a:outerShdw>
                </a:effectLst>
                <a:latin typeface="Tahoma" pitchFamily="34" charset="0"/>
              </a:rPr>
              <a:t>world. </a:t>
            </a:r>
            <a:endParaRPr lang="en-US" sz="38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3800" dirty="0">
                <a:solidFill>
                  <a:schemeClr val="bg1"/>
                </a:solidFill>
                <a:effectLst>
                  <a:outerShdw blurRad="38100" dist="38100" dir="2700000" algn="tl">
                    <a:srgbClr val="000514"/>
                  </a:outerShdw>
                </a:effectLst>
                <a:latin typeface="Tahoma" pitchFamily="34" charset="0"/>
              </a:rPr>
              <a:t>If you are faithful, the Lord has promised to always be with you and to give you a crown of life after </a:t>
            </a:r>
            <a:r>
              <a:rPr lang="en-US" sz="3800" dirty="0" smtClean="0">
                <a:solidFill>
                  <a:schemeClr val="bg1"/>
                </a:solidFill>
                <a:effectLst>
                  <a:outerShdw blurRad="38100" dist="38100" dir="2700000" algn="tl">
                    <a:srgbClr val="000514"/>
                  </a:outerShdw>
                </a:effectLst>
                <a:latin typeface="Tahoma" pitchFamily="34" charset="0"/>
              </a:rPr>
              <a:t>death </a:t>
            </a:r>
            <a:r>
              <a:rPr lang="en-US" sz="3800" dirty="0">
                <a:solidFill>
                  <a:schemeClr val="bg1"/>
                </a:solidFill>
                <a:latin typeface="Tahoma" pitchFamily="34" charset="0"/>
              </a:rPr>
              <a:t>(Matt. 28:20; Rev. 2:10</a:t>
            </a:r>
            <a:r>
              <a:rPr lang="en-US" sz="3800" dirty="0" smtClean="0">
                <a:solidFill>
                  <a:schemeClr val="bg1"/>
                </a:solidFill>
                <a:latin typeface="Tahoma" pitchFamily="34" charset="0"/>
              </a:rPr>
              <a:t>).</a:t>
            </a:r>
            <a:endParaRPr lang="en-US" sz="3800" dirty="0">
              <a:solidFill>
                <a:schemeClr val="bg1"/>
              </a:solidFill>
              <a:latin typeface="Tahoma" pitchFamily="34" charset="0"/>
            </a:endParaRPr>
          </a:p>
          <a:p>
            <a:pPr marL="609600" indent="-609600" algn="ctr">
              <a:buClr>
                <a:srgbClr val="000000"/>
              </a:buClr>
              <a:buSzPct val="25000"/>
              <a:defRPr/>
            </a:pPr>
            <a:endParaRPr lang="en-US" dirty="0"/>
          </a:p>
        </p:txBody>
      </p:sp>
    </p:spTree>
    <p:extLst>
      <p:ext uri="{BB962C8B-B14F-4D97-AF65-F5344CB8AC3E}">
        <p14:creationId xmlns:p14="http://schemas.microsoft.com/office/powerpoint/2010/main" val="134271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415- To Christ be True</a:t>
            </a:r>
          </a:p>
          <a:p>
            <a:pPr marL="0" indent="0">
              <a:buNone/>
            </a:pPr>
            <a:r>
              <a:rPr lang="en-US" sz="4000" dirty="0" smtClean="0">
                <a:solidFill>
                  <a:schemeClr val="bg1"/>
                </a:solidFill>
              </a:rPr>
              <a:t>124- Nearer My God to Thee</a:t>
            </a:r>
          </a:p>
          <a:p>
            <a:pPr marL="0" indent="0">
              <a:buNone/>
            </a:pPr>
            <a:r>
              <a:rPr lang="en-US" sz="4000" dirty="0" smtClean="0">
                <a:solidFill>
                  <a:schemeClr val="bg1"/>
                </a:solidFill>
              </a:rPr>
              <a:t>696- He Loves Me</a:t>
            </a:r>
          </a:p>
          <a:p>
            <a:pPr marL="0" indent="0">
              <a:buNone/>
            </a:pPr>
            <a:r>
              <a:rPr lang="en-US" sz="4000" dirty="0" smtClean="0">
                <a:solidFill>
                  <a:schemeClr val="bg1"/>
                </a:solidFill>
              </a:rPr>
              <a:t>275- Am I A Soldier of the Cross?</a:t>
            </a:r>
          </a:p>
          <a:p>
            <a:pPr marL="0" indent="0">
              <a:buNone/>
            </a:pPr>
            <a:r>
              <a:rPr lang="en-US" sz="4000" dirty="0" smtClean="0">
                <a:solidFill>
                  <a:schemeClr val="bg1"/>
                </a:solidFill>
              </a:rPr>
              <a:t>347- Who Will Follow Jesus?</a:t>
            </a:r>
          </a:p>
          <a:p>
            <a:pPr marL="0" indent="0">
              <a:buNone/>
            </a:pPr>
            <a:r>
              <a:rPr lang="en-US" sz="4000" dirty="0" smtClean="0">
                <a:solidFill>
                  <a:schemeClr val="bg1"/>
                </a:solidFill>
              </a:rPr>
              <a:t>397- Stand Up, Stand Up for Jesus</a:t>
            </a:r>
            <a:endParaRPr lang="en-US" sz="4000" dirty="0">
              <a:solidFill>
                <a:schemeClr val="bg1"/>
              </a:solidFill>
            </a:endParaRPr>
          </a:p>
        </p:txBody>
      </p:sp>
    </p:spTree>
    <p:extLst>
      <p:ext uri="{BB962C8B-B14F-4D97-AF65-F5344CB8AC3E}">
        <p14:creationId xmlns:p14="http://schemas.microsoft.com/office/powerpoint/2010/main" val="2539376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171" y="138896"/>
            <a:ext cx="11864051" cy="5118904"/>
          </a:xfrm>
        </p:spPr>
        <p:txBody>
          <a:bodyPr>
            <a:normAutofit/>
          </a:bodyPr>
          <a:lstStyle/>
          <a:p>
            <a:r>
              <a:rPr lang="en-US" sz="9500" kern="10" dirty="0" smtClean="0">
                <a:solidFill>
                  <a:srgbClr val="FFFF00"/>
                </a:solidFill>
                <a:effectLst>
                  <a:outerShdw dist="53882" dir="2700000" algn="ctr" rotWithShape="0">
                    <a:srgbClr val="9999FF">
                      <a:alpha val="79999"/>
                    </a:srgbClr>
                  </a:outerShdw>
                </a:effectLst>
                <a:latin typeface="Impact" panose="020B0806030902050204" pitchFamily="34" charset="0"/>
              </a:rPr>
              <a:t>Characteristics of a </a:t>
            </a:r>
            <a:r>
              <a:rPr lang="en-US" sz="9500" kern="10" dirty="0" smtClean="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Soldier &amp; a</a:t>
            </a:r>
          </a:p>
          <a:p>
            <a:r>
              <a:rPr lang="en-US" sz="9500" kern="10" dirty="0" smtClean="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Christian's Life</a:t>
            </a:r>
          </a:p>
          <a:p>
            <a:endParaRPr lang="en-US" dirty="0"/>
          </a:p>
        </p:txBody>
      </p:sp>
      <p:pic>
        <p:nvPicPr>
          <p:cNvPr id="5" name="Picture 10" descr="soldi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9296" y="4097719"/>
            <a:ext cx="3733800" cy="2740025"/>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376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fontScale="90000"/>
          </a:bodyPr>
          <a:lstStyle/>
          <a:p>
            <a:pPr algn="ctr"/>
            <a:r>
              <a:rPr lang="en-US" sz="6000" dirty="0" smtClean="0">
                <a:solidFill>
                  <a:srgbClr val="FFFF00"/>
                </a:solidFill>
                <a:latin typeface="Tahoma" pitchFamily="34" charset="0"/>
                <a:ea typeface="Tahoma" pitchFamily="34" charset="0"/>
                <a:cs typeface="Tahoma" pitchFamily="34" charset="0"/>
              </a:rPr>
              <a:t>Soldiers Enlist to Serve their Country</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088020"/>
            <a:ext cx="11551533" cy="5648445"/>
          </a:xfrm>
        </p:spPr>
        <p:txBody>
          <a:bodyPr>
            <a:normAutofit/>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Here is an example of what a soldier promises when he enlists in the military, </a:t>
            </a:r>
            <a:r>
              <a:rPr lang="en-US" sz="3600" i="1" dirty="0" smtClean="0">
                <a:solidFill>
                  <a:schemeClr val="bg1"/>
                </a:solidFill>
                <a:effectLst>
                  <a:outerShdw blurRad="38100" dist="38100" dir="2700000" algn="tl">
                    <a:srgbClr val="000514"/>
                  </a:outerShdw>
                </a:effectLst>
                <a:latin typeface="Tahoma" pitchFamily="34" charset="0"/>
              </a:rPr>
              <a:t>“</a:t>
            </a:r>
            <a:r>
              <a:rPr lang="en-US" sz="3600" i="1" dirty="0">
                <a:solidFill>
                  <a:schemeClr val="bg1"/>
                </a:solidFill>
                <a:effectLst>
                  <a:outerShdw blurRad="38100" dist="38100" dir="2700000" algn="tl">
                    <a:srgbClr val="000514"/>
                  </a:outerShdw>
                </a:effectLst>
                <a:latin typeface="Tahoma" pitchFamily="34" charset="0"/>
              </a:rPr>
              <a:t>I do solemnly swear that I will support and defend the Constitution of the United States against all enemies, foreign, and domestic; that I will bear true faith and allegiance to the same; and that I will obey the orders of the President of the United States and the orders of the officers appointed over me, according to the regulations and the uniform code of military justice, so help me God.”</a:t>
            </a:r>
          </a:p>
          <a:p>
            <a:pPr marL="0" indent="0" algn="ctr">
              <a:buNone/>
              <a:defRPr/>
            </a:pPr>
            <a:endParaRPr lang="en-US" sz="2000" i="1" dirty="0" smtClean="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i="1" dirty="0" smtClean="0">
                <a:solidFill>
                  <a:schemeClr val="bg1"/>
                </a:solidFill>
                <a:effectLst>
                  <a:outerShdw blurRad="38100" dist="38100" dir="2700000" algn="tl">
                    <a:srgbClr val="000514"/>
                  </a:outerShdw>
                </a:effectLst>
                <a:latin typeface="Tahoma" pitchFamily="34" charset="0"/>
              </a:rPr>
              <a:t>You </a:t>
            </a:r>
            <a:r>
              <a:rPr lang="en-US" sz="3600" i="1" dirty="0">
                <a:solidFill>
                  <a:schemeClr val="bg1"/>
                </a:solidFill>
                <a:effectLst>
                  <a:outerShdw blurRad="38100" dist="38100" dir="2700000" algn="tl">
                    <a:srgbClr val="000514"/>
                  </a:outerShdw>
                </a:effectLst>
                <a:latin typeface="Tahoma" pitchFamily="34" charset="0"/>
              </a:rPr>
              <a:t>now belong to the United States of America.</a:t>
            </a:r>
          </a:p>
          <a:p>
            <a:endParaRPr lang="en-US" dirty="0"/>
          </a:p>
        </p:txBody>
      </p:sp>
    </p:spTree>
    <p:extLst>
      <p:ext uri="{BB962C8B-B14F-4D97-AF65-F5344CB8AC3E}">
        <p14:creationId xmlns:p14="http://schemas.microsoft.com/office/powerpoint/2010/main" val="410219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itchFamily="34" charset="0"/>
                <a:ea typeface="Tahoma" pitchFamily="34" charset="0"/>
                <a:cs typeface="Tahoma" pitchFamily="34" charset="0"/>
              </a:rPr>
              <a:t>Christians Enlist to Serve the Lord</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088020"/>
            <a:ext cx="11713579" cy="5648445"/>
          </a:xfrm>
        </p:spPr>
        <p:txBody>
          <a:bodyPr>
            <a:normAutofit/>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When we decided to obey the Lord’s commission to be baptized, we enlisted in the Lord’s army.                   </a:t>
            </a:r>
            <a:r>
              <a:rPr lang="en-US" sz="3600" dirty="0">
                <a:solidFill>
                  <a:schemeClr val="bg1"/>
                </a:solidFill>
                <a:latin typeface="Tahoma" pitchFamily="34" charset="0"/>
              </a:rPr>
              <a:t>(Mark 16:15-16; 2 Timothy 2:4)</a:t>
            </a:r>
          </a:p>
          <a:p>
            <a:pPr marL="609600" indent="-609600" algn="ctr">
              <a:defRPr/>
            </a:pPr>
            <a:endParaRPr lang="en-US" sz="1800" dirty="0">
              <a:solidFill>
                <a:schemeClr val="bg1"/>
              </a:solidFill>
              <a:latin typeface="Tahoma" pitchFamily="34" charset="0"/>
            </a:endParaRPr>
          </a:p>
          <a:p>
            <a:pPr marL="0" indent="0" algn="ctr">
              <a:buNone/>
              <a:defRPr/>
            </a:pPr>
            <a:r>
              <a:rPr lang="en-US" sz="3600" dirty="0" smtClean="0">
                <a:solidFill>
                  <a:schemeClr val="bg1"/>
                </a:solidFill>
                <a:effectLst>
                  <a:outerShdw blurRad="38100" dist="38100" dir="2700000" algn="tl">
                    <a:srgbClr val="000514"/>
                  </a:outerShdw>
                </a:effectLst>
                <a:latin typeface="Tahoma" pitchFamily="34" charset="0"/>
              </a:rPr>
              <a:t>Just </a:t>
            </a:r>
            <a:r>
              <a:rPr lang="en-US" sz="3600" dirty="0">
                <a:solidFill>
                  <a:schemeClr val="bg1"/>
                </a:solidFill>
                <a:effectLst>
                  <a:outerShdw blurRad="38100" dist="38100" dir="2700000" algn="tl">
                    <a:srgbClr val="000514"/>
                  </a:outerShdw>
                </a:effectLst>
                <a:latin typeface="Tahoma" pitchFamily="34" charset="0"/>
              </a:rPr>
              <a:t>as a soldier doesn’t belong to himself any longer but to his country to obey his President, our bodies belong to our Commander-in Chief, the Lord Jesus </a:t>
            </a:r>
            <a:r>
              <a:rPr lang="en-US" sz="3600" dirty="0" smtClean="0">
                <a:solidFill>
                  <a:schemeClr val="bg1"/>
                </a:solidFill>
                <a:effectLst>
                  <a:outerShdw blurRad="38100" dist="38100" dir="2700000" algn="tl">
                    <a:srgbClr val="000514"/>
                  </a:outerShdw>
                </a:effectLst>
                <a:latin typeface="Tahoma" pitchFamily="34" charset="0"/>
              </a:rPr>
              <a:t>Christ </a:t>
            </a:r>
            <a:r>
              <a:rPr lang="en-US" sz="3600" dirty="0">
                <a:solidFill>
                  <a:schemeClr val="bg1"/>
                </a:solidFill>
                <a:latin typeface="Tahoma" pitchFamily="34" charset="0"/>
              </a:rPr>
              <a:t>(1 Cor. 6:19-20; 2 Cor. </a:t>
            </a:r>
            <a:r>
              <a:rPr lang="en-US" sz="3600" dirty="0" smtClean="0">
                <a:solidFill>
                  <a:schemeClr val="bg1"/>
                </a:solidFill>
                <a:latin typeface="Tahoma" pitchFamily="34" charset="0"/>
              </a:rPr>
              <a:t>5:14-15).</a:t>
            </a:r>
            <a:endParaRPr lang="en-US" sz="3600" dirty="0">
              <a:solidFill>
                <a:schemeClr val="bg1"/>
              </a:solidFill>
              <a:latin typeface="Tahoma" pitchFamily="34" charset="0"/>
            </a:endParaRPr>
          </a:p>
          <a:p>
            <a:pPr marL="609600" indent="-609600" algn="ctr">
              <a:defRPr/>
            </a:pPr>
            <a:endParaRPr lang="en-US" sz="1800" dirty="0">
              <a:solidFill>
                <a:schemeClr val="bg1"/>
              </a:solidFill>
              <a:latin typeface="Tahoma" pitchFamily="34" charset="0"/>
            </a:endParaRPr>
          </a:p>
          <a:p>
            <a:pPr marL="0" indent="0" algn="ctr">
              <a:buNone/>
              <a:defRPr/>
            </a:pPr>
            <a:r>
              <a:rPr lang="en-US" sz="3600" dirty="0">
                <a:solidFill>
                  <a:schemeClr val="bg1"/>
                </a:solidFill>
                <a:latin typeface="Tahoma" pitchFamily="34" charset="0"/>
              </a:rPr>
              <a:t>Have you enlisted in the Lord’s army or are you still serving yourself?</a:t>
            </a:r>
          </a:p>
          <a:p>
            <a:endParaRPr lang="en-US" dirty="0"/>
          </a:p>
        </p:txBody>
      </p:sp>
    </p:spTree>
    <p:extLst>
      <p:ext uri="{BB962C8B-B14F-4D97-AF65-F5344CB8AC3E}">
        <p14:creationId xmlns:p14="http://schemas.microsoft.com/office/powerpoint/2010/main" val="17598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300" dirty="0" smtClean="0">
                <a:solidFill>
                  <a:srgbClr val="FFFF00"/>
                </a:solidFill>
                <a:latin typeface="Tahoma" pitchFamily="34" charset="0"/>
                <a:ea typeface="Tahoma" pitchFamily="34" charset="0"/>
                <a:cs typeface="Tahoma" pitchFamily="34" charset="0"/>
              </a:rPr>
              <a:t>Soldiers and Christians Learn to Obey</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064872"/>
            <a:ext cx="11759878" cy="5671594"/>
          </a:xfrm>
        </p:spPr>
        <p:txBody>
          <a:bodyPr>
            <a:normAutofit lnSpcReduction="10000"/>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Boot camp is designed to break down </a:t>
            </a:r>
            <a:r>
              <a:rPr lang="en-US" sz="3600" dirty="0" smtClean="0">
                <a:solidFill>
                  <a:schemeClr val="bg1"/>
                </a:solidFill>
                <a:effectLst>
                  <a:outerShdw blurRad="38100" dist="38100" dir="2700000" algn="tl">
                    <a:srgbClr val="000514"/>
                  </a:outerShdw>
                </a:effectLst>
                <a:latin typeface="Tahoma" pitchFamily="34" charset="0"/>
              </a:rPr>
              <a:t>the civilian’s selfish ways </a:t>
            </a:r>
            <a:r>
              <a:rPr lang="en-US" sz="3600" dirty="0">
                <a:solidFill>
                  <a:schemeClr val="bg1"/>
                </a:solidFill>
                <a:effectLst>
                  <a:outerShdw blurRad="38100" dist="38100" dir="2700000" algn="tl">
                    <a:srgbClr val="000514"/>
                  </a:outerShdw>
                </a:effectLst>
                <a:latin typeface="Tahoma" pitchFamily="34" charset="0"/>
              </a:rPr>
              <a:t>so that </a:t>
            </a:r>
            <a:r>
              <a:rPr lang="en-US" sz="3600" dirty="0" smtClean="0">
                <a:solidFill>
                  <a:schemeClr val="bg1"/>
                </a:solidFill>
                <a:effectLst>
                  <a:outerShdw blurRad="38100" dist="38100" dir="2700000" algn="tl">
                    <a:srgbClr val="000514"/>
                  </a:outerShdw>
                </a:effectLst>
                <a:latin typeface="Tahoma" pitchFamily="34" charset="0"/>
              </a:rPr>
              <a:t>he </a:t>
            </a:r>
            <a:r>
              <a:rPr lang="en-US" sz="3600" dirty="0">
                <a:solidFill>
                  <a:schemeClr val="bg1"/>
                </a:solidFill>
                <a:effectLst>
                  <a:outerShdw blurRad="38100" dist="38100" dir="2700000" algn="tl">
                    <a:srgbClr val="000514"/>
                  </a:outerShdw>
                </a:effectLst>
                <a:latin typeface="Tahoma" pitchFamily="34" charset="0"/>
              </a:rPr>
              <a:t>might learn to obey </a:t>
            </a:r>
            <a:r>
              <a:rPr lang="en-US" sz="3600" dirty="0" smtClean="0">
                <a:solidFill>
                  <a:schemeClr val="bg1"/>
                </a:solidFill>
                <a:effectLst>
                  <a:outerShdw blurRad="38100" dist="38100" dir="2700000" algn="tl">
                    <a:srgbClr val="000514"/>
                  </a:outerShdw>
                </a:effectLst>
                <a:latin typeface="Tahoma" pitchFamily="34" charset="0"/>
              </a:rPr>
              <a:t>the commands </a:t>
            </a:r>
            <a:r>
              <a:rPr lang="en-US" sz="3600" dirty="0">
                <a:solidFill>
                  <a:schemeClr val="bg1"/>
                </a:solidFill>
                <a:effectLst>
                  <a:outerShdw blurRad="38100" dist="38100" dir="2700000" algn="tl">
                    <a:srgbClr val="000514"/>
                  </a:outerShdw>
                </a:effectLst>
                <a:latin typeface="Tahoma" pitchFamily="34" charset="0"/>
              </a:rPr>
              <a:t>of </a:t>
            </a:r>
            <a:r>
              <a:rPr lang="en-US" sz="3600" dirty="0" smtClean="0">
                <a:solidFill>
                  <a:schemeClr val="bg1"/>
                </a:solidFill>
                <a:effectLst>
                  <a:outerShdw blurRad="38100" dist="38100" dir="2700000" algn="tl">
                    <a:srgbClr val="000514"/>
                  </a:outerShdw>
                </a:effectLst>
                <a:latin typeface="Tahoma" pitchFamily="34" charset="0"/>
              </a:rPr>
              <a:t>his </a:t>
            </a:r>
            <a:r>
              <a:rPr lang="en-US" sz="3600" dirty="0">
                <a:solidFill>
                  <a:schemeClr val="bg1"/>
                </a:solidFill>
                <a:effectLst>
                  <a:outerShdw blurRad="38100" dist="38100" dir="2700000" algn="tl">
                    <a:srgbClr val="000514"/>
                  </a:outerShdw>
                </a:effectLst>
                <a:latin typeface="Tahoma" pitchFamily="34" charset="0"/>
              </a:rPr>
              <a:t>superiors </a:t>
            </a:r>
            <a:r>
              <a:rPr lang="en-US" sz="3600" dirty="0" smtClean="0">
                <a:solidFill>
                  <a:schemeClr val="bg1"/>
                </a:solidFill>
                <a:effectLst>
                  <a:outerShdw blurRad="38100" dist="38100" dir="2700000" algn="tl">
                    <a:srgbClr val="000514"/>
                  </a:outerShdw>
                </a:effectLst>
                <a:latin typeface="Tahoma" pitchFamily="34" charset="0"/>
              </a:rPr>
              <a:t>in order to be trained to defeat the enemy.</a:t>
            </a:r>
            <a:endParaRPr lang="en-US" sz="3600" dirty="0">
              <a:solidFill>
                <a:schemeClr val="bg1"/>
              </a:solidFill>
              <a:effectLst>
                <a:outerShdw blurRad="38100" dist="38100" dir="2700000" algn="tl">
                  <a:srgbClr val="000514"/>
                </a:outerShdw>
              </a:effectLst>
              <a:latin typeface="Tahoma" pitchFamily="34" charset="0"/>
            </a:endParaRPr>
          </a:p>
          <a:p>
            <a:pPr marL="0" indent="0" algn="ctr">
              <a:buNone/>
              <a:defRPr/>
            </a:pPr>
            <a:endParaRPr lang="en-US" sz="18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smtClean="0">
                <a:solidFill>
                  <a:schemeClr val="bg1"/>
                </a:solidFill>
                <a:effectLst>
                  <a:outerShdw blurRad="38100" dist="38100" dir="2700000" algn="tl">
                    <a:srgbClr val="000514"/>
                  </a:outerShdw>
                </a:effectLst>
                <a:latin typeface="Tahoma" pitchFamily="34" charset="0"/>
              </a:rPr>
              <a:t>As </a:t>
            </a:r>
            <a:r>
              <a:rPr lang="en-US" sz="3600" dirty="0">
                <a:solidFill>
                  <a:schemeClr val="bg1"/>
                </a:solidFill>
                <a:effectLst>
                  <a:outerShdw blurRad="38100" dist="38100" dir="2700000" algn="tl">
                    <a:srgbClr val="000514"/>
                  </a:outerShdw>
                </a:effectLst>
                <a:latin typeface="Tahoma" pitchFamily="34" charset="0"/>
              </a:rPr>
              <a:t>a Christian, </a:t>
            </a:r>
            <a:r>
              <a:rPr lang="en-US" sz="3600" dirty="0" smtClean="0">
                <a:solidFill>
                  <a:schemeClr val="bg1"/>
                </a:solidFill>
                <a:effectLst>
                  <a:outerShdw blurRad="38100" dist="38100" dir="2700000" algn="tl">
                    <a:srgbClr val="000514"/>
                  </a:outerShdw>
                </a:effectLst>
                <a:latin typeface="Tahoma" pitchFamily="34" charset="0"/>
              </a:rPr>
              <a:t>you </a:t>
            </a:r>
            <a:r>
              <a:rPr lang="en-US" sz="3600" dirty="0">
                <a:solidFill>
                  <a:schemeClr val="bg1"/>
                </a:solidFill>
                <a:effectLst>
                  <a:outerShdw blurRad="38100" dist="38100" dir="2700000" algn="tl">
                    <a:srgbClr val="000514"/>
                  </a:outerShdw>
                </a:effectLst>
                <a:latin typeface="Tahoma" pitchFamily="34" charset="0"/>
              </a:rPr>
              <a:t>have volunteered to obey every command of the Lord </a:t>
            </a:r>
            <a:r>
              <a:rPr lang="en-US" sz="3600" dirty="0">
                <a:solidFill>
                  <a:schemeClr val="bg1"/>
                </a:solidFill>
                <a:latin typeface="Tahoma" pitchFamily="34" charset="0"/>
              </a:rPr>
              <a:t>(</a:t>
            </a:r>
            <a:r>
              <a:rPr lang="en-US" sz="3600" dirty="0" smtClean="0">
                <a:solidFill>
                  <a:schemeClr val="bg1"/>
                </a:solidFill>
                <a:latin typeface="Tahoma" pitchFamily="34" charset="0"/>
              </a:rPr>
              <a:t>Matthew </a:t>
            </a:r>
            <a:r>
              <a:rPr lang="en-US" sz="3600" dirty="0">
                <a:solidFill>
                  <a:schemeClr val="bg1"/>
                </a:solidFill>
                <a:latin typeface="Tahoma" pitchFamily="34" charset="0"/>
              </a:rPr>
              <a:t>28:19-20).</a:t>
            </a:r>
          </a:p>
          <a:p>
            <a:pPr marL="0" indent="0" algn="ctr">
              <a:buNone/>
              <a:defRPr/>
            </a:pPr>
            <a:endParaRPr lang="en-US" sz="1800" dirty="0">
              <a:solidFill>
                <a:schemeClr val="bg1"/>
              </a:solidFill>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There were </a:t>
            </a:r>
            <a:r>
              <a:rPr lang="en-US" sz="3600" dirty="0" smtClean="0">
                <a:solidFill>
                  <a:schemeClr val="bg1"/>
                </a:solidFill>
                <a:effectLst>
                  <a:outerShdw blurRad="38100" dist="38100" dir="2700000" algn="tl">
                    <a:srgbClr val="000514"/>
                  </a:outerShdw>
                </a:effectLst>
                <a:latin typeface="Tahoma" pitchFamily="34" charset="0"/>
              </a:rPr>
              <a:t>about 3,000 </a:t>
            </a:r>
            <a:r>
              <a:rPr lang="en-US" sz="3600" dirty="0">
                <a:solidFill>
                  <a:schemeClr val="bg1"/>
                </a:solidFill>
                <a:effectLst>
                  <a:outerShdw blurRad="38100" dist="38100" dir="2700000" algn="tl">
                    <a:srgbClr val="000514"/>
                  </a:outerShdw>
                </a:effectLst>
                <a:latin typeface="Tahoma" pitchFamily="34" charset="0"/>
              </a:rPr>
              <a:t>that chose to join the Lord’s army on Pentecost and they went to “daily boot camp” in order to learn the apostles doctrine and worship the Lord </a:t>
            </a:r>
            <a:r>
              <a:rPr lang="en-US" sz="3600" dirty="0">
                <a:solidFill>
                  <a:schemeClr val="bg1"/>
                </a:solidFill>
                <a:latin typeface="Tahoma" pitchFamily="34" charset="0"/>
              </a:rPr>
              <a:t>(Acts 2:42, 47)</a:t>
            </a:r>
            <a:r>
              <a:rPr lang="en-US" sz="3600" dirty="0">
                <a:solidFill>
                  <a:schemeClr val="bg1"/>
                </a:solidFill>
                <a:effectLst>
                  <a:outerShdw blurRad="38100" dist="38100" dir="2700000" algn="tl">
                    <a:srgbClr val="000514"/>
                  </a:outerShdw>
                </a:effectLst>
                <a:latin typeface="Tahoma" pitchFamily="34" charset="0"/>
              </a:rPr>
              <a:t>  </a:t>
            </a:r>
            <a:endParaRPr lang="en-US" sz="3200" dirty="0">
              <a:solidFill>
                <a:srgbClr val="00FF00"/>
              </a:solidFill>
              <a:latin typeface="Tahoma" pitchFamily="34" charset="0"/>
            </a:endParaRPr>
          </a:p>
          <a:p>
            <a:endParaRPr lang="en-US" dirty="0"/>
          </a:p>
        </p:txBody>
      </p:sp>
    </p:spTree>
    <p:extLst>
      <p:ext uri="{BB962C8B-B14F-4D97-AF65-F5344CB8AC3E}">
        <p14:creationId xmlns:p14="http://schemas.microsoft.com/office/powerpoint/2010/main" val="242563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5700" dirty="0" smtClean="0">
                <a:solidFill>
                  <a:srgbClr val="FFFF00"/>
                </a:solidFill>
                <a:latin typeface="Tahoma" pitchFamily="34" charset="0"/>
                <a:ea typeface="Tahoma" pitchFamily="34" charset="0"/>
                <a:cs typeface="Tahoma" pitchFamily="34" charset="0"/>
              </a:rPr>
              <a:t>Soldiers and Christians Must Watch</a:t>
            </a:r>
            <a:endParaRPr lang="en-US" sz="5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088020"/>
            <a:ext cx="11725154" cy="5648445"/>
          </a:xfrm>
        </p:spPr>
        <p:txBody>
          <a:bodyPr>
            <a:normAutofit lnSpcReduction="10000"/>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In the military, you have duty to watch out for the </a:t>
            </a:r>
            <a:r>
              <a:rPr lang="en-US" sz="3600" dirty="0" smtClean="0">
                <a:solidFill>
                  <a:schemeClr val="bg1"/>
                </a:solidFill>
                <a:effectLst>
                  <a:outerShdw blurRad="38100" dist="38100" dir="2700000" algn="tl">
                    <a:srgbClr val="000514"/>
                  </a:outerShdw>
                </a:effectLst>
                <a:latin typeface="Tahoma" pitchFamily="34" charset="0"/>
              </a:rPr>
              <a:t>enemy to protect your fellow soldiers. </a:t>
            </a:r>
            <a:endParaRPr lang="en-US" sz="3600" dirty="0">
              <a:solidFill>
                <a:schemeClr val="bg1"/>
              </a:solidFill>
              <a:effectLst>
                <a:outerShdw blurRad="38100" dist="38100" dir="2700000" algn="tl">
                  <a:srgbClr val="000514"/>
                </a:outerShdw>
              </a:effectLst>
              <a:latin typeface="Tahoma" pitchFamily="34" charset="0"/>
            </a:endParaRPr>
          </a:p>
          <a:p>
            <a:pPr marL="0" indent="0" algn="ctr">
              <a:buNone/>
              <a:defRPr/>
            </a:pPr>
            <a:endParaRPr lang="en-US" sz="15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Habakkuk stood guard and kept watch as he waited </a:t>
            </a:r>
            <a:r>
              <a:rPr lang="en-US" sz="3600" dirty="0" smtClean="0">
                <a:solidFill>
                  <a:schemeClr val="bg1"/>
                </a:solidFill>
                <a:effectLst>
                  <a:outerShdw blurRad="38100" dist="38100" dir="2700000" algn="tl">
                    <a:srgbClr val="000514"/>
                  </a:outerShdw>
                </a:effectLst>
                <a:latin typeface="Tahoma" pitchFamily="34" charset="0"/>
              </a:rPr>
              <a:t>at his post to </a:t>
            </a:r>
            <a:r>
              <a:rPr lang="en-US" sz="3600" dirty="0">
                <a:solidFill>
                  <a:schemeClr val="bg1"/>
                </a:solidFill>
                <a:effectLst>
                  <a:outerShdw blurRad="38100" dist="38100" dir="2700000" algn="tl">
                    <a:srgbClr val="000514"/>
                  </a:outerShdw>
                </a:effectLst>
                <a:latin typeface="Tahoma" pitchFamily="34" charset="0"/>
              </a:rPr>
              <a:t>hear from God (Hab. 2:1</a:t>
            </a:r>
            <a:r>
              <a:rPr lang="en-US" sz="3600" dirty="0" smtClean="0">
                <a:solidFill>
                  <a:schemeClr val="bg1"/>
                </a:solidFill>
                <a:effectLst>
                  <a:outerShdw blurRad="38100" dist="38100" dir="2700000" algn="tl">
                    <a:srgbClr val="000514"/>
                  </a:outerShdw>
                </a:effectLst>
                <a:latin typeface="Tahoma" pitchFamily="34" charset="0"/>
              </a:rPr>
              <a:t>).</a:t>
            </a:r>
          </a:p>
          <a:p>
            <a:pPr marL="0" indent="0" algn="ctr">
              <a:buNone/>
              <a:defRPr/>
            </a:pPr>
            <a:endParaRPr lang="en-US" sz="15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smtClean="0">
                <a:solidFill>
                  <a:schemeClr val="bg1"/>
                </a:solidFill>
                <a:effectLst>
                  <a:outerShdw blurRad="38100" dist="38100" dir="2700000" algn="tl">
                    <a:srgbClr val="000514"/>
                  </a:outerShdw>
                </a:effectLst>
                <a:latin typeface="Tahoma" pitchFamily="34" charset="0"/>
              </a:rPr>
              <a:t>As Christians, we </a:t>
            </a:r>
            <a:r>
              <a:rPr lang="en-US" sz="3600" dirty="0">
                <a:solidFill>
                  <a:schemeClr val="bg1"/>
                </a:solidFill>
                <a:effectLst>
                  <a:outerShdw blurRad="38100" dist="38100" dir="2700000" algn="tl">
                    <a:srgbClr val="000514"/>
                  </a:outerShdw>
                </a:effectLst>
                <a:latin typeface="Tahoma" pitchFamily="34" charset="0"/>
              </a:rPr>
              <a:t>must always be on the alert because our enemy the devil prowls around like a roaring lion seeking to devour our souls</a:t>
            </a:r>
            <a:r>
              <a:rPr lang="en-US" sz="3600" dirty="0">
                <a:solidFill>
                  <a:schemeClr val="bg1"/>
                </a:solidFill>
                <a:latin typeface="Tahoma" pitchFamily="34" charset="0"/>
              </a:rPr>
              <a:t> (1 Peter 5:8). </a:t>
            </a:r>
          </a:p>
          <a:p>
            <a:pPr marL="0" indent="0" algn="ctr">
              <a:buNone/>
              <a:defRPr/>
            </a:pPr>
            <a:endParaRPr lang="en-US" sz="14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Are you watching and standing fast in the faith?         </a:t>
            </a:r>
            <a:r>
              <a:rPr lang="en-US" sz="3600" dirty="0" smtClean="0">
                <a:solidFill>
                  <a:schemeClr val="bg1"/>
                </a:solidFill>
                <a:effectLst>
                  <a:outerShdw blurRad="38100" dist="38100" dir="2700000" algn="tl">
                    <a:srgbClr val="000514"/>
                  </a:outerShdw>
                </a:effectLst>
                <a:latin typeface="Tahoma" pitchFamily="34" charset="0"/>
              </a:rPr>
              <a:t>   </a:t>
            </a:r>
            <a:r>
              <a:rPr lang="en-US" sz="3600" dirty="0">
                <a:solidFill>
                  <a:schemeClr val="bg1"/>
                </a:solidFill>
                <a:latin typeface="Tahoma" pitchFamily="34" charset="0"/>
              </a:rPr>
              <a:t>(1 Cor. 16:13; 1 Thess. 5:6; Eph. 6:18</a:t>
            </a:r>
            <a:r>
              <a:rPr lang="en-US" sz="3600" dirty="0" smtClean="0">
                <a:solidFill>
                  <a:schemeClr val="bg1"/>
                </a:solidFill>
                <a:latin typeface="Tahoma" pitchFamily="34" charset="0"/>
              </a:rPr>
              <a:t>)</a:t>
            </a:r>
            <a:endParaRPr lang="en-US" sz="3600" dirty="0">
              <a:solidFill>
                <a:schemeClr val="bg1"/>
              </a:solidFill>
              <a:latin typeface="Tahoma" pitchFamily="34" charset="0"/>
            </a:endParaRPr>
          </a:p>
          <a:p>
            <a:endParaRPr lang="en-US" dirty="0"/>
          </a:p>
        </p:txBody>
      </p:sp>
    </p:spTree>
    <p:extLst>
      <p:ext uri="{BB962C8B-B14F-4D97-AF65-F5344CB8AC3E}">
        <p14:creationId xmlns:p14="http://schemas.microsoft.com/office/powerpoint/2010/main" val="150287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itchFamily="34" charset="0"/>
                <a:ea typeface="Tahoma" pitchFamily="34" charset="0"/>
                <a:cs typeface="Tahoma" pitchFamily="34" charset="0"/>
              </a:rPr>
              <a:t>Soldiers and Christians Must Fight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983848"/>
            <a:ext cx="11725154" cy="5752617"/>
          </a:xfrm>
        </p:spPr>
        <p:txBody>
          <a:bodyPr>
            <a:normAutofit fontScale="92500"/>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In the military, you must be willing to fight for your country. </a:t>
            </a:r>
          </a:p>
          <a:p>
            <a:pPr marL="609600" indent="-609600" algn="ctr">
              <a:defRPr/>
            </a:pPr>
            <a:endParaRPr lang="en-US" sz="11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As Christians, you must be willing to fight </a:t>
            </a:r>
            <a:r>
              <a:rPr lang="en-US" sz="3600" dirty="0" smtClean="0">
                <a:solidFill>
                  <a:schemeClr val="bg1"/>
                </a:solidFill>
                <a:effectLst>
                  <a:outerShdw blurRad="38100" dist="38100" dir="2700000" algn="tl">
                    <a:srgbClr val="000514"/>
                  </a:outerShdw>
                </a:effectLst>
                <a:latin typeface="Tahoma" pitchFamily="34" charset="0"/>
              </a:rPr>
              <a:t>a spiritual battle for </a:t>
            </a:r>
            <a:r>
              <a:rPr lang="en-US" sz="3600" dirty="0">
                <a:solidFill>
                  <a:schemeClr val="bg1"/>
                </a:solidFill>
                <a:effectLst>
                  <a:outerShdw blurRad="38100" dist="38100" dir="2700000" algn="tl">
                    <a:srgbClr val="000514"/>
                  </a:outerShdw>
                </a:effectLst>
                <a:latin typeface="Tahoma" pitchFamily="34" charset="0"/>
              </a:rPr>
              <a:t>your Lord against the devil and his </a:t>
            </a:r>
            <a:r>
              <a:rPr lang="en-US" sz="3600" dirty="0" smtClean="0">
                <a:solidFill>
                  <a:schemeClr val="bg1"/>
                </a:solidFill>
                <a:effectLst>
                  <a:outerShdw blurRad="38100" dist="38100" dir="2700000" algn="tl">
                    <a:srgbClr val="000514"/>
                  </a:outerShdw>
                </a:effectLst>
                <a:latin typeface="Tahoma" pitchFamily="34" charset="0"/>
              </a:rPr>
              <a:t>allies (Eph. 6:12). </a:t>
            </a:r>
            <a:endParaRPr lang="en-US" sz="3600" dirty="0">
              <a:solidFill>
                <a:schemeClr val="bg1"/>
              </a:solidFill>
              <a:effectLst>
                <a:outerShdw blurRad="38100" dist="38100" dir="2700000" algn="tl">
                  <a:srgbClr val="000514"/>
                </a:outerShdw>
              </a:effectLst>
              <a:latin typeface="Tahoma" pitchFamily="34" charset="0"/>
            </a:endParaRPr>
          </a:p>
          <a:p>
            <a:pPr marL="609600" indent="-609600" algn="ctr">
              <a:defRPr/>
            </a:pPr>
            <a:endParaRPr lang="en-US" sz="11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You must put on all of God’s armor so that you can stand firm against the devil’s schemes</a:t>
            </a:r>
            <a:r>
              <a:rPr lang="en-US" sz="3600" dirty="0">
                <a:solidFill>
                  <a:schemeClr val="bg1"/>
                </a:solidFill>
                <a:latin typeface="Tahoma" pitchFamily="34" charset="0"/>
              </a:rPr>
              <a:t> (Eph. 6:10ff</a:t>
            </a:r>
            <a:r>
              <a:rPr lang="en-US" sz="3600" dirty="0" smtClean="0">
                <a:solidFill>
                  <a:schemeClr val="bg1"/>
                </a:solidFill>
                <a:latin typeface="Tahoma" pitchFamily="34" charset="0"/>
              </a:rPr>
              <a:t>).</a:t>
            </a:r>
          </a:p>
          <a:p>
            <a:pPr marL="0" indent="0" algn="ctr">
              <a:buNone/>
              <a:defRPr/>
            </a:pPr>
            <a:endParaRPr lang="en-US" sz="1100" dirty="0">
              <a:solidFill>
                <a:schemeClr val="bg1"/>
              </a:solidFill>
              <a:latin typeface="Tahoma" pitchFamily="34" charset="0"/>
            </a:endParaRPr>
          </a:p>
          <a:p>
            <a:pPr marL="0" indent="0" algn="ctr">
              <a:buNone/>
              <a:defRPr/>
            </a:pPr>
            <a:r>
              <a:rPr lang="en-US" sz="3600" dirty="0" smtClean="0">
                <a:solidFill>
                  <a:schemeClr val="bg1"/>
                </a:solidFill>
                <a:effectLst>
                  <a:outerShdw blurRad="38100" dist="38100" dir="2700000" algn="tl">
                    <a:srgbClr val="000514"/>
                  </a:outerShdw>
                </a:effectLst>
                <a:latin typeface="Tahoma" pitchFamily="34" charset="0"/>
              </a:rPr>
              <a:t>The </a:t>
            </a:r>
            <a:r>
              <a:rPr lang="en-US" sz="3600" dirty="0">
                <a:solidFill>
                  <a:schemeClr val="bg1"/>
                </a:solidFill>
                <a:effectLst>
                  <a:outerShdw blurRad="38100" dist="38100" dir="2700000" algn="tl">
                    <a:srgbClr val="000514"/>
                  </a:outerShdw>
                </a:effectLst>
                <a:latin typeface="Tahoma" pitchFamily="34" charset="0"/>
              </a:rPr>
              <a:t>ultimate goal is not to kill the enemy but to cast down their arguments so that you can help save those who have been deceived by the devil </a:t>
            </a:r>
            <a:r>
              <a:rPr lang="en-US" sz="3600" dirty="0">
                <a:solidFill>
                  <a:schemeClr val="bg1"/>
                </a:solidFill>
                <a:latin typeface="Tahoma" pitchFamily="34" charset="0"/>
              </a:rPr>
              <a:t>(2 Cor. 10:3-6; 2 </a:t>
            </a:r>
            <a:r>
              <a:rPr lang="en-US" sz="3600" dirty="0" smtClean="0">
                <a:solidFill>
                  <a:schemeClr val="bg1"/>
                </a:solidFill>
                <a:latin typeface="Tahoma" pitchFamily="34" charset="0"/>
              </a:rPr>
              <a:t>Tim. </a:t>
            </a:r>
            <a:r>
              <a:rPr lang="en-US" sz="3600" dirty="0">
                <a:solidFill>
                  <a:schemeClr val="bg1"/>
                </a:solidFill>
                <a:latin typeface="Tahoma" pitchFamily="34" charset="0"/>
              </a:rPr>
              <a:t>2:24-26).</a:t>
            </a:r>
          </a:p>
          <a:p>
            <a:pPr marL="609600" indent="-609600" algn="ctr">
              <a:defRPr/>
            </a:pPr>
            <a:endParaRPr lang="en-US" sz="1100" dirty="0">
              <a:solidFill>
                <a:schemeClr val="bg1"/>
              </a:solidFill>
              <a:latin typeface="Tahoma" pitchFamily="34" charset="0"/>
            </a:endParaRPr>
          </a:p>
          <a:p>
            <a:pPr marL="0" indent="0" algn="ctr">
              <a:buNone/>
              <a:defRPr/>
            </a:pPr>
            <a:r>
              <a:rPr lang="en-US" sz="3600" dirty="0">
                <a:solidFill>
                  <a:schemeClr val="bg1"/>
                </a:solidFill>
                <a:latin typeface="Tahoma" pitchFamily="34" charset="0"/>
              </a:rPr>
              <a:t>Are you fighting for </a:t>
            </a:r>
            <a:r>
              <a:rPr lang="en-US" sz="3600" dirty="0" smtClean="0">
                <a:solidFill>
                  <a:schemeClr val="bg1"/>
                </a:solidFill>
                <a:latin typeface="Tahoma" pitchFamily="34" charset="0"/>
              </a:rPr>
              <a:t>the Lord or the enemy (Rom. 6:16-18)?</a:t>
            </a:r>
            <a:endParaRPr lang="en-US" sz="3600" dirty="0">
              <a:solidFill>
                <a:srgbClr val="FFFF00"/>
              </a:solidFill>
              <a:latin typeface="Tahoma" pitchFamily="34" charset="0"/>
            </a:endParaRPr>
          </a:p>
        </p:txBody>
      </p:sp>
    </p:spTree>
    <p:extLst>
      <p:ext uri="{BB962C8B-B14F-4D97-AF65-F5344CB8AC3E}">
        <p14:creationId xmlns:p14="http://schemas.microsoft.com/office/powerpoint/2010/main" val="47096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fontScale="90000"/>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Soldiers and Christians must Endure</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983848"/>
            <a:ext cx="11840901" cy="6065133"/>
          </a:xfrm>
        </p:spPr>
        <p:txBody>
          <a:bodyPr>
            <a:normAutofit/>
          </a:bodyPr>
          <a:lstStyle/>
          <a:p>
            <a:pPr marL="0" indent="0" algn="ctr">
              <a:buNone/>
              <a:defRPr/>
            </a:pPr>
            <a:r>
              <a:rPr lang="en-US" sz="3600" dirty="0">
                <a:solidFill>
                  <a:schemeClr val="bg1"/>
                </a:solidFill>
                <a:effectLst>
                  <a:outerShdw blurRad="38100" dist="38100" dir="2700000" algn="tl">
                    <a:srgbClr val="000514"/>
                  </a:outerShdw>
                </a:effectLst>
                <a:latin typeface="Tahoma" pitchFamily="34" charset="0"/>
              </a:rPr>
              <a:t>In the military, you must </a:t>
            </a:r>
            <a:r>
              <a:rPr lang="en-US" sz="3600" dirty="0" smtClean="0">
                <a:solidFill>
                  <a:schemeClr val="bg1"/>
                </a:solidFill>
                <a:effectLst>
                  <a:outerShdw blurRad="38100" dist="38100" dir="2700000" algn="tl">
                    <a:srgbClr val="000514"/>
                  </a:outerShdw>
                </a:effectLst>
                <a:latin typeface="Tahoma" pitchFamily="34" charset="0"/>
              </a:rPr>
              <a:t>endure long </a:t>
            </a:r>
            <a:r>
              <a:rPr lang="en-US" sz="3600" dirty="0">
                <a:solidFill>
                  <a:schemeClr val="bg1"/>
                </a:solidFill>
                <a:effectLst>
                  <a:outerShdw blurRad="38100" dist="38100" dir="2700000" algn="tl">
                    <a:srgbClr val="000514"/>
                  </a:outerShdw>
                </a:effectLst>
                <a:latin typeface="Tahoma" pitchFamily="34" charset="0"/>
              </a:rPr>
              <a:t>hours, poor pay, loss of friends, and </a:t>
            </a:r>
            <a:r>
              <a:rPr lang="en-US" sz="3600" dirty="0" smtClean="0">
                <a:solidFill>
                  <a:schemeClr val="bg1"/>
                </a:solidFill>
                <a:effectLst>
                  <a:outerShdw blurRad="38100" dist="38100" dir="2700000" algn="tl">
                    <a:srgbClr val="000514"/>
                  </a:outerShdw>
                </a:effectLst>
                <a:latin typeface="Tahoma" pitchFamily="34" charset="0"/>
              </a:rPr>
              <a:t>criticism </a:t>
            </a:r>
            <a:r>
              <a:rPr lang="en-US" sz="3600" dirty="0">
                <a:solidFill>
                  <a:schemeClr val="bg1"/>
                </a:solidFill>
                <a:effectLst>
                  <a:outerShdw blurRad="38100" dist="38100" dir="2700000" algn="tl">
                    <a:srgbClr val="000514"/>
                  </a:outerShdw>
                </a:effectLst>
                <a:latin typeface="Tahoma" pitchFamily="34" charset="0"/>
              </a:rPr>
              <a:t>of your countrymen. </a:t>
            </a:r>
          </a:p>
          <a:p>
            <a:pPr marL="0" indent="0" algn="ctr">
              <a:buNone/>
              <a:defRPr/>
            </a:pPr>
            <a:endParaRPr lang="en-US" sz="1100" dirty="0">
              <a:solidFill>
                <a:schemeClr val="bg1"/>
              </a:solidFill>
              <a:effectLst>
                <a:outerShdw blurRad="38100" dist="38100" dir="2700000" algn="tl">
                  <a:srgbClr val="000514"/>
                </a:outerShdw>
              </a:effectLst>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The apostle Paul said, “Suffer hardship with me, as a good soldier of Christ Jesus” </a:t>
            </a:r>
            <a:r>
              <a:rPr lang="en-US" sz="3600" dirty="0">
                <a:solidFill>
                  <a:schemeClr val="bg1"/>
                </a:solidFill>
                <a:latin typeface="Tahoma" pitchFamily="34" charset="0"/>
              </a:rPr>
              <a:t>(2 Tim. 2:3)</a:t>
            </a:r>
          </a:p>
          <a:p>
            <a:pPr marL="609600" indent="-609600" algn="ctr">
              <a:defRPr/>
            </a:pPr>
            <a:endParaRPr lang="en-US" sz="1100" dirty="0">
              <a:solidFill>
                <a:schemeClr val="bg1"/>
              </a:solidFill>
              <a:latin typeface="Tahoma" pitchFamily="34" charset="0"/>
            </a:endParaRPr>
          </a:p>
          <a:p>
            <a:pPr marL="0" indent="0" algn="ctr">
              <a:buNone/>
              <a:defRPr/>
            </a:pPr>
            <a:r>
              <a:rPr lang="en-US" sz="3600" dirty="0">
                <a:solidFill>
                  <a:schemeClr val="bg1"/>
                </a:solidFill>
                <a:effectLst>
                  <a:outerShdw blurRad="38100" dist="38100" dir="2700000" algn="tl">
                    <a:srgbClr val="000514"/>
                  </a:outerShdw>
                </a:effectLst>
                <a:latin typeface="Tahoma" pitchFamily="34" charset="0"/>
              </a:rPr>
              <a:t>If you are a faithful Christian, you will suffer </a:t>
            </a:r>
            <a:r>
              <a:rPr lang="en-US" sz="3600" dirty="0" smtClean="0">
                <a:solidFill>
                  <a:schemeClr val="bg1"/>
                </a:solidFill>
                <a:effectLst>
                  <a:outerShdw blurRad="38100" dist="38100" dir="2700000" algn="tl">
                    <a:srgbClr val="000514"/>
                  </a:outerShdw>
                </a:effectLst>
                <a:latin typeface="Tahoma" pitchFamily="34" charset="0"/>
              </a:rPr>
              <a:t>persecution for </a:t>
            </a:r>
            <a:r>
              <a:rPr lang="en-US" sz="3600" dirty="0">
                <a:solidFill>
                  <a:schemeClr val="bg1"/>
                </a:solidFill>
                <a:effectLst>
                  <a:outerShdw blurRad="38100" dist="38100" dir="2700000" algn="tl">
                    <a:srgbClr val="000514"/>
                  </a:outerShdw>
                </a:effectLst>
                <a:latin typeface="Tahoma" pitchFamily="34" charset="0"/>
              </a:rPr>
              <a:t>doing what is right </a:t>
            </a:r>
            <a:r>
              <a:rPr lang="en-US" sz="3600" dirty="0">
                <a:solidFill>
                  <a:schemeClr val="bg1"/>
                </a:solidFill>
                <a:latin typeface="Tahoma" pitchFamily="34" charset="0"/>
              </a:rPr>
              <a:t>(2 Tim 3:12; </a:t>
            </a:r>
            <a:r>
              <a:rPr lang="en-US" sz="3600" dirty="0" smtClean="0">
                <a:solidFill>
                  <a:schemeClr val="bg1"/>
                </a:solidFill>
                <a:latin typeface="Tahoma" pitchFamily="34" charset="0"/>
              </a:rPr>
              <a:t>Matt</a:t>
            </a:r>
            <a:r>
              <a:rPr lang="en-US" sz="3600" dirty="0">
                <a:solidFill>
                  <a:schemeClr val="bg1"/>
                </a:solidFill>
                <a:latin typeface="Tahoma" pitchFamily="34" charset="0"/>
              </a:rPr>
              <a:t>. 5:10-12).</a:t>
            </a:r>
          </a:p>
          <a:p>
            <a:pPr marL="609600" indent="-609600" algn="ctr">
              <a:defRPr/>
            </a:pPr>
            <a:endParaRPr lang="en-US" sz="1100" dirty="0">
              <a:solidFill>
                <a:schemeClr val="bg1"/>
              </a:solidFill>
              <a:latin typeface="Tahoma" pitchFamily="34" charset="0"/>
            </a:endParaRPr>
          </a:p>
          <a:p>
            <a:pPr marL="0" indent="0" algn="ctr">
              <a:buNone/>
              <a:defRPr/>
            </a:pPr>
            <a:r>
              <a:rPr lang="en-US" sz="3600" dirty="0">
                <a:solidFill>
                  <a:schemeClr val="bg1"/>
                </a:solidFill>
                <a:latin typeface="Tahoma" pitchFamily="34" charset="0"/>
              </a:rPr>
              <a:t>Don’t grow weary in well doing by going AWOL but remember what Christ endured for you.                                 (Gal. 6:7-10; Heb. 12:2-3) </a:t>
            </a:r>
          </a:p>
          <a:p>
            <a:endParaRPr lang="en-US" dirty="0"/>
          </a:p>
        </p:txBody>
      </p:sp>
    </p:spTree>
    <p:extLst>
      <p:ext uri="{BB962C8B-B14F-4D97-AF65-F5344CB8AC3E}">
        <p14:creationId xmlns:p14="http://schemas.microsoft.com/office/powerpoint/2010/main" val="189615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73621" y="1134318"/>
            <a:ext cx="11551533" cy="6053559"/>
          </a:xfrm>
        </p:spPr>
        <p:txBody>
          <a:bodyPr>
            <a:normAutofit/>
          </a:bodyPr>
          <a:lstStyle/>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Soldiers and Christians enlist to </a:t>
            </a:r>
            <a:r>
              <a:rPr lang="en-US" sz="4000" i="1" dirty="0">
                <a:solidFill>
                  <a:srgbClr val="FFFF00"/>
                </a:solidFill>
                <a:effectLst>
                  <a:outerShdw blurRad="38100" dist="38100" dir="2700000" algn="tl">
                    <a:srgbClr val="000514"/>
                  </a:outerShdw>
                </a:effectLst>
                <a:latin typeface="Tahoma" pitchFamily="34" charset="0"/>
              </a:rPr>
              <a:t>serve.</a:t>
            </a:r>
            <a:r>
              <a:rPr lang="en-US" sz="4000" dirty="0">
                <a:solidFill>
                  <a:schemeClr val="bg1"/>
                </a:solidFill>
                <a:effectLst>
                  <a:outerShdw blurRad="38100" dist="38100" dir="2700000" algn="tl">
                    <a:srgbClr val="000514"/>
                  </a:outerShdw>
                </a:effectLst>
                <a:latin typeface="Tahoma" pitchFamily="34" charset="0"/>
              </a:rPr>
              <a:t>  </a:t>
            </a:r>
          </a:p>
          <a:p>
            <a:pPr marL="609600" indent="-609600" algn="ctr">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Soldiers and Christians learn to </a:t>
            </a:r>
            <a:r>
              <a:rPr lang="en-US" sz="4000" i="1" dirty="0">
                <a:solidFill>
                  <a:srgbClr val="FFFF00"/>
                </a:solidFill>
                <a:effectLst>
                  <a:outerShdw blurRad="38100" dist="38100" dir="2700000" algn="tl">
                    <a:srgbClr val="000514"/>
                  </a:outerShdw>
                </a:effectLst>
                <a:latin typeface="Tahoma" pitchFamily="34" charset="0"/>
              </a:rPr>
              <a:t>obey.</a:t>
            </a:r>
          </a:p>
          <a:p>
            <a:pPr marL="609600" indent="-609600" algn="ctr">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Soldiers and Christians must </a:t>
            </a:r>
            <a:r>
              <a:rPr lang="en-US" sz="4000" i="1" dirty="0">
                <a:solidFill>
                  <a:srgbClr val="FFFF00"/>
                </a:solidFill>
                <a:effectLst>
                  <a:outerShdw blurRad="38100" dist="38100" dir="2700000" algn="tl">
                    <a:srgbClr val="000514"/>
                  </a:outerShdw>
                </a:effectLst>
                <a:latin typeface="Tahoma" pitchFamily="34" charset="0"/>
              </a:rPr>
              <a:t>watch.</a:t>
            </a:r>
          </a:p>
          <a:p>
            <a:pPr marL="609600" indent="-609600" algn="ctr">
              <a:buClr>
                <a:srgbClr val="000000"/>
              </a:buClr>
              <a:buSzPct val="25000"/>
              <a:defRPr/>
            </a:pPr>
            <a:endParaRPr lang="en-US" sz="2400" i="1"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4000" dirty="0">
                <a:solidFill>
                  <a:schemeClr val="bg1"/>
                </a:solidFill>
                <a:effectLst>
                  <a:outerShdw blurRad="38100" dist="38100" dir="2700000" algn="tl">
                    <a:srgbClr val="000514"/>
                  </a:outerShdw>
                </a:effectLst>
                <a:latin typeface="Tahoma" pitchFamily="34" charset="0"/>
              </a:rPr>
              <a:t>Soldiers and Christians must </a:t>
            </a:r>
            <a:r>
              <a:rPr lang="en-US" sz="4000" i="1" dirty="0">
                <a:solidFill>
                  <a:srgbClr val="FFFF00"/>
                </a:solidFill>
                <a:effectLst>
                  <a:outerShdw blurRad="38100" dist="38100" dir="2700000" algn="tl">
                    <a:srgbClr val="000514"/>
                  </a:outerShdw>
                </a:effectLst>
                <a:latin typeface="Tahoma" pitchFamily="34" charset="0"/>
              </a:rPr>
              <a:t>fight.</a:t>
            </a:r>
          </a:p>
          <a:p>
            <a:pPr marL="609600" indent="-609600" algn="ctr">
              <a:buClr>
                <a:srgbClr val="000000"/>
              </a:buClr>
              <a:buSzPct val="25000"/>
              <a:defRPr/>
            </a:pPr>
            <a:endParaRPr lang="en-US" sz="2400" dirty="0">
              <a:solidFill>
                <a:schemeClr val="bg1"/>
              </a:solidFill>
              <a:effectLst>
                <a:outerShdw blurRad="38100" dist="38100" dir="2700000" algn="tl">
                  <a:srgbClr val="000514"/>
                </a:outerShdw>
              </a:effectLst>
              <a:latin typeface="Tahoma" pitchFamily="34" charset="0"/>
            </a:endParaRPr>
          </a:p>
          <a:p>
            <a:pPr marL="609600" indent="-609600" algn="ctr">
              <a:buClr>
                <a:srgbClr val="000000"/>
              </a:buClr>
              <a:buSzPct val="25000"/>
              <a:defRPr/>
            </a:pPr>
            <a:r>
              <a:rPr lang="en-US" sz="3600" dirty="0">
                <a:solidFill>
                  <a:schemeClr val="bg1"/>
                </a:solidFill>
                <a:effectLst>
                  <a:outerShdw blurRad="38100" dist="38100" dir="2700000" algn="tl">
                    <a:srgbClr val="000514"/>
                  </a:outerShdw>
                </a:effectLst>
                <a:latin typeface="Tahoma" pitchFamily="34" charset="0"/>
              </a:rPr>
              <a:t> </a:t>
            </a:r>
            <a:r>
              <a:rPr lang="en-US" sz="4000" dirty="0">
                <a:solidFill>
                  <a:schemeClr val="bg1"/>
                </a:solidFill>
                <a:effectLst>
                  <a:outerShdw blurRad="38100" dist="38100" dir="2700000" algn="tl">
                    <a:srgbClr val="000514"/>
                  </a:outerShdw>
                </a:effectLst>
                <a:latin typeface="Tahoma" pitchFamily="34" charset="0"/>
              </a:rPr>
              <a:t>Soldiers and Christians must </a:t>
            </a:r>
            <a:r>
              <a:rPr lang="en-US" sz="4000" i="1" dirty="0">
                <a:solidFill>
                  <a:srgbClr val="FFFF00"/>
                </a:solidFill>
                <a:effectLst>
                  <a:outerShdw blurRad="38100" dist="38100" dir="2700000" algn="tl">
                    <a:srgbClr val="000514"/>
                  </a:outerShdw>
                </a:effectLst>
                <a:latin typeface="Tahoma" pitchFamily="34" charset="0"/>
              </a:rPr>
              <a:t>endure.</a:t>
            </a:r>
            <a:r>
              <a:rPr lang="en-US" sz="4000" dirty="0">
                <a:solidFill>
                  <a:schemeClr val="bg1"/>
                </a:solidFill>
                <a:effectLst>
                  <a:outerShdw blurRad="38100" dist="38100" dir="2700000" algn="tl">
                    <a:srgbClr val="000514"/>
                  </a:outerShdw>
                </a:effectLst>
                <a:latin typeface="Tahoma" pitchFamily="34" charset="0"/>
              </a:rPr>
              <a:t> </a:t>
            </a:r>
          </a:p>
          <a:p>
            <a:endParaRPr lang="en-US" dirty="0"/>
          </a:p>
        </p:txBody>
      </p:sp>
    </p:spTree>
    <p:extLst>
      <p:ext uri="{BB962C8B-B14F-4D97-AF65-F5344CB8AC3E}">
        <p14:creationId xmlns:p14="http://schemas.microsoft.com/office/powerpoint/2010/main" val="183602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3463</TotalTime>
  <Words>1500</Words>
  <Application>Microsoft Office PowerPoint</Application>
  <PresentationFormat>Widescreen</PresentationFormat>
  <Paragraphs>100</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Impact</vt:lpstr>
      <vt:lpstr>Tahoma</vt:lpstr>
      <vt:lpstr>Office Theme</vt:lpstr>
      <vt:lpstr>Hymns for Worship at Woodmont</vt:lpstr>
      <vt:lpstr>PowerPoint Presentation</vt:lpstr>
      <vt:lpstr>Soldiers Enlist to Serve their Country</vt:lpstr>
      <vt:lpstr>Christians Enlist to Serve the Lord</vt:lpstr>
      <vt:lpstr>Soldiers and Christians Learn to Obey</vt:lpstr>
      <vt:lpstr>Soldiers and Christians Must Watch</vt:lpstr>
      <vt:lpstr>Soldiers and Christians Must Fight</vt:lpstr>
      <vt:lpstr>Soldiers and Christians must Endure</vt:lpstr>
      <vt:lpstr>Conclusion</vt:lpstr>
      <vt:lpstr>Conclusion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32</cp:revision>
  <cp:lastPrinted>2016-11-13T05:10:49Z</cp:lastPrinted>
  <dcterms:created xsi:type="dcterms:W3CDTF">2016-11-11T10:51:51Z</dcterms:created>
  <dcterms:modified xsi:type="dcterms:W3CDTF">2016-11-13T20:34:59Z</dcterms:modified>
</cp:coreProperties>
</file>