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3" r:id="rId2"/>
    <p:sldId id="257" r:id="rId3"/>
    <p:sldId id="259" r:id="rId4"/>
    <p:sldId id="264" r:id="rId5"/>
    <p:sldId id="265" r:id="rId6"/>
    <p:sldId id="266" r:id="rId7"/>
    <p:sldId id="260" r:id="rId8"/>
    <p:sldId id="267" r:id="rId9"/>
    <p:sldId id="268" r:id="rId10"/>
    <p:sldId id="261" r:id="rId11"/>
    <p:sldId id="269" r:id="rId12"/>
    <p:sldId id="270" r:id="rId13"/>
    <p:sldId id="262" r:id="rId14"/>
    <p:sldId id="272" r:id="rId15"/>
    <p:sldId id="271" r:id="rId16"/>
    <p:sldId id="26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79" d="100"/>
          <a:sy n="79" d="100"/>
        </p:scale>
        <p:origin x="2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22DCB9-678D-4A8B-B385-6BC7FE92FFE5}" type="datetimeFigureOut">
              <a:rPr lang="en-US" smtClean="0"/>
              <a:t>8/26/2017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38B8F-E5A0-4A80-9C32-D223192EE16F}" type="slidenum">
              <a:rPr lang="en-US" smtClean="0"/>
              <a:t>‹#›</a:t>
            </a:fld>
            <a:endParaRPr lang="en-US"/>
          </a:p>
        </p:txBody>
      </p:sp>
    </p:spTree>
    <p:extLst>
      <p:ext uri="{BB962C8B-B14F-4D97-AF65-F5344CB8AC3E}">
        <p14:creationId xmlns:p14="http://schemas.microsoft.com/office/powerpoint/2010/main" val="4016397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Bible reading program-</a:t>
            </a:r>
            <a:r>
              <a:rPr lang="en-US" baseline="0" dirty="0" smtClean="0"/>
              <a:t> studying about 750 BC. Northern kingdom (Israel) has been divided from Southern kingdom (Judah) for about 200 years.  He likely preached after Amos and close to the same time of Isaiah during the reign of Jeroboam II.  Prosperous time, people were very wicked.  God warns through His servants the prophets, and we need to heed that warning.  Them of Hosea (name means salvation) is God’s love for Israel &amp; mankind.  Like apostle John of NT. </a:t>
            </a:r>
            <a:endParaRPr lang="en-US" dirty="0"/>
          </a:p>
        </p:txBody>
      </p:sp>
      <p:sp>
        <p:nvSpPr>
          <p:cNvPr id="4" name="Slide Number Placeholder 3"/>
          <p:cNvSpPr>
            <a:spLocks noGrp="1"/>
          </p:cNvSpPr>
          <p:nvPr>
            <p:ph type="sldNum" sz="quarter" idx="10"/>
          </p:nvPr>
        </p:nvSpPr>
        <p:spPr/>
        <p:txBody>
          <a:bodyPr/>
          <a:lstStyle/>
          <a:p>
            <a:fld id="{17438B8F-E5A0-4A80-9C32-D223192EE16F}" type="slidenum">
              <a:rPr lang="en-US" smtClean="0"/>
              <a:t>1</a:t>
            </a:fld>
            <a:endParaRPr lang="en-US"/>
          </a:p>
        </p:txBody>
      </p:sp>
    </p:spTree>
    <p:extLst>
      <p:ext uri="{BB962C8B-B14F-4D97-AF65-F5344CB8AC3E}">
        <p14:creationId xmlns:p14="http://schemas.microsoft.com/office/powerpoint/2010/main" val="1009313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you ever had someone break your heart?  How did that feel? (Parent,</a:t>
            </a:r>
            <a:r>
              <a:rPr lang="en-US" baseline="0" dirty="0" smtClean="0"/>
              <a:t> sibling, spouse, boyfriend, girlfriend) </a:t>
            </a:r>
            <a:r>
              <a:rPr lang="en-US" dirty="0" smtClean="0"/>
              <a:t>How can you mend a broken</a:t>
            </a:r>
            <a:r>
              <a:rPr lang="en-US" baseline="0" dirty="0" smtClean="0"/>
              <a:t> heart? (Bee Gees)  Only God can do it (Isa. 61:1)!  Hosea understood God’s broken heart because of His people rebelled against Him even though He loved them and preached so that they might return to their first love.  We have only broken God’s heart!  But He sent His Son to die on the cross for our sins so that we might be redeemed even while we were helpless, hopeless, and godless.  Respond to His love by obeying the gospel or returning to your first love.  Rebellious sinners will be punished forever in hell who reject His love!</a:t>
            </a:r>
            <a:endParaRPr lang="en-US" dirty="0"/>
          </a:p>
        </p:txBody>
      </p:sp>
      <p:sp>
        <p:nvSpPr>
          <p:cNvPr id="4" name="Slide Number Placeholder 3"/>
          <p:cNvSpPr>
            <a:spLocks noGrp="1"/>
          </p:cNvSpPr>
          <p:nvPr>
            <p:ph type="sldNum" sz="quarter" idx="10"/>
          </p:nvPr>
        </p:nvSpPr>
        <p:spPr/>
        <p:txBody>
          <a:bodyPr/>
          <a:lstStyle/>
          <a:p>
            <a:fld id="{17438B8F-E5A0-4A80-9C32-D223192EE16F}" type="slidenum">
              <a:rPr lang="en-US" smtClean="0"/>
              <a:t>16</a:t>
            </a:fld>
            <a:endParaRPr lang="en-US"/>
          </a:p>
        </p:txBody>
      </p:sp>
    </p:spTree>
    <p:extLst>
      <p:ext uri="{BB962C8B-B14F-4D97-AF65-F5344CB8AC3E}">
        <p14:creationId xmlns:p14="http://schemas.microsoft.com/office/powerpoint/2010/main" val="3563192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Bible reading program-</a:t>
            </a:r>
            <a:r>
              <a:rPr lang="en-US" baseline="0" dirty="0" smtClean="0"/>
              <a:t> studying about 750 BC. Northern kingdom (Israel) has been divided from Southern kingdom (Judah) for about 200 years.  He likely preached after Amos and close to the same time of Isaiah during the reign of Jeroboam II.  Prosperous time, people were very wicked.  God warns through His servants the prophets, and we need to heed that warning.  Them of Hosea (name means salvation) is God’s love for Israel &amp; mankind.  Like apostle John of NT. </a:t>
            </a:r>
            <a:endParaRPr lang="en-US" dirty="0"/>
          </a:p>
        </p:txBody>
      </p:sp>
      <p:sp>
        <p:nvSpPr>
          <p:cNvPr id="4" name="Slide Number Placeholder 3"/>
          <p:cNvSpPr>
            <a:spLocks noGrp="1"/>
          </p:cNvSpPr>
          <p:nvPr>
            <p:ph type="sldNum" sz="quarter" idx="10"/>
          </p:nvPr>
        </p:nvSpPr>
        <p:spPr/>
        <p:txBody>
          <a:bodyPr/>
          <a:lstStyle/>
          <a:p>
            <a:fld id="{17438B8F-E5A0-4A80-9C32-D223192EE16F}" type="slidenum">
              <a:rPr lang="en-US" smtClean="0"/>
              <a:t>17</a:t>
            </a:fld>
            <a:endParaRPr lang="en-US"/>
          </a:p>
        </p:txBody>
      </p:sp>
    </p:spTree>
    <p:extLst>
      <p:ext uri="{BB962C8B-B14F-4D97-AF65-F5344CB8AC3E}">
        <p14:creationId xmlns:p14="http://schemas.microsoft.com/office/powerpoint/2010/main" val="2186322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BF9043-416E-4B93-AA16-5A4B80E72FE8}" type="datetimeFigureOut">
              <a:rPr lang="en-US" smtClean="0"/>
              <a:t>8/26/2017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B6AD0-6E4C-4054-A5F3-23462F66DE22}" type="slidenum">
              <a:rPr lang="en-US" smtClean="0"/>
              <a:t>‹#›</a:t>
            </a:fld>
            <a:endParaRPr lang="en-US"/>
          </a:p>
        </p:txBody>
      </p:sp>
    </p:spTree>
    <p:extLst>
      <p:ext uri="{BB962C8B-B14F-4D97-AF65-F5344CB8AC3E}">
        <p14:creationId xmlns:p14="http://schemas.microsoft.com/office/powerpoint/2010/main" val="53288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BF9043-416E-4B93-AA16-5A4B80E72FE8}" type="datetimeFigureOut">
              <a:rPr lang="en-US" smtClean="0"/>
              <a:t>8/26/2017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B6AD0-6E4C-4054-A5F3-23462F66DE22}" type="slidenum">
              <a:rPr lang="en-US" smtClean="0"/>
              <a:t>‹#›</a:t>
            </a:fld>
            <a:endParaRPr lang="en-US"/>
          </a:p>
        </p:txBody>
      </p:sp>
    </p:spTree>
    <p:extLst>
      <p:ext uri="{BB962C8B-B14F-4D97-AF65-F5344CB8AC3E}">
        <p14:creationId xmlns:p14="http://schemas.microsoft.com/office/powerpoint/2010/main" val="2126129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BF9043-416E-4B93-AA16-5A4B80E72FE8}" type="datetimeFigureOut">
              <a:rPr lang="en-US" smtClean="0"/>
              <a:t>8/26/2017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B6AD0-6E4C-4054-A5F3-23462F66DE22}" type="slidenum">
              <a:rPr lang="en-US" smtClean="0"/>
              <a:t>‹#›</a:t>
            </a:fld>
            <a:endParaRPr lang="en-US"/>
          </a:p>
        </p:txBody>
      </p:sp>
    </p:spTree>
    <p:extLst>
      <p:ext uri="{BB962C8B-B14F-4D97-AF65-F5344CB8AC3E}">
        <p14:creationId xmlns:p14="http://schemas.microsoft.com/office/powerpoint/2010/main" val="1359570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BF9043-416E-4B93-AA16-5A4B80E72FE8}" type="datetimeFigureOut">
              <a:rPr lang="en-US" smtClean="0"/>
              <a:t>8/26/2017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B6AD0-6E4C-4054-A5F3-23462F66DE22}" type="slidenum">
              <a:rPr lang="en-US" smtClean="0"/>
              <a:t>‹#›</a:t>
            </a:fld>
            <a:endParaRPr lang="en-US"/>
          </a:p>
        </p:txBody>
      </p:sp>
    </p:spTree>
    <p:extLst>
      <p:ext uri="{BB962C8B-B14F-4D97-AF65-F5344CB8AC3E}">
        <p14:creationId xmlns:p14="http://schemas.microsoft.com/office/powerpoint/2010/main" val="260008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BF9043-416E-4B93-AA16-5A4B80E72FE8}" type="datetimeFigureOut">
              <a:rPr lang="en-US" smtClean="0"/>
              <a:t>8/26/2017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B6AD0-6E4C-4054-A5F3-23462F66DE22}" type="slidenum">
              <a:rPr lang="en-US" smtClean="0"/>
              <a:t>‹#›</a:t>
            </a:fld>
            <a:endParaRPr lang="en-US"/>
          </a:p>
        </p:txBody>
      </p:sp>
    </p:spTree>
    <p:extLst>
      <p:ext uri="{BB962C8B-B14F-4D97-AF65-F5344CB8AC3E}">
        <p14:creationId xmlns:p14="http://schemas.microsoft.com/office/powerpoint/2010/main" val="2892930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BF9043-416E-4B93-AA16-5A4B80E72FE8}" type="datetimeFigureOut">
              <a:rPr lang="en-US" smtClean="0"/>
              <a:t>8/26/2017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7B6AD0-6E4C-4054-A5F3-23462F66DE22}" type="slidenum">
              <a:rPr lang="en-US" smtClean="0"/>
              <a:t>‹#›</a:t>
            </a:fld>
            <a:endParaRPr lang="en-US"/>
          </a:p>
        </p:txBody>
      </p:sp>
    </p:spTree>
    <p:extLst>
      <p:ext uri="{BB962C8B-B14F-4D97-AF65-F5344CB8AC3E}">
        <p14:creationId xmlns:p14="http://schemas.microsoft.com/office/powerpoint/2010/main" val="303908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BF9043-416E-4B93-AA16-5A4B80E72FE8}" type="datetimeFigureOut">
              <a:rPr lang="en-US" smtClean="0"/>
              <a:t>8/26/2017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7B6AD0-6E4C-4054-A5F3-23462F66DE22}" type="slidenum">
              <a:rPr lang="en-US" smtClean="0"/>
              <a:t>‹#›</a:t>
            </a:fld>
            <a:endParaRPr lang="en-US"/>
          </a:p>
        </p:txBody>
      </p:sp>
    </p:spTree>
    <p:extLst>
      <p:ext uri="{BB962C8B-B14F-4D97-AF65-F5344CB8AC3E}">
        <p14:creationId xmlns:p14="http://schemas.microsoft.com/office/powerpoint/2010/main" val="661725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BF9043-416E-4B93-AA16-5A4B80E72FE8}" type="datetimeFigureOut">
              <a:rPr lang="en-US" smtClean="0"/>
              <a:t>8/26/2017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7B6AD0-6E4C-4054-A5F3-23462F66DE22}" type="slidenum">
              <a:rPr lang="en-US" smtClean="0"/>
              <a:t>‹#›</a:t>
            </a:fld>
            <a:endParaRPr lang="en-US"/>
          </a:p>
        </p:txBody>
      </p:sp>
    </p:spTree>
    <p:extLst>
      <p:ext uri="{BB962C8B-B14F-4D97-AF65-F5344CB8AC3E}">
        <p14:creationId xmlns:p14="http://schemas.microsoft.com/office/powerpoint/2010/main" val="3544813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BF9043-416E-4B93-AA16-5A4B80E72FE8}" type="datetimeFigureOut">
              <a:rPr lang="en-US" smtClean="0"/>
              <a:t>8/26/2017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7B6AD0-6E4C-4054-A5F3-23462F66DE22}" type="slidenum">
              <a:rPr lang="en-US" smtClean="0"/>
              <a:t>‹#›</a:t>
            </a:fld>
            <a:endParaRPr lang="en-US"/>
          </a:p>
        </p:txBody>
      </p:sp>
    </p:spTree>
    <p:extLst>
      <p:ext uri="{BB962C8B-B14F-4D97-AF65-F5344CB8AC3E}">
        <p14:creationId xmlns:p14="http://schemas.microsoft.com/office/powerpoint/2010/main" val="757100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BF9043-416E-4B93-AA16-5A4B80E72FE8}" type="datetimeFigureOut">
              <a:rPr lang="en-US" smtClean="0"/>
              <a:t>8/26/2017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7B6AD0-6E4C-4054-A5F3-23462F66DE22}" type="slidenum">
              <a:rPr lang="en-US" smtClean="0"/>
              <a:t>‹#›</a:t>
            </a:fld>
            <a:endParaRPr lang="en-US"/>
          </a:p>
        </p:txBody>
      </p:sp>
    </p:spTree>
    <p:extLst>
      <p:ext uri="{BB962C8B-B14F-4D97-AF65-F5344CB8AC3E}">
        <p14:creationId xmlns:p14="http://schemas.microsoft.com/office/powerpoint/2010/main" val="1224105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BF9043-416E-4B93-AA16-5A4B80E72FE8}" type="datetimeFigureOut">
              <a:rPr lang="en-US" smtClean="0"/>
              <a:t>8/26/2017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7B6AD0-6E4C-4054-A5F3-23462F66DE22}" type="slidenum">
              <a:rPr lang="en-US" smtClean="0"/>
              <a:t>‹#›</a:t>
            </a:fld>
            <a:endParaRPr lang="en-US"/>
          </a:p>
        </p:txBody>
      </p:sp>
    </p:spTree>
    <p:extLst>
      <p:ext uri="{BB962C8B-B14F-4D97-AF65-F5344CB8AC3E}">
        <p14:creationId xmlns:p14="http://schemas.microsoft.com/office/powerpoint/2010/main" val="3583533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BF9043-416E-4B93-AA16-5A4B80E72FE8}" type="datetimeFigureOut">
              <a:rPr lang="en-US" smtClean="0"/>
              <a:t>8/26/2017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7B6AD0-6E4C-4054-A5F3-23462F66DE22}" type="slidenum">
              <a:rPr lang="en-US" smtClean="0"/>
              <a:t>‹#›</a:t>
            </a:fld>
            <a:endParaRPr lang="en-US"/>
          </a:p>
        </p:txBody>
      </p:sp>
    </p:spTree>
    <p:extLst>
      <p:ext uri="{BB962C8B-B14F-4D97-AF65-F5344CB8AC3E}">
        <p14:creationId xmlns:p14="http://schemas.microsoft.com/office/powerpoint/2010/main" val="631402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563- Jesus Name Above All Names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394- Love One Another</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15s- Exalted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636- The Love of God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313- Though Your Sins be as Scarlet</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612- Love Lifted Me</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91680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200227599"/>
              </p:ext>
            </p:extLst>
          </p:nvPr>
        </p:nvGraphicFramePr>
        <p:xfrm>
          <a:off x="0" y="0"/>
          <a:ext cx="12192000" cy="6874202"/>
        </p:xfrm>
        <a:graphic>
          <a:graphicData uri="http://schemas.openxmlformats.org/drawingml/2006/table">
            <a:tbl>
              <a:tblPr firstRow="1" firstCol="1" bandRow="1">
                <a:tableStyleId>{073A0DAA-6AF3-43AB-8588-CEC1D06C72B9}</a:tableStyleId>
              </a:tblPr>
              <a:tblGrid>
                <a:gridCol w="4063130"/>
                <a:gridCol w="4064435"/>
                <a:gridCol w="4064435"/>
              </a:tblGrid>
              <a:tr h="1940614">
                <a:tc>
                  <a:txBody>
                    <a:bodyPr/>
                    <a:lstStyle/>
                    <a:p>
                      <a:pPr marL="0" marR="0" algn="ctr">
                        <a:lnSpc>
                          <a:spcPct val="107000"/>
                        </a:lnSpc>
                        <a:spcBef>
                          <a:spcPts val="0"/>
                        </a:spcBef>
                        <a:spcAft>
                          <a:spcPts val="0"/>
                        </a:spcAft>
                      </a:pPr>
                      <a:r>
                        <a:rPr lang="en-US" sz="4000" dirty="0">
                          <a:effectLst/>
                        </a:rPr>
                        <a:t>God Loved Israel (11:1)</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Hosea told to marry Gomer </a:t>
                      </a:r>
                      <a:endParaRPr lang="en-US" sz="4000" dirty="0" smtClean="0">
                        <a:effectLst/>
                      </a:endParaRPr>
                    </a:p>
                    <a:p>
                      <a:pPr marL="0" marR="0" algn="ctr">
                        <a:lnSpc>
                          <a:spcPct val="107000"/>
                        </a:lnSpc>
                        <a:spcBef>
                          <a:spcPts val="0"/>
                        </a:spcBef>
                        <a:spcAft>
                          <a:spcPts val="0"/>
                        </a:spcAft>
                      </a:pPr>
                      <a:r>
                        <a:rPr lang="en-US" sz="4000" dirty="0" smtClean="0">
                          <a:effectLst/>
                        </a:rPr>
                        <a:t>(</a:t>
                      </a:r>
                      <a:r>
                        <a:rPr lang="en-US" sz="4000" dirty="0">
                          <a:effectLst/>
                        </a:rPr>
                        <a:t>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smtClean="0">
                          <a:effectLst/>
                        </a:rPr>
                        <a:t>Christians </a:t>
                      </a:r>
                      <a:r>
                        <a:rPr lang="en-US" sz="4000" dirty="0">
                          <a:effectLst/>
                        </a:rPr>
                        <a:t>are Married to </a:t>
                      </a:r>
                      <a:r>
                        <a:rPr lang="en-US" sz="4000" dirty="0" smtClean="0">
                          <a:effectLst/>
                        </a:rPr>
                        <a:t>Christ    </a:t>
                      </a:r>
                      <a:r>
                        <a:rPr lang="en-US" sz="4000" dirty="0">
                          <a:effectLst/>
                        </a:rPr>
                        <a:t>(2 Cor. 11:2)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917386">
                <a:tc>
                  <a:txBody>
                    <a:bodyPr/>
                    <a:lstStyle/>
                    <a:p>
                      <a:pPr marL="0" marR="0" algn="ctr">
                        <a:lnSpc>
                          <a:spcPct val="107000"/>
                        </a:lnSpc>
                        <a:spcBef>
                          <a:spcPts val="0"/>
                        </a:spcBef>
                        <a:spcAft>
                          <a:spcPts val="0"/>
                        </a:spcAft>
                      </a:pPr>
                      <a:r>
                        <a:rPr lang="en-US" sz="3800" b="0" dirty="0" smtClean="0">
                          <a:effectLst/>
                          <a:latin typeface="Calibri" panose="020F0502020204030204" pitchFamily="34" charset="0"/>
                          <a:ea typeface="Calibri" panose="020F0502020204030204" pitchFamily="34" charset="0"/>
                          <a:cs typeface="Times New Roman" panose="02020603050405020304" pitchFamily="18" charset="0"/>
                        </a:rPr>
                        <a:t>Even though they were rebellious, God tried to woo them back so they would return to Him </a:t>
                      </a:r>
                    </a:p>
                    <a:p>
                      <a:pPr marL="0" marR="0" algn="ctr">
                        <a:lnSpc>
                          <a:spcPct val="107000"/>
                        </a:lnSpc>
                        <a:spcBef>
                          <a:spcPts val="0"/>
                        </a:spcBef>
                        <a:spcAft>
                          <a:spcPts val="0"/>
                        </a:spcAft>
                      </a:pPr>
                      <a:r>
                        <a:rPr lang="en-US" sz="3800" b="0" dirty="0" smtClean="0">
                          <a:effectLst/>
                          <a:latin typeface="Calibri" panose="020F0502020204030204" pitchFamily="34" charset="0"/>
                          <a:ea typeface="Calibri" panose="020F0502020204030204" pitchFamily="34" charset="0"/>
                          <a:cs typeface="Times New Roman" panose="02020603050405020304" pitchFamily="18" charset="0"/>
                        </a:rPr>
                        <a:t>(1:7; 2:14; 14:1-4)</a:t>
                      </a:r>
                      <a:endParaRPr lang="en-US" sz="3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53695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51859441"/>
              </p:ext>
            </p:extLst>
          </p:nvPr>
        </p:nvGraphicFramePr>
        <p:xfrm>
          <a:off x="0" y="0"/>
          <a:ext cx="12192000" cy="6874202"/>
        </p:xfrm>
        <a:graphic>
          <a:graphicData uri="http://schemas.openxmlformats.org/drawingml/2006/table">
            <a:tbl>
              <a:tblPr firstRow="1" firstCol="1" bandRow="1">
                <a:tableStyleId>{073A0DAA-6AF3-43AB-8588-CEC1D06C72B9}</a:tableStyleId>
              </a:tblPr>
              <a:tblGrid>
                <a:gridCol w="4063130"/>
                <a:gridCol w="4064435"/>
                <a:gridCol w="4064435"/>
              </a:tblGrid>
              <a:tr h="1940614">
                <a:tc>
                  <a:txBody>
                    <a:bodyPr/>
                    <a:lstStyle/>
                    <a:p>
                      <a:pPr marL="0" marR="0" algn="ctr">
                        <a:lnSpc>
                          <a:spcPct val="107000"/>
                        </a:lnSpc>
                        <a:spcBef>
                          <a:spcPts val="0"/>
                        </a:spcBef>
                        <a:spcAft>
                          <a:spcPts val="0"/>
                        </a:spcAft>
                      </a:pPr>
                      <a:r>
                        <a:rPr lang="en-US" sz="4000" dirty="0">
                          <a:effectLst/>
                        </a:rPr>
                        <a:t>God Loved Israel (11:1)</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Hosea told to marry Gomer </a:t>
                      </a:r>
                      <a:endParaRPr lang="en-US" sz="4000" dirty="0" smtClean="0">
                        <a:effectLst/>
                      </a:endParaRPr>
                    </a:p>
                    <a:p>
                      <a:pPr marL="0" marR="0" algn="ctr">
                        <a:lnSpc>
                          <a:spcPct val="107000"/>
                        </a:lnSpc>
                        <a:spcBef>
                          <a:spcPts val="0"/>
                        </a:spcBef>
                        <a:spcAft>
                          <a:spcPts val="0"/>
                        </a:spcAft>
                      </a:pPr>
                      <a:r>
                        <a:rPr lang="en-US" sz="4000" dirty="0" smtClean="0">
                          <a:effectLst/>
                        </a:rPr>
                        <a:t>(</a:t>
                      </a:r>
                      <a:r>
                        <a:rPr lang="en-US" sz="4000" dirty="0">
                          <a:effectLst/>
                        </a:rPr>
                        <a:t>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smtClean="0">
                          <a:effectLst/>
                        </a:rPr>
                        <a:t>Christians </a:t>
                      </a:r>
                      <a:r>
                        <a:rPr lang="en-US" sz="4000" dirty="0">
                          <a:effectLst/>
                        </a:rPr>
                        <a:t>are Married to </a:t>
                      </a:r>
                      <a:r>
                        <a:rPr lang="en-US" sz="4000" dirty="0" smtClean="0">
                          <a:effectLst/>
                        </a:rPr>
                        <a:t>Christ    </a:t>
                      </a:r>
                      <a:r>
                        <a:rPr lang="en-US" sz="4000" dirty="0">
                          <a:effectLst/>
                        </a:rPr>
                        <a:t>(2 Cor. 11:2)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917386">
                <a:tc>
                  <a:txBody>
                    <a:bodyPr/>
                    <a:lstStyle/>
                    <a:p>
                      <a:pPr marL="0" marR="0" algn="ctr">
                        <a:lnSpc>
                          <a:spcPct val="107000"/>
                        </a:lnSpc>
                        <a:spcBef>
                          <a:spcPts val="0"/>
                        </a:spcBef>
                        <a:spcAft>
                          <a:spcPts val="0"/>
                        </a:spcAft>
                      </a:pPr>
                      <a:r>
                        <a:rPr lang="en-US" sz="3800" b="0" dirty="0" smtClean="0">
                          <a:effectLst/>
                          <a:latin typeface="Calibri" panose="020F0502020204030204" pitchFamily="34" charset="0"/>
                          <a:ea typeface="Calibri" panose="020F0502020204030204" pitchFamily="34" charset="0"/>
                          <a:cs typeface="Times New Roman" panose="02020603050405020304" pitchFamily="18" charset="0"/>
                        </a:rPr>
                        <a:t>Even though they were rebellious, God tried to woo them back so they would return to Him </a:t>
                      </a:r>
                    </a:p>
                    <a:p>
                      <a:pPr marL="0" marR="0" algn="ctr">
                        <a:lnSpc>
                          <a:spcPct val="107000"/>
                        </a:lnSpc>
                        <a:spcBef>
                          <a:spcPts val="0"/>
                        </a:spcBef>
                        <a:spcAft>
                          <a:spcPts val="0"/>
                        </a:spcAft>
                      </a:pPr>
                      <a:r>
                        <a:rPr lang="en-US" sz="3800" b="0" dirty="0" smtClean="0">
                          <a:effectLst/>
                          <a:latin typeface="Calibri" panose="020F0502020204030204" pitchFamily="34" charset="0"/>
                          <a:ea typeface="Calibri" panose="020F0502020204030204" pitchFamily="34" charset="0"/>
                          <a:cs typeface="Times New Roman" panose="02020603050405020304" pitchFamily="18" charset="0"/>
                        </a:rPr>
                        <a:t>(1:7; 2:14; 14:1-4)</a:t>
                      </a:r>
                      <a:endParaRPr lang="en-US" sz="3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800" dirty="0" smtClean="0">
                          <a:effectLst/>
                          <a:latin typeface="Calibri" panose="020F0502020204030204" pitchFamily="34" charset="0"/>
                          <a:ea typeface="Calibri" panose="020F0502020204030204" pitchFamily="34" charset="0"/>
                          <a:cs typeface="Times New Roman" panose="02020603050405020304" pitchFamily="18" charset="0"/>
                        </a:rPr>
                        <a:t>Hosea loved Gomer as God loved Israel  even though she was unfaithful    </a:t>
                      </a:r>
                      <a:r>
                        <a:rPr lang="en-US" sz="3800" baseline="0" dirty="0" smtClean="0">
                          <a:effectLst/>
                          <a:latin typeface="Calibri" panose="020F0502020204030204" pitchFamily="34" charset="0"/>
                          <a:ea typeface="Calibri" panose="020F0502020204030204" pitchFamily="34" charset="0"/>
                          <a:cs typeface="Times New Roman" panose="02020603050405020304" pitchFamily="18" charset="0"/>
                        </a:rPr>
                        <a:t>(3:1)</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637419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76426131"/>
              </p:ext>
            </p:extLst>
          </p:nvPr>
        </p:nvGraphicFramePr>
        <p:xfrm>
          <a:off x="0" y="0"/>
          <a:ext cx="12192000" cy="6874202"/>
        </p:xfrm>
        <a:graphic>
          <a:graphicData uri="http://schemas.openxmlformats.org/drawingml/2006/table">
            <a:tbl>
              <a:tblPr firstRow="1" firstCol="1" bandRow="1">
                <a:tableStyleId>{073A0DAA-6AF3-43AB-8588-CEC1D06C72B9}</a:tableStyleId>
              </a:tblPr>
              <a:tblGrid>
                <a:gridCol w="4063130"/>
                <a:gridCol w="4064435"/>
                <a:gridCol w="4064435"/>
              </a:tblGrid>
              <a:tr h="1940614">
                <a:tc>
                  <a:txBody>
                    <a:bodyPr/>
                    <a:lstStyle/>
                    <a:p>
                      <a:pPr marL="0" marR="0" algn="ctr">
                        <a:lnSpc>
                          <a:spcPct val="107000"/>
                        </a:lnSpc>
                        <a:spcBef>
                          <a:spcPts val="0"/>
                        </a:spcBef>
                        <a:spcAft>
                          <a:spcPts val="0"/>
                        </a:spcAft>
                      </a:pPr>
                      <a:r>
                        <a:rPr lang="en-US" sz="4000" dirty="0">
                          <a:effectLst/>
                        </a:rPr>
                        <a:t>God Loved Israel (11:1)</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Hosea told to marry Gomer </a:t>
                      </a:r>
                      <a:endParaRPr lang="en-US" sz="4000" dirty="0" smtClean="0">
                        <a:effectLst/>
                      </a:endParaRPr>
                    </a:p>
                    <a:p>
                      <a:pPr marL="0" marR="0" algn="ctr">
                        <a:lnSpc>
                          <a:spcPct val="107000"/>
                        </a:lnSpc>
                        <a:spcBef>
                          <a:spcPts val="0"/>
                        </a:spcBef>
                        <a:spcAft>
                          <a:spcPts val="0"/>
                        </a:spcAft>
                      </a:pPr>
                      <a:r>
                        <a:rPr lang="en-US" sz="4000" dirty="0" smtClean="0">
                          <a:effectLst/>
                        </a:rPr>
                        <a:t>(</a:t>
                      </a:r>
                      <a:r>
                        <a:rPr lang="en-US" sz="4000" dirty="0">
                          <a:effectLst/>
                        </a:rPr>
                        <a:t>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smtClean="0">
                          <a:effectLst/>
                        </a:rPr>
                        <a:t>Christians </a:t>
                      </a:r>
                      <a:r>
                        <a:rPr lang="en-US" sz="4000" dirty="0">
                          <a:effectLst/>
                        </a:rPr>
                        <a:t>are Married to </a:t>
                      </a:r>
                      <a:r>
                        <a:rPr lang="en-US" sz="4000" dirty="0" smtClean="0">
                          <a:effectLst/>
                        </a:rPr>
                        <a:t>Christ    </a:t>
                      </a:r>
                      <a:r>
                        <a:rPr lang="en-US" sz="4000" dirty="0">
                          <a:effectLst/>
                        </a:rPr>
                        <a:t>(2 Cor. 11:2)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917386">
                <a:tc>
                  <a:txBody>
                    <a:bodyPr/>
                    <a:lstStyle/>
                    <a:p>
                      <a:pPr marL="0" marR="0" algn="ctr">
                        <a:lnSpc>
                          <a:spcPct val="107000"/>
                        </a:lnSpc>
                        <a:spcBef>
                          <a:spcPts val="0"/>
                        </a:spcBef>
                        <a:spcAft>
                          <a:spcPts val="0"/>
                        </a:spcAft>
                      </a:pPr>
                      <a:r>
                        <a:rPr lang="en-US" sz="3800" b="0" dirty="0" smtClean="0">
                          <a:effectLst/>
                          <a:latin typeface="Calibri" panose="020F0502020204030204" pitchFamily="34" charset="0"/>
                          <a:ea typeface="Calibri" panose="020F0502020204030204" pitchFamily="34" charset="0"/>
                          <a:cs typeface="Times New Roman" panose="02020603050405020304" pitchFamily="18" charset="0"/>
                        </a:rPr>
                        <a:t>Even though they were rebellious, God tried to woo them back so they would return to Him </a:t>
                      </a:r>
                    </a:p>
                    <a:p>
                      <a:pPr marL="0" marR="0" algn="ctr">
                        <a:lnSpc>
                          <a:spcPct val="107000"/>
                        </a:lnSpc>
                        <a:spcBef>
                          <a:spcPts val="0"/>
                        </a:spcBef>
                        <a:spcAft>
                          <a:spcPts val="0"/>
                        </a:spcAft>
                      </a:pPr>
                      <a:r>
                        <a:rPr lang="en-US" sz="3800" b="0" dirty="0" smtClean="0">
                          <a:effectLst/>
                          <a:latin typeface="Calibri" panose="020F0502020204030204" pitchFamily="34" charset="0"/>
                          <a:ea typeface="Calibri" panose="020F0502020204030204" pitchFamily="34" charset="0"/>
                          <a:cs typeface="Times New Roman" panose="02020603050405020304" pitchFamily="18" charset="0"/>
                        </a:rPr>
                        <a:t>(1:7; 2:14; 14:1-4)</a:t>
                      </a:r>
                      <a:endParaRPr lang="en-US" sz="3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800" dirty="0" smtClean="0">
                          <a:effectLst/>
                          <a:latin typeface="Calibri" panose="020F0502020204030204" pitchFamily="34" charset="0"/>
                          <a:ea typeface="Calibri" panose="020F0502020204030204" pitchFamily="34" charset="0"/>
                          <a:cs typeface="Times New Roman" panose="02020603050405020304" pitchFamily="18" charset="0"/>
                        </a:rPr>
                        <a:t>Hosea loved Gomer as God loved Israel  even though she was unfaithful    </a:t>
                      </a:r>
                      <a:r>
                        <a:rPr lang="en-US" sz="3800" baseline="0" dirty="0" smtClean="0">
                          <a:effectLst/>
                          <a:latin typeface="Calibri" panose="020F0502020204030204" pitchFamily="34" charset="0"/>
                          <a:ea typeface="Calibri" panose="020F0502020204030204" pitchFamily="34" charset="0"/>
                          <a:cs typeface="Times New Roman" panose="02020603050405020304" pitchFamily="18" charset="0"/>
                        </a:rPr>
                        <a:t>(3:1)</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800" dirty="0" smtClean="0">
                          <a:effectLst/>
                          <a:latin typeface="Calibri" panose="020F0502020204030204" pitchFamily="34" charset="0"/>
                          <a:ea typeface="Calibri" panose="020F0502020204030204" pitchFamily="34" charset="0"/>
                          <a:cs typeface="Times New Roman" panose="02020603050405020304" pitchFamily="18" charset="0"/>
                        </a:rPr>
                        <a:t>Christ loved &amp; gave Himself up for us </a:t>
                      </a:r>
                      <a:r>
                        <a:rPr lang="en-US" sz="3800" baseline="0" dirty="0" smtClean="0">
                          <a:effectLst/>
                          <a:latin typeface="Calibri" panose="020F0502020204030204" pitchFamily="34" charset="0"/>
                          <a:ea typeface="Calibri" panose="020F0502020204030204" pitchFamily="34" charset="0"/>
                          <a:cs typeface="Times New Roman" panose="02020603050405020304" pitchFamily="18" charset="0"/>
                        </a:rPr>
                        <a:t>while we were still helpless, hopeless &amp; godless                       (Ro. 5:6-9; Eph. 5:2)</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608180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38866640"/>
              </p:ext>
            </p:extLst>
          </p:nvPr>
        </p:nvGraphicFramePr>
        <p:xfrm>
          <a:off x="0" y="0"/>
          <a:ext cx="12192000" cy="6874202"/>
        </p:xfrm>
        <a:graphic>
          <a:graphicData uri="http://schemas.openxmlformats.org/drawingml/2006/table">
            <a:tbl>
              <a:tblPr firstRow="1" firstCol="1" bandRow="1">
                <a:tableStyleId>{073A0DAA-6AF3-43AB-8588-CEC1D06C72B9}</a:tableStyleId>
              </a:tblPr>
              <a:tblGrid>
                <a:gridCol w="4063130"/>
                <a:gridCol w="4064435"/>
                <a:gridCol w="4064435"/>
              </a:tblGrid>
              <a:tr h="1940614">
                <a:tc>
                  <a:txBody>
                    <a:bodyPr/>
                    <a:lstStyle/>
                    <a:p>
                      <a:pPr marL="0" marR="0" algn="ctr">
                        <a:lnSpc>
                          <a:spcPct val="107000"/>
                        </a:lnSpc>
                        <a:spcBef>
                          <a:spcPts val="0"/>
                        </a:spcBef>
                        <a:spcAft>
                          <a:spcPts val="0"/>
                        </a:spcAft>
                      </a:pPr>
                      <a:r>
                        <a:rPr lang="en-US" sz="4000" dirty="0">
                          <a:effectLst/>
                        </a:rPr>
                        <a:t>God Loved Israel (11:1)</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Hosea told to marry Gomer </a:t>
                      </a:r>
                      <a:endParaRPr lang="en-US" sz="4000" dirty="0" smtClean="0">
                        <a:effectLst/>
                      </a:endParaRPr>
                    </a:p>
                    <a:p>
                      <a:pPr marL="0" marR="0" algn="ctr">
                        <a:lnSpc>
                          <a:spcPct val="107000"/>
                        </a:lnSpc>
                        <a:spcBef>
                          <a:spcPts val="0"/>
                        </a:spcBef>
                        <a:spcAft>
                          <a:spcPts val="0"/>
                        </a:spcAft>
                      </a:pPr>
                      <a:r>
                        <a:rPr lang="en-US" sz="4000" dirty="0" smtClean="0">
                          <a:effectLst/>
                        </a:rPr>
                        <a:t>(</a:t>
                      </a:r>
                      <a:r>
                        <a:rPr lang="en-US" sz="4000" dirty="0">
                          <a:effectLst/>
                        </a:rPr>
                        <a:t>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Christians are Married to </a:t>
                      </a:r>
                      <a:r>
                        <a:rPr lang="en-US" sz="4000" dirty="0" smtClean="0">
                          <a:effectLst/>
                        </a:rPr>
                        <a:t>Christ    </a:t>
                      </a:r>
                      <a:r>
                        <a:rPr lang="en-US" sz="4000" dirty="0">
                          <a:effectLst/>
                        </a:rPr>
                        <a:t>(2 Cor. 11:2)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917386">
                <a:tc>
                  <a:txBody>
                    <a:bodyPr/>
                    <a:lstStyle/>
                    <a:p>
                      <a:pPr marL="0" marR="0" algn="ctr">
                        <a:lnSpc>
                          <a:spcPct val="107000"/>
                        </a:lnSpc>
                        <a:spcBef>
                          <a:spcPts val="0"/>
                        </a:spcBef>
                        <a:spcAft>
                          <a:spcPts val="0"/>
                        </a:spcAft>
                      </a:pPr>
                      <a:r>
                        <a:rPr lang="en-US" sz="3800" b="0" dirty="0" smtClean="0">
                          <a:effectLst/>
                          <a:latin typeface="Calibri" panose="020F0502020204030204" pitchFamily="34" charset="0"/>
                          <a:ea typeface="Calibri" panose="020F0502020204030204" pitchFamily="34" charset="0"/>
                          <a:cs typeface="Times New Roman" panose="02020603050405020304" pitchFamily="18" charset="0"/>
                        </a:rPr>
                        <a:t>God was</a:t>
                      </a:r>
                      <a:r>
                        <a:rPr lang="en-US" sz="3800" b="0" baseline="0" dirty="0" smtClean="0">
                          <a:effectLst/>
                          <a:latin typeface="Calibri" panose="020F0502020204030204" pitchFamily="34" charset="0"/>
                          <a:ea typeface="Calibri" panose="020F0502020204030204" pitchFamily="34" charset="0"/>
                          <a:cs typeface="Times New Roman" panose="02020603050405020304" pitchFamily="18" charset="0"/>
                        </a:rPr>
                        <a:t> faithful to keep His promise of the Messiah when they would seek &amp; call Him their husband </a:t>
                      </a:r>
                    </a:p>
                    <a:p>
                      <a:pPr marL="0" marR="0" algn="ctr">
                        <a:lnSpc>
                          <a:spcPct val="107000"/>
                        </a:lnSpc>
                        <a:spcBef>
                          <a:spcPts val="0"/>
                        </a:spcBef>
                        <a:spcAft>
                          <a:spcPts val="0"/>
                        </a:spcAft>
                      </a:pPr>
                      <a:r>
                        <a:rPr lang="en-US" sz="3800" b="0" baseline="0" dirty="0" smtClean="0">
                          <a:effectLst/>
                          <a:latin typeface="Calibri" panose="020F0502020204030204" pitchFamily="34" charset="0"/>
                          <a:ea typeface="Calibri" panose="020F0502020204030204" pitchFamily="34" charset="0"/>
                          <a:cs typeface="Times New Roman" panose="02020603050405020304" pitchFamily="18" charset="0"/>
                        </a:rPr>
                        <a:t>(2:16-23; 3:5)</a:t>
                      </a:r>
                      <a:endParaRPr lang="en-US" sz="3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806124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01493937"/>
              </p:ext>
            </p:extLst>
          </p:nvPr>
        </p:nvGraphicFramePr>
        <p:xfrm>
          <a:off x="0" y="0"/>
          <a:ext cx="12192000" cy="6913880"/>
        </p:xfrm>
        <a:graphic>
          <a:graphicData uri="http://schemas.openxmlformats.org/drawingml/2006/table">
            <a:tbl>
              <a:tblPr firstRow="1" firstCol="1" bandRow="1">
                <a:tableStyleId>{073A0DAA-6AF3-43AB-8588-CEC1D06C72B9}</a:tableStyleId>
              </a:tblPr>
              <a:tblGrid>
                <a:gridCol w="4063130"/>
                <a:gridCol w="4064435"/>
                <a:gridCol w="4064435"/>
              </a:tblGrid>
              <a:tr h="1940614">
                <a:tc>
                  <a:txBody>
                    <a:bodyPr/>
                    <a:lstStyle/>
                    <a:p>
                      <a:pPr marL="0" marR="0" algn="ctr">
                        <a:lnSpc>
                          <a:spcPct val="107000"/>
                        </a:lnSpc>
                        <a:spcBef>
                          <a:spcPts val="0"/>
                        </a:spcBef>
                        <a:spcAft>
                          <a:spcPts val="0"/>
                        </a:spcAft>
                      </a:pPr>
                      <a:r>
                        <a:rPr lang="en-US" sz="4000" dirty="0">
                          <a:effectLst/>
                        </a:rPr>
                        <a:t>God Loved Israel (11:1)</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Hosea told to marry Gomer </a:t>
                      </a:r>
                      <a:endParaRPr lang="en-US" sz="4000" dirty="0" smtClean="0">
                        <a:effectLst/>
                      </a:endParaRPr>
                    </a:p>
                    <a:p>
                      <a:pPr marL="0" marR="0" algn="ctr">
                        <a:lnSpc>
                          <a:spcPct val="107000"/>
                        </a:lnSpc>
                        <a:spcBef>
                          <a:spcPts val="0"/>
                        </a:spcBef>
                        <a:spcAft>
                          <a:spcPts val="0"/>
                        </a:spcAft>
                      </a:pPr>
                      <a:r>
                        <a:rPr lang="en-US" sz="4000" dirty="0" smtClean="0">
                          <a:effectLst/>
                        </a:rPr>
                        <a:t>(</a:t>
                      </a:r>
                      <a:r>
                        <a:rPr lang="en-US" sz="4000" dirty="0">
                          <a:effectLst/>
                        </a:rPr>
                        <a:t>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Christians are Married to </a:t>
                      </a:r>
                      <a:r>
                        <a:rPr lang="en-US" sz="4000" dirty="0" smtClean="0">
                          <a:effectLst/>
                        </a:rPr>
                        <a:t>Christ    </a:t>
                      </a:r>
                      <a:r>
                        <a:rPr lang="en-US" sz="4000" dirty="0">
                          <a:effectLst/>
                        </a:rPr>
                        <a:t>(2 Cor. 11:2)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917386">
                <a:tc>
                  <a:txBody>
                    <a:bodyPr/>
                    <a:lstStyle/>
                    <a:p>
                      <a:pPr marL="0" marR="0" algn="ctr">
                        <a:lnSpc>
                          <a:spcPct val="107000"/>
                        </a:lnSpc>
                        <a:spcBef>
                          <a:spcPts val="0"/>
                        </a:spcBef>
                        <a:spcAft>
                          <a:spcPts val="0"/>
                        </a:spcAft>
                      </a:pPr>
                      <a:r>
                        <a:rPr lang="en-US" sz="3800" b="0" dirty="0" smtClean="0">
                          <a:effectLst/>
                          <a:latin typeface="Calibri" panose="020F0502020204030204" pitchFamily="34" charset="0"/>
                          <a:ea typeface="Calibri" panose="020F0502020204030204" pitchFamily="34" charset="0"/>
                          <a:cs typeface="Times New Roman" panose="02020603050405020304" pitchFamily="18" charset="0"/>
                        </a:rPr>
                        <a:t>God was</a:t>
                      </a:r>
                      <a:r>
                        <a:rPr lang="en-US" sz="3800" b="0" baseline="0" dirty="0" smtClean="0">
                          <a:effectLst/>
                          <a:latin typeface="Calibri" panose="020F0502020204030204" pitchFamily="34" charset="0"/>
                          <a:ea typeface="Calibri" panose="020F0502020204030204" pitchFamily="34" charset="0"/>
                          <a:cs typeface="Times New Roman" panose="02020603050405020304" pitchFamily="18" charset="0"/>
                        </a:rPr>
                        <a:t> faithful to keep His promise of the Messiah when they would seek &amp; call Him their husband </a:t>
                      </a:r>
                    </a:p>
                    <a:p>
                      <a:pPr marL="0" marR="0" algn="ctr">
                        <a:lnSpc>
                          <a:spcPct val="107000"/>
                        </a:lnSpc>
                        <a:spcBef>
                          <a:spcPts val="0"/>
                        </a:spcBef>
                        <a:spcAft>
                          <a:spcPts val="0"/>
                        </a:spcAft>
                      </a:pPr>
                      <a:r>
                        <a:rPr lang="en-US" sz="3800" b="0" baseline="0" dirty="0" smtClean="0">
                          <a:effectLst/>
                          <a:latin typeface="Calibri" panose="020F0502020204030204" pitchFamily="34" charset="0"/>
                          <a:ea typeface="Calibri" panose="020F0502020204030204" pitchFamily="34" charset="0"/>
                          <a:cs typeface="Times New Roman" panose="02020603050405020304" pitchFamily="18" charset="0"/>
                        </a:rPr>
                        <a:t>(2:16-23; 3:5)</a:t>
                      </a:r>
                      <a:endParaRPr lang="en-US" sz="3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800" dirty="0" smtClean="0">
                          <a:effectLst/>
                          <a:latin typeface="Calibri" panose="020F0502020204030204" pitchFamily="34" charset="0"/>
                          <a:ea typeface="Calibri" panose="020F0502020204030204" pitchFamily="34" charset="0"/>
                          <a:cs typeface="Times New Roman" panose="02020603050405020304" pitchFamily="18" charset="0"/>
                        </a:rPr>
                        <a:t>God</a:t>
                      </a:r>
                      <a:r>
                        <a:rPr lang="en-US" sz="3800" baseline="0" dirty="0" smtClean="0">
                          <a:effectLst/>
                          <a:latin typeface="Calibri" panose="020F0502020204030204" pitchFamily="34" charset="0"/>
                          <a:ea typeface="Calibri" panose="020F0502020204030204" pitchFamily="34" charset="0"/>
                          <a:cs typeface="Times New Roman" panose="02020603050405020304" pitchFamily="18" charset="0"/>
                        </a:rPr>
                        <a:t> told Hosea to love Gomer again &amp; he purchased her.  He </a:t>
                      </a:r>
                      <a:r>
                        <a:rPr lang="en-US" sz="3800" dirty="0" smtClean="0">
                          <a:effectLst/>
                          <a:latin typeface="Calibri" panose="020F0502020204030204" pitchFamily="34" charset="0"/>
                          <a:ea typeface="Calibri" panose="020F0502020204030204" pitchFamily="34" charset="0"/>
                          <a:cs typeface="Times New Roman" panose="02020603050405020304" pitchFamily="18" charset="0"/>
                        </a:rPr>
                        <a:t>promised</a:t>
                      </a:r>
                      <a:r>
                        <a:rPr lang="en-US" sz="3800" baseline="0" dirty="0" smtClean="0">
                          <a:effectLst/>
                          <a:latin typeface="Calibri" panose="020F0502020204030204" pitchFamily="34" charset="0"/>
                          <a:ea typeface="Calibri" panose="020F0502020204030204" pitchFamily="34" charset="0"/>
                          <a:cs typeface="Times New Roman" panose="02020603050405020304" pitchFamily="18" charset="0"/>
                        </a:rPr>
                        <a:t> to be faithful to her &amp; desired that she be faithful to him. </a:t>
                      </a:r>
                    </a:p>
                    <a:p>
                      <a:pPr marL="0" marR="0" algn="ctr">
                        <a:lnSpc>
                          <a:spcPct val="107000"/>
                        </a:lnSpc>
                        <a:spcBef>
                          <a:spcPts val="0"/>
                        </a:spcBef>
                        <a:spcAft>
                          <a:spcPts val="0"/>
                        </a:spcAft>
                      </a:pPr>
                      <a:r>
                        <a:rPr lang="en-US" sz="3800" baseline="0" dirty="0" smtClean="0">
                          <a:effectLst/>
                          <a:latin typeface="Calibri" panose="020F0502020204030204" pitchFamily="34" charset="0"/>
                          <a:ea typeface="Calibri" panose="020F0502020204030204" pitchFamily="34" charset="0"/>
                          <a:cs typeface="Times New Roman" panose="02020603050405020304" pitchFamily="18" charset="0"/>
                        </a:rPr>
                        <a:t>(3:1-3)</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141361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63091716"/>
              </p:ext>
            </p:extLst>
          </p:nvPr>
        </p:nvGraphicFramePr>
        <p:xfrm>
          <a:off x="0" y="0"/>
          <a:ext cx="12192000" cy="6913880"/>
        </p:xfrm>
        <a:graphic>
          <a:graphicData uri="http://schemas.openxmlformats.org/drawingml/2006/table">
            <a:tbl>
              <a:tblPr firstRow="1" firstCol="1" bandRow="1">
                <a:tableStyleId>{073A0DAA-6AF3-43AB-8588-CEC1D06C72B9}</a:tableStyleId>
              </a:tblPr>
              <a:tblGrid>
                <a:gridCol w="4063130"/>
                <a:gridCol w="4064435"/>
                <a:gridCol w="4064435"/>
              </a:tblGrid>
              <a:tr h="1940614">
                <a:tc>
                  <a:txBody>
                    <a:bodyPr/>
                    <a:lstStyle/>
                    <a:p>
                      <a:pPr marL="0" marR="0" algn="ctr">
                        <a:lnSpc>
                          <a:spcPct val="107000"/>
                        </a:lnSpc>
                        <a:spcBef>
                          <a:spcPts val="0"/>
                        </a:spcBef>
                        <a:spcAft>
                          <a:spcPts val="0"/>
                        </a:spcAft>
                      </a:pPr>
                      <a:r>
                        <a:rPr lang="en-US" sz="4000" dirty="0">
                          <a:effectLst/>
                        </a:rPr>
                        <a:t>God Loved Israel (11:1)</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Hosea told to marry Gomer </a:t>
                      </a:r>
                      <a:endParaRPr lang="en-US" sz="4000" dirty="0" smtClean="0">
                        <a:effectLst/>
                      </a:endParaRPr>
                    </a:p>
                    <a:p>
                      <a:pPr marL="0" marR="0" algn="ctr">
                        <a:lnSpc>
                          <a:spcPct val="107000"/>
                        </a:lnSpc>
                        <a:spcBef>
                          <a:spcPts val="0"/>
                        </a:spcBef>
                        <a:spcAft>
                          <a:spcPts val="0"/>
                        </a:spcAft>
                      </a:pPr>
                      <a:r>
                        <a:rPr lang="en-US" sz="4000" dirty="0" smtClean="0">
                          <a:effectLst/>
                        </a:rPr>
                        <a:t>(</a:t>
                      </a:r>
                      <a:r>
                        <a:rPr lang="en-US" sz="4000" dirty="0">
                          <a:effectLst/>
                        </a:rPr>
                        <a:t>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Christians are Married to </a:t>
                      </a:r>
                      <a:r>
                        <a:rPr lang="en-US" sz="4000" dirty="0" smtClean="0">
                          <a:effectLst/>
                        </a:rPr>
                        <a:t>Christ    </a:t>
                      </a:r>
                      <a:r>
                        <a:rPr lang="en-US" sz="4000" dirty="0">
                          <a:effectLst/>
                        </a:rPr>
                        <a:t>(2 Cor. 11:2)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917386">
                <a:tc>
                  <a:txBody>
                    <a:bodyPr/>
                    <a:lstStyle/>
                    <a:p>
                      <a:pPr marL="0" marR="0" algn="ctr">
                        <a:lnSpc>
                          <a:spcPct val="107000"/>
                        </a:lnSpc>
                        <a:spcBef>
                          <a:spcPts val="0"/>
                        </a:spcBef>
                        <a:spcAft>
                          <a:spcPts val="0"/>
                        </a:spcAft>
                      </a:pPr>
                      <a:r>
                        <a:rPr lang="en-US" sz="3800" b="0" dirty="0" smtClean="0">
                          <a:effectLst/>
                          <a:latin typeface="Calibri" panose="020F0502020204030204" pitchFamily="34" charset="0"/>
                          <a:ea typeface="Calibri" panose="020F0502020204030204" pitchFamily="34" charset="0"/>
                          <a:cs typeface="Times New Roman" panose="02020603050405020304" pitchFamily="18" charset="0"/>
                        </a:rPr>
                        <a:t>God was</a:t>
                      </a:r>
                      <a:r>
                        <a:rPr lang="en-US" sz="3800" b="0" baseline="0" dirty="0" smtClean="0">
                          <a:effectLst/>
                          <a:latin typeface="Calibri" panose="020F0502020204030204" pitchFamily="34" charset="0"/>
                          <a:ea typeface="Calibri" panose="020F0502020204030204" pitchFamily="34" charset="0"/>
                          <a:cs typeface="Times New Roman" panose="02020603050405020304" pitchFamily="18" charset="0"/>
                        </a:rPr>
                        <a:t> faithful to keep His promise of the Messiah when they would seek &amp; call Him their husband </a:t>
                      </a:r>
                    </a:p>
                    <a:p>
                      <a:pPr marL="0" marR="0" algn="ctr">
                        <a:lnSpc>
                          <a:spcPct val="107000"/>
                        </a:lnSpc>
                        <a:spcBef>
                          <a:spcPts val="0"/>
                        </a:spcBef>
                        <a:spcAft>
                          <a:spcPts val="0"/>
                        </a:spcAft>
                      </a:pPr>
                      <a:r>
                        <a:rPr lang="en-US" sz="3800" b="0" baseline="0" dirty="0" smtClean="0">
                          <a:effectLst/>
                          <a:latin typeface="Calibri" panose="020F0502020204030204" pitchFamily="34" charset="0"/>
                          <a:ea typeface="Calibri" panose="020F0502020204030204" pitchFamily="34" charset="0"/>
                          <a:cs typeface="Times New Roman" panose="02020603050405020304" pitchFamily="18" charset="0"/>
                        </a:rPr>
                        <a:t>(2:16-23; 3:5)</a:t>
                      </a:r>
                      <a:endParaRPr lang="en-US" sz="3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800" dirty="0" smtClean="0">
                          <a:effectLst/>
                          <a:latin typeface="Calibri" panose="020F0502020204030204" pitchFamily="34" charset="0"/>
                          <a:ea typeface="Calibri" panose="020F0502020204030204" pitchFamily="34" charset="0"/>
                          <a:cs typeface="Times New Roman" panose="02020603050405020304" pitchFamily="18" charset="0"/>
                        </a:rPr>
                        <a:t>God</a:t>
                      </a:r>
                      <a:r>
                        <a:rPr lang="en-US" sz="3800" baseline="0" dirty="0" smtClean="0">
                          <a:effectLst/>
                          <a:latin typeface="Calibri" panose="020F0502020204030204" pitchFamily="34" charset="0"/>
                          <a:ea typeface="Calibri" panose="020F0502020204030204" pitchFamily="34" charset="0"/>
                          <a:cs typeface="Times New Roman" panose="02020603050405020304" pitchFamily="18" charset="0"/>
                        </a:rPr>
                        <a:t> told Hosea to love Gomer again &amp; he purchased her.  He </a:t>
                      </a:r>
                      <a:r>
                        <a:rPr lang="en-US" sz="3800" dirty="0" smtClean="0">
                          <a:effectLst/>
                          <a:latin typeface="Calibri" panose="020F0502020204030204" pitchFamily="34" charset="0"/>
                          <a:ea typeface="Calibri" panose="020F0502020204030204" pitchFamily="34" charset="0"/>
                          <a:cs typeface="Times New Roman" panose="02020603050405020304" pitchFamily="18" charset="0"/>
                        </a:rPr>
                        <a:t>promised</a:t>
                      </a:r>
                      <a:r>
                        <a:rPr lang="en-US" sz="3800" baseline="0" dirty="0" smtClean="0">
                          <a:effectLst/>
                          <a:latin typeface="Calibri" panose="020F0502020204030204" pitchFamily="34" charset="0"/>
                          <a:ea typeface="Calibri" panose="020F0502020204030204" pitchFamily="34" charset="0"/>
                          <a:cs typeface="Times New Roman" panose="02020603050405020304" pitchFamily="18" charset="0"/>
                        </a:rPr>
                        <a:t> to be faithful to her &amp; desired that she be faithful to him. </a:t>
                      </a:r>
                    </a:p>
                    <a:p>
                      <a:pPr marL="0" marR="0" algn="ctr">
                        <a:lnSpc>
                          <a:spcPct val="107000"/>
                        </a:lnSpc>
                        <a:spcBef>
                          <a:spcPts val="0"/>
                        </a:spcBef>
                        <a:spcAft>
                          <a:spcPts val="0"/>
                        </a:spcAft>
                      </a:pPr>
                      <a:r>
                        <a:rPr lang="en-US" sz="3800" baseline="0" dirty="0" smtClean="0">
                          <a:effectLst/>
                          <a:latin typeface="Calibri" panose="020F0502020204030204" pitchFamily="34" charset="0"/>
                          <a:ea typeface="Calibri" panose="020F0502020204030204" pitchFamily="34" charset="0"/>
                          <a:cs typeface="Times New Roman" panose="02020603050405020304" pitchFamily="18" charset="0"/>
                        </a:rPr>
                        <a:t>(3:1-3)</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800" dirty="0" smtClean="0">
                          <a:effectLst/>
                          <a:latin typeface="Calibri" panose="020F0502020204030204" pitchFamily="34" charset="0"/>
                          <a:ea typeface="Calibri" panose="020F0502020204030204" pitchFamily="34" charset="0"/>
                          <a:cs typeface="Times New Roman" panose="02020603050405020304" pitchFamily="18" charset="0"/>
                        </a:rPr>
                        <a:t>Jews &amp; Gentiles were purchased by Christ’s blood to become His people &amp; be faithful (2:23; 1 Pt. 1:19; 2:9-10; Eph. 2:15; Ax 11:26; Mt. 28:19-20)</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020144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31504185"/>
              </p:ext>
            </p:extLst>
          </p:nvPr>
        </p:nvGraphicFramePr>
        <p:xfrm>
          <a:off x="0" y="0"/>
          <a:ext cx="12192000" cy="6913880"/>
        </p:xfrm>
        <a:graphic>
          <a:graphicData uri="http://schemas.openxmlformats.org/drawingml/2006/table">
            <a:tbl>
              <a:tblPr firstRow="1" firstCol="1" bandRow="1">
                <a:tableStyleId>{073A0DAA-6AF3-43AB-8588-CEC1D06C72B9}</a:tableStyleId>
              </a:tblPr>
              <a:tblGrid>
                <a:gridCol w="4063130"/>
                <a:gridCol w="4064435"/>
                <a:gridCol w="4064435"/>
              </a:tblGrid>
              <a:tr h="1940614">
                <a:tc>
                  <a:txBody>
                    <a:bodyPr/>
                    <a:lstStyle/>
                    <a:p>
                      <a:pPr marL="0" marR="0" algn="ctr">
                        <a:lnSpc>
                          <a:spcPct val="107000"/>
                        </a:lnSpc>
                        <a:spcBef>
                          <a:spcPts val="0"/>
                        </a:spcBef>
                        <a:spcAft>
                          <a:spcPts val="0"/>
                        </a:spcAft>
                      </a:pPr>
                      <a:r>
                        <a:rPr lang="en-US" sz="4000" dirty="0">
                          <a:effectLst/>
                        </a:rPr>
                        <a:t>God Loved Israel (11:1)</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Hosea told to marry Gomer </a:t>
                      </a:r>
                      <a:endParaRPr lang="en-US" sz="4000" dirty="0" smtClean="0">
                        <a:effectLst/>
                      </a:endParaRPr>
                    </a:p>
                    <a:p>
                      <a:pPr marL="0" marR="0" algn="ctr">
                        <a:lnSpc>
                          <a:spcPct val="107000"/>
                        </a:lnSpc>
                        <a:spcBef>
                          <a:spcPts val="0"/>
                        </a:spcBef>
                        <a:spcAft>
                          <a:spcPts val="0"/>
                        </a:spcAft>
                      </a:pPr>
                      <a:r>
                        <a:rPr lang="en-US" sz="4000" dirty="0" smtClean="0">
                          <a:effectLst/>
                        </a:rPr>
                        <a:t>(</a:t>
                      </a:r>
                      <a:r>
                        <a:rPr lang="en-US" sz="4000" dirty="0">
                          <a:effectLst/>
                        </a:rPr>
                        <a:t>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Christians are Married to </a:t>
                      </a:r>
                      <a:r>
                        <a:rPr lang="en-US" sz="4000" dirty="0" smtClean="0">
                          <a:effectLst/>
                        </a:rPr>
                        <a:t>Christ    </a:t>
                      </a:r>
                      <a:r>
                        <a:rPr lang="en-US" sz="4000" dirty="0">
                          <a:effectLst/>
                        </a:rPr>
                        <a:t>(2 Cor. 11:2)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917386">
                <a:tc>
                  <a:txBody>
                    <a:bodyPr/>
                    <a:lstStyle/>
                    <a:p>
                      <a:pPr marL="0" marR="0" algn="ctr">
                        <a:lnSpc>
                          <a:spcPct val="107000"/>
                        </a:lnSpc>
                        <a:spcBef>
                          <a:spcPts val="0"/>
                        </a:spcBef>
                        <a:spcAft>
                          <a:spcPts val="0"/>
                        </a:spcAft>
                      </a:pPr>
                      <a:endParaRPr lang="en-US" sz="3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800" dirty="0" smtClean="0">
                          <a:effectLst/>
                          <a:latin typeface="Calibri" panose="020F0502020204030204" pitchFamily="34" charset="0"/>
                          <a:ea typeface="Calibri" panose="020F0502020204030204" pitchFamily="34" charset="0"/>
                          <a:cs typeface="Times New Roman" panose="02020603050405020304" pitchFamily="18" charset="0"/>
                        </a:rPr>
                        <a:t>Christians will be redeemed from death </a:t>
                      </a:r>
                      <a:r>
                        <a:rPr lang="en-US" sz="3800" baseline="0" dirty="0" smtClean="0">
                          <a:effectLst/>
                          <a:latin typeface="Calibri" panose="020F0502020204030204" pitchFamily="34" charset="0"/>
                          <a:ea typeface="Calibri" panose="020F0502020204030204" pitchFamily="34" charset="0"/>
                          <a:cs typeface="Times New Roman" panose="02020603050405020304" pitchFamily="18" charset="0"/>
                        </a:rPr>
                        <a:t>when Christ  comes from heaven for his holy bride to be with Him forever                         (13:14; 1 Co. 15:54-57; Rev. 21:2)</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3569166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563- Jesus Name Above All Names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394- Love One Another</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15s- Exalted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636- The Love of God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313- Though Your Sins be as Scarlet</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612- Love Lifted Me</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80477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www.apostolos-publishing.com/wp-content/uploads/2017/03/978191094259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21462"/>
            <a:ext cx="12192000" cy="7145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3042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56208894"/>
              </p:ext>
            </p:extLst>
          </p:nvPr>
        </p:nvGraphicFramePr>
        <p:xfrm>
          <a:off x="0" y="0"/>
          <a:ext cx="12192000" cy="6874202"/>
        </p:xfrm>
        <a:graphic>
          <a:graphicData uri="http://schemas.openxmlformats.org/drawingml/2006/table">
            <a:tbl>
              <a:tblPr firstRow="1" firstCol="1" bandRow="1">
                <a:tableStyleId>{073A0DAA-6AF3-43AB-8588-CEC1D06C72B9}</a:tableStyleId>
              </a:tblPr>
              <a:tblGrid>
                <a:gridCol w="4063130"/>
                <a:gridCol w="4064435"/>
                <a:gridCol w="4064435"/>
              </a:tblGrid>
              <a:tr h="1940614">
                <a:tc>
                  <a:txBody>
                    <a:bodyPr/>
                    <a:lstStyle/>
                    <a:p>
                      <a:pPr marL="0" marR="0" algn="ctr">
                        <a:lnSpc>
                          <a:spcPct val="107000"/>
                        </a:lnSpc>
                        <a:spcBef>
                          <a:spcPts val="0"/>
                        </a:spcBef>
                        <a:spcAft>
                          <a:spcPts val="0"/>
                        </a:spcAft>
                      </a:pPr>
                      <a:r>
                        <a:rPr lang="en-US" sz="4000" dirty="0">
                          <a:effectLst/>
                        </a:rPr>
                        <a:t>God Loved Israel (11:1)</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Hosea told to marry Gomer </a:t>
                      </a:r>
                      <a:endParaRPr lang="en-US" sz="4000" dirty="0" smtClean="0">
                        <a:effectLst/>
                      </a:endParaRPr>
                    </a:p>
                    <a:p>
                      <a:pPr marL="0" marR="0" algn="ctr">
                        <a:lnSpc>
                          <a:spcPct val="107000"/>
                        </a:lnSpc>
                        <a:spcBef>
                          <a:spcPts val="0"/>
                        </a:spcBef>
                        <a:spcAft>
                          <a:spcPts val="0"/>
                        </a:spcAft>
                      </a:pPr>
                      <a:r>
                        <a:rPr lang="en-US" sz="4000" dirty="0" smtClean="0">
                          <a:effectLst/>
                        </a:rPr>
                        <a:t>(</a:t>
                      </a:r>
                      <a:r>
                        <a:rPr lang="en-US" sz="4000" dirty="0">
                          <a:effectLst/>
                        </a:rPr>
                        <a:t>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Christians are Married to </a:t>
                      </a:r>
                      <a:r>
                        <a:rPr lang="en-US" sz="4000" dirty="0" smtClean="0">
                          <a:effectLst/>
                        </a:rPr>
                        <a:t>Christ    </a:t>
                      </a:r>
                      <a:r>
                        <a:rPr lang="en-US" sz="4000" dirty="0">
                          <a:effectLst/>
                        </a:rPr>
                        <a:t>(2 Cor. 11:2)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917386">
                <a:tc>
                  <a:txBody>
                    <a:bodyPr/>
                    <a:lstStyle/>
                    <a:p>
                      <a:pPr marL="0" marR="0" algn="ctr">
                        <a:lnSpc>
                          <a:spcPct val="107000"/>
                        </a:lnSpc>
                        <a:spcBef>
                          <a:spcPts val="0"/>
                        </a:spcBef>
                        <a:spcAft>
                          <a:spcPts val="0"/>
                        </a:spcAft>
                      </a:pPr>
                      <a:endParaRPr lang="en-US" sz="3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40774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88992809"/>
              </p:ext>
            </p:extLst>
          </p:nvPr>
        </p:nvGraphicFramePr>
        <p:xfrm>
          <a:off x="0" y="0"/>
          <a:ext cx="12192000" cy="6874202"/>
        </p:xfrm>
        <a:graphic>
          <a:graphicData uri="http://schemas.openxmlformats.org/drawingml/2006/table">
            <a:tbl>
              <a:tblPr firstRow="1" firstCol="1" bandRow="1">
                <a:tableStyleId>{073A0DAA-6AF3-43AB-8588-CEC1D06C72B9}</a:tableStyleId>
              </a:tblPr>
              <a:tblGrid>
                <a:gridCol w="4063130"/>
                <a:gridCol w="4064435"/>
                <a:gridCol w="4064435"/>
              </a:tblGrid>
              <a:tr h="1940614">
                <a:tc>
                  <a:txBody>
                    <a:bodyPr/>
                    <a:lstStyle/>
                    <a:p>
                      <a:pPr marL="0" marR="0" algn="ctr">
                        <a:lnSpc>
                          <a:spcPct val="107000"/>
                        </a:lnSpc>
                        <a:spcBef>
                          <a:spcPts val="0"/>
                        </a:spcBef>
                        <a:spcAft>
                          <a:spcPts val="0"/>
                        </a:spcAft>
                      </a:pPr>
                      <a:r>
                        <a:rPr lang="en-US" sz="4000" dirty="0">
                          <a:effectLst/>
                        </a:rPr>
                        <a:t>God Loved Israel (11:1)</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Hosea told to marry Gomer </a:t>
                      </a:r>
                      <a:endParaRPr lang="en-US" sz="4000" dirty="0" smtClean="0">
                        <a:effectLst/>
                      </a:endParaRPr>
                    </a:p>
                    <a:p>
                      <a:pPr marL="0" marR="0" algn="ctr">
                        <a:lnSpc>
                          <a:spcPct val="107000"/>
                        </a:lnSpc>
                        <a:spcBef>
                          <a:spcPts val="0"/>
                        </a:spcBef>
                        <a:spcAft>
                          <a:spcPts val="0"/>
                        </a:spcAft>
                      </a:pPr>
                      <a:r>
                        <a:rPr lang="en-US" sz="4000" dirty="0" smtClean="0">
                          <a:effectLst/>
                        </a:rPr>
                        <a:t>(</a:t>
                      </a:r>
                      <a:r>
                        <a:rPr lang="en-US" sz="4000" dirty="0">
                          <a:effectLst/>
                        </a:rPr>
                        <a:t>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Christians are Married to </a:t>
                      </a:r>
                      <a:r>
                        <a:rPr lang="en-US" sz="4000" dirty="0" smtClean="0">
                          <a:effectLst/>
                        </a:rPr>
                        <a:t>Christ    </a:t>
                      </a:r>
                      <a:r>
                        <a:rPr lang="en-US" sz="4000" dirty="0">
                          <a:effectLst/>
                        </a:rPr>
                        <a:t>(2 Cor. 11:2)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917386">
                <a:tc>
                  <a:txBody>
                    <a:bodyPr/>
                    <a:lstStyle/>
                    <a:p>
                      <a:pPr marL="0" marR="0" algn="ctr">
                        <a:lnSpc>
                          <a:spcPct val="107000"/>
                        </a:lnSpc>
                        <a:spcBef>
                          <a:spcPts val="0"/>
                        </a:spcBef>
                        <a:spcAft>
                          <a:spcPts val="0"/>
                        </a:spcAft>
                      </a:pPr>
                      <a:r>
                        <a:rPr lang="en-US" sz="3800" b="0" dirty="0">
                          <a:effectLst/>
                        </a:rPr>
                        <a:t>Israel was </a:t>
                      </a:r>
                      <a:r>
                        <a:rPr lang="en-US" sz="3800" b="0" dirty="0" smtClean="0">
                          <a:effectLst/>
                        </a:rPr>
                        <a:t>idolatrous (</a:t>
                      </a:r>
                      <a:r>
                        <a:rPr lang="en-US" sz="3800" b="0" dirty="0">
                          <a:effectLst/>
                        </a:rPr>
                        <a:t>calf &amp; Baal worship</a:t>
                      </a:r>
                      <a:r>
                        <a:rPr lang="en-US" sz="3800" b="0" dirty="0" smtClean="0">
                          <a:effectLst/>
                        </a:rPr>
                        <a:t>)</a:t>
                      </a:r>
                      <a:r>
                        <a:rPr lang="en-US" sz="3800" b="0" baseline="0" dirty="0" smtClean="0">
                          <a:effectLst/>
                        </a:rPr>
                        <a:t> &amp;</a:t>
                      </a:r>
                      <a:r>
                        <a:rPr lang="en-US" sz="3800" b="0" dirty="0" smtClean="0">
                          <a:effectLst/>
                        </a:rPr>
                        <a:t> </a:t>
                      </a:r>
                      <a:r>
                        <a:rPr lang="en-US" sz="3800" b="0" dirty="0">
                          <a:effectLst/>
                        </a:rPr>
                        <a:t>morally </a:t>
                      </a:r>
                      <a:r>
                        <a:rPr lang="en-US" sz="3800" b="0" dirty="0" smtClean="0">
                          <a:effectLst/>
                        </a:rPr>
                        <a:t>corrupt (</a:t>
                      </a:r>
                      <a:r>
                        <a:rPr lang="en-US" sz="3800" b="0" dirty="0">
                          <a:effectLst/>
                        </a:rPr>
                        <a:t>4:1-2, 11-12; 9:1; </a:t>
                      </a:r>
                      <a:r>
                        <a:rPr lang="en-US" sz="3800" b="0" dirty="0" smtClean="0">
                          <a:effectLst/>
                        </a:rPr>
                        <a:t>13:1-2</a:t>
                      </a:r>
                      <a:r>
                        <a:rPr lang="en-US" sz="3800" b="0" dirty="0">
                          <a:effectLst/>
                        </a:rPr>
                        <a:t>)</a:t>
                      </a:r>
                      <a:endParaRPr lang="en-US" sz="3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390164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30666040"/>
              </p:ext>
            </p:extLst>
          </p:nvPr>
        </p:nvGraphicFramePr>
        <p:xfrm>
          <a:off x="0" y="0"/>
          <a:ext cx="12192000" cy="6874202"/>
        </p:xfrm>
        <a:graphic>
          <a:graphicData uri="http://schemas.openxmlformats.org/drawingml/2006/table">
            <a:tbl>
              <a:tblPr firstRow="1" firstCol="1" bandRow="1">
                <a:tableStyleId>{073A0DAA-6AF3-43AB-8588-CEC1D06C72B9}</a:tableStyleId>
              </a:tblPr>
              <a:tblGrid>
                <a:gridCol w="4063130"/>
                <a:gridCol w="4064435"/>
                <a:gridCol w="4064435"/>
              </a:tblGrid>
              <a:tr h="1940614">
                <a:tc>
                  <a:txBody>
                    <a:bodyPr/>
                    <a:lstStyle/>
                    <a:p>
                      <a:pPr marL="0" marR="0" algn="ctr">
                        <a:lnSpc>
                          <a:spcPct val="107000"/>
                        </a:lnSpc>
                        <a:spcBef>
                          <a:spcPts val="0"/>
                        </a:spcBef>
                        <a:spcAft>
                          <a:spcPts val="0"/>
                        </a:spcAft>
                      </a:pPr>
                      <a:r>
                        <a:rPr lang="en-US" sz="4000" dirty="0">
                          <a:effectLst/>
                        </a:rPr>
                        <a:t>God Loved Israel (11:1)</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Hosea told to marry Gomer </a:t>
                      </a:r>
                      <a:endParaRPr lang="en-US" sz="4000" dirty="0" smtClean="0">
                        <a:effectLst/>
                      </a:endParaRPr>
                    </a:p>
                    <a:p>
                      <a:pPr marL="0" marR="0" algn="ctr">
                        <a:lnSpc>
                          <a:spcPct val="107000"/>
                        </a:lnSpc>
                        <a:spcBef>
                          <a:spcPts val="0"/>
                        </a:spcBef>
                        <a:spcAft>
                          <a:spcPts val="0"/>
                        </a:spcAft>
                      </a:pPr>
                      <a:r>
                        <a:rPr lang="en-US" sz="4000" dirty="0" smtClean="0">
                          <a:effectLst/>
                        </a:rPr>
                        <a:t>(</a:t>
                      </a:r>
                      <a:r>
                        <a:rPr lang="en-US" sz="4000" dirty="0">
                          <a:effectLst/>
                        </a:rPr>
                        <a:t>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Christians are Married to </a:t>
                      </a:r>
                      <a:r>
                        <a:rPr lang="en-US" sz="4000" dirty="0" smtClean="0">
                          <a:effectLst/>
                        </a:rPr>
                        <a:t>Christ    </a:t>
                      </a:r>
                      <a:r>
                        <a:rPr lang="en-US" sz="4000" dirty="0">
                          <a:effectLst/>
                        </a:rPr>
                        <a:t>(2 Cor. 11:2)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917386">
                <a:tc>
                  <a:txBody>
                    <a:bodyPr/>
                    <a:lstStyle/>
                    <a:p>
                      <a:pPr marL="0" marR="0" algn="ctr">
                        <a:lnSpc>
                          <a:spcPct val="107000"/>
                        </a:lnSpc>
                        <a:spcBef>
                          <a:spcPts val="0"/>
                        </a:spcBef>
                        <a:spcAft>
                          <a:spcPts val="0"/>
                        </a:spcAft>
                      </a:pPr>
                      <a:r>
                        <a:rPr lang="en-US" sz="3800" b="0" dirty="0">
                          <a:effectLst/>
                        </a:rPr>
                        <a:t>Israel was </a:t>
                      </a:r>
                      <a:r>
                        <a:rPr lang="en-US" sz="3800" b="0" dirty="0" smtClean="0">
                          <a:effectLst/>
                        </a:rPr>
                        <a:t>idolatrous (</a:t>
                      </a:r>
                      <a:r>
                        <a:rPr lang="en-US" sz="3800" b="0" dirty="0">
                          <a:effectLst/>
                        </a:rPr>
                        <a:t>calf &amp; Baal worship</a:t>
                      </a:r>
                      <a:r>
                        <a:rPr lang="en-US" sz="3800" b="0" dirty="0" smtClean="0">
                          <a:effectLst/>
                        </a:rPr>
                        <a:t>)</a:t>
                      </a:r>
                      <a:r>
                        <a:rPr lang="en-US" sz="3800" b="0" baseline="0" dirty="0" smtClean="0">
                          <a:effectLst/>
                        </a:rPr>
                        <a:t> &amp;</a:t>
                      </a:r>
                      <a:r>
                        <a:rPr lang="en-US" sz="3800" b="0" dirty="0" smtClean="0">
                          <a:effectLst/>
                        </a:rPr>
                        <a:t> </a:t>
                      </a:r>
                      <a:r>
                        <a:rPr lang="en-US" sz="3800" b="0" dirty="0">
                          <a:effectLst/>
                        </a:rPr>
                        <a:t>morally </a:t>
                      </a:r>
                      <a:r>
                        <a:rPr lang="en-US" sz="3800" b="0" dirty="0" smtClean="0">
                          <a:effectLst/>
                        </a:rPr>
                        <a:t>corrupt (</a:t>
                      </a:r>
                      <a:r>
                        <a:rPr lang="en-US" sz="3800" b="0" dirty="0">
                          <a:effectLst/>
                        </a:rPr>
                        <a:t>4:1-2, 11-12; 9:1; </a:t>
                      </a:r>
                      <a:r>
                        <a:rPr lang="en-US" sz="3800" b="0" dirty="0" smtClean="0">
                          <a:effectLst/>
                        </a:rPr>
                        <a:t>13:1-2</a:t>
                      </a:r>
                      <a:r>
                        <a:rPr lang="en-US" sz="3800" b="0" dirty="0">
                          <a:effectLst/>
                        </a:rPr>
                        <a:t>)</a:t>
                      </a:r>
                      <a:endParaRPr lang="en-US" sz="3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800" dirty="0">
                          <a:effectLst/>
                        </a:rPr>
                        <a:t>Gomer was a prostitute who forsook the Lord and pursued her lovers (1:2-3; 2:5)</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72899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42833480"/>
              </p:ext>
            </p:extLst>
          </p:nvPr>
        </p:nvGraphicFramePr>
        <p:xfrm>
          <a:off x="0" y="0"/>
          <a:ext cx="12192000" cy="6874202"/>
        </p:xfrm>
        <a:graphic>
          <a:graphicData uri="http://schemas.openxmlformats.org/drawingml/2006/table">
            <a:tbl>
              <a:tblPr firstRow="1" firstCol="1" bandRow="1">
                <a:tableStyleId>{073A0DAA-6AF3-43AB-8588-CEC1D06C72B9}</a:tableStyleId>
              </a:tblPr>
              <a:tblGrid>
                <a:gridCol w="4063130"/>
                <a:gridCol w="4064435"/>
                <a:gridCol w="4064435"/>
              </a:tblGrid>
              <a:tr h="1940614">
                <a:tc>
                  <a:txBody>
                    <a:bodyPr/>
                    <a:lstStyle/>
                    <a:p>
                      <a:pPr marL="0" marR="0" algn="ctr">
                        <a:lnSpc>
                          <a:spcPct val="107000"/>
                        </a:lnSpc>
                        <a:spcBef>
                          <a:spcPts val="0"/>
                        </a:spcBef>
                        <a:spcAft>
                          <a:spcPts val="0"/>
                        </a:spcAft>
                      </a:pPr>
                      <a:r>
                        <a:rPr lang="en-US" sz="4000" dirty="0">
                          <a:effectLst/>
                        </a:rPr>
                        <a:t>God Loved Israel (11:1)</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Hosea told to marry Gomer </a:t>
                      </a:r>
                      <a:endParaRPr lang="en-US" sz="4000" dirty="0" smtClean="0">
                        <a:effectLst/>
                      </a:endParaRPr>
                    </a:p>
                    <a:p>
                      <a:pPr marL="0" marR="0" algn="ctr">
                        <a:lnSpc>
                          <a:spcPct val="107000"/>
                        </a:lnSpc>
                        <a:spcBef>
                          <a:spcPts val="0"/>
                        </a:spcBef>
                        <a:spcAft>
                          <a:spcPts val="0"/>
                        </a:spcAft>
                      </a:pPr>
                      <a:r>
                        <a:rPr lang="en-US" sz="4000" dirty="0" smtClean="0">
                          <a:effectLst/>
                        </a:rPr>
                        <a:t>(</a:t>
                      </a:r>
                      <a:r>
                        <a:rPr lang="en-US" sz="4000" dirty="0">
                          <a:effectLst/>
                        </a:rPr>
                        <a:t>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Christians are Married to </a:t>
                      </a:r>
                      <a:r>
                        <a:rPr lang="en-US" sz="4000" dirty="0" smtClean="0">
                          <a:effectLst/>
                        </a:rPr>
                        <a:t>Christ    </a:t>
                      </a:r>
                      <a:r>
                        <a:rPr lang="en-US" sz="4000" dirty="0">
                          <a:effectLst/>
                        </a:rPr>
                        <a:t>(2 Cor. 11:2)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917386">
                <a:tc>
                  <a:txBody>
                    <a:bodyPr/>
                    <a:lstStyle/>
                    <a:p>
                      <a:pPr marL="0" marR="0" algn="ctr">
                        <a:lnSpc>
                          <a:spcPct val="107000"/>
                        </a:lnSpc>
                        <a:spcBef>
                          <a:spcPts val="0"/>
                        </a:spcBef>
                        <a:spcAft>
                          <a:spcPts val="0"/>
                        </a:spcAft>
                      </a:pPr>
                      <a:r>
                        <a:rPr lang="en-US" sz="3800" b="0" dirty="0">
                          <a:effectLst/>
                        </a:rPr>
                        <a:t>Israel was </a:t>
                      </a:r>
                      <a:r>
                        <a:rPr lang="en-US" sz="3800" b="0" dirty="0" smtClean="0">
                          <a:effectLst/>
                        </a:rPr>
                        <a:t>idolatrous (</a:t>
                      </a:r>
                      <a:r>
                        <a:rPr lang="en-US" sz="3800" b="0" dirty="0">
                          <a:effectLst/>
                        </a:rPr>
                        <a:t>calf &amp; Baal worship</a:t>
                      </a:r>
                      <a:r>
                        <a:rPr lang="en-US" sz="3800" b="0" dirty="0" smtClean="0">
                          <a:effectLst/>
                        </a:rPr>
                        <a:t>)</a:t>
                      </a:r>
                      <a:r>
                        <a:rPr lang="en-US" sz="3800" b="0" baseline="0" dirty="0" smtClean="0">
                          <a:effectLst/>
                        </a:rPr>
                        <a:t> &amp;</a:t>
                      </a:r>
                      <a:r>
                        <a:rPr lang="en-US" sz="3800" b="0" dirty="0" smtClean="0">
                          <a:effectLst/>
                        </a:rPr>
                        <a:t> </a:t>
                      </a:r>
                      <a:r>
                        <a:rPr lang="en-US" sz="3800" b="0" dirty="0">
                          <a:effectLst/>
                        </a:rPr>
                        <a:t>morally </a:t>
                      </a:r>
                      <a:r>
                        <a:rPr lang="en-US" sz="3800" b="0" dirty="0" smtClean="0">
                          <a:effectLst/>
                        </a:rPr>
                        <a:t>corrupt (</a:t>
                      </a:r>
                      <a:r>
                        <a:rPr lang="en-US" sz="3800" b="0" dirty="0">
                          <a:effectLst/>
                        </a:rPr>
                        <a:t>4:1-2, 11-12; 9:1; </a:t>
                      </a:r>
                      <a:r>
                        <a:rPr lang="en-US" sz="3800" b="0" dirty="0" smtClean="0">
                          <a:effectLst/>
                        </a:rPr>
                        <a:t>13:1-2</a:t>
                      </a:r>
                      <a:r>
                        <a:rPr lang="en-US" sz="3800" b="0" dirty="0">
                          <a:effectLst/>
                        </a:rPr>
                        <a:t>)</a:t>
                      </a:r>
                      <a:endParaRPr lang="en-US" sz="3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800" dirty="0">
                          <a:effectLst/>
                        </a:rPr>
                        <a:t>Gomer was a prostitute who forsook the Lord and pursued her lovers (1:2-3; 2:5)</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800" dirty="0">
                          <a:effectLst/>
                        </a:rPr>
                        <a:t>If you forsake Christ to pursue sin, you commit spiritual adultery &amp; have left your first love </a:t>
                      </a:r>
                      <a:endParaRPr lang="en-US" sz="3800" dirty="0" smtClean="0">
                        <a:effectLst/>
                      </a:endParaRPr>
                    </a:p>
                    <a:p>
                      <a:pPr marL="0" marR="0" algn="ctr">
                        <a:lnSpc>
                          <a:spcPct val="107000"/>
                        </a:lnSpc>
                        <a:spcBef>
                          <a:spcPts val="0"/>
                        </a:spcBef>
                        <a:spcAft>
                          <a:spcPts val="0"/>
                        </a:spcAft>
                      </a:pPr>
                      <a:r>
                        <a:rPr lang="en-US" sz="3800" dirty="0" smtClean="0">
                          <a:effectLst/>
                        </a:rPr>
                        <a:t>(</a:t>
                      </a:r>
                      <a:r>
                        <a:rPr lang="en-US" sz="3800" dirty="0">
                          <a:effectLst/>
                        </a:rPr>
                        <a:t>Eph. 5:1-4; </a:t>
                      </a:r>
                      <a:r>
                        <a:rPr lang="en-US" sz="3800" dirty="0" err="1">
                          <a:effectLst/>
                        </a:rPr>
                        <a:t>Js</a:t>
                      </a:r>
                      <a:r>
                        <a:rPr lang="en-US" sz="3800" dirty="0">
                          <a:effectLst/>
                        </a:rPr>
                        <a:t>. 4:4; Rev. 2:4)</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882004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27382363"/>
              </p:ext>
            </p:extLst>
          </p:nvPr>
        </p:nvGraphicFramePr>
        <p:xfrm>
          <a:off x="0" y="0"/>
          <a:ext cx="12192000" cy="6874202"/>
        </p:xfrm>
        <a:graphic>
          <a:graphicData uri="http://schemas.openxmlformats.org/drawingml/2006/table">
            <a:tbl>
              <a:tblPr firstRow="1" firstCol="1" bandRow="1">
                <a:tableStyleId>{073A0DAA-6AF3-43AB-8588-CEC1D06C72B9}</a:tableStyleId>
              </a:tblPr>
              <a:tblGrid>
                <a:gridCol w="4063130"/>
                <a:gridCol w="4064435"/>
                <a:gridCol w="4064435"/>
              </a:tblGrid>
              <a:tr h="1940614">
                <a:tc>
                  <a:txBody>
                    <a:bodyPr/>
                    <a:lstStyle/>
                    <a:p>
                      <a:pPr marL="0" marR="0" algn="ctr">
                        <a:lnSpc>
                          <a:spcPct val="107000"/>
                        </a:lnSpc>
                        <a:spcBef>
                          <a:spcPts val="0"/>
                        </a:spcBef>
                        <a:spcAft>
                          <a:spcPts val="0"/>
                        </a:spcAft>
                      </a:pPr>
                      <a:r>
                        <a:rPr lang="en-US" sz="4000" dirty="0">
                          <a:effectLst/>
                        </a:rPr>
                        <a:t>God Loved Israel (11:1)</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Hosea told to marry Gomer </a:t>
                      </a:r>
                      <a:endParaRPr lang="en-US" sz="4000" dirty="0" smtClean="0">
                        <a:effectLst/>
                      </a:endParaRPr>
                    </a:p>
                    <a:p>
                      <a:pPr marL="0" marR="0" algn="ctr">
                        <a:lnSpc>
                          <a:spcPct val="107000"/>
                        </a:lnSpc>
                        <a:spcBef>
                          <a:spcPts val="0"/>
                        </a:spcBef>
                        <a:spcAft>
                          <a:spcPts val="0"/>
                        </a:spcAft>
                      </a:pPr>
                      <a:r>
                        <a:rPr lang="en-US" sz="4000" dirty="0" smtClean="0">
                          <a:effectLst/>
                        </a:rPr>
                        <a:t>(</a:t>
                      </a:r>
                      <a:r>
                        <a:rPr lang="en-US" sz="4000" dirty="0">
                          <a:effectLst/>
                        </a:rPr>
                        <a:t>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Christians are Married to </a:t>
                      </a:r>
                      <a:r>
                        <a:rPr lang="en-US" sz="4000" dirty="0" smtClean="0">
                          <a:effectLst/>
                        </a:rPr>
                        <a:t>Christ    </a:t>
                      </a:r>
                      <a:r>
                        <a:rPr lang="en-US" sz="4000" dirty="0">
                          <a:effectLst/>
                        </a:rPr>
                        <a:t>(2 Cor. 11:2)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917386">
                <a:tc>
                  <a:txBody>
                    <a:bodyPr/>
                    <a:lstStyle/>
                    <a:p>
                      <a:pPr marL="0" marR="0" algn="ctr">
                        <a:lnSpc>
                          <a:spcPct val="107000"/>
                        </a:lnSpc>
                        <a:spcBef>
                          <a:spcPts val="0"/>
                        </a:spcBef>
                        <a:spcAft>
                          <a:spcPts val="0"/>
                        </a:spcAft>
                      </a:pPr>
                      <a:r>
                        <a:rPr lang="en-US" sz="3800" b="0" dirty="0" smtClean="0">
                          <a:effectLst/>
                        </a:rPr>
                        <a:t>Israel forgot</a:t>
                      </a:r>
                      <a:r>
                        <a:rPr lang="en-US" sz="3800" b="0" baseline="0" dirty="0" smtClean="0">
                          <a:effectLst/>
                        </a:rPr>
                        <a:t> God so God would punish them for their depravity &amp;          lack of knowledge</a:t>
                      </a:r>
                    </a:p>
                    <a:p>
                      <a:pPr marL="0" marR="0" algn="ctr">
                        <a:lnSpc>
                          <a:spcPct val="107000"/>
                        </a:lnSpc>
                        <a:spcBef>
                          <a:spcPts val="0"/>
                        </a:spcBef>
                        <a:spcAft>
                          <a:spcPts val="0"/>
                        </a:spcAft>
                      </a:pPr>
                      <a:r>
                        <a:rPr lang="en-US" sz="3800" b="0" baseline="0" dirty="0" smtClean="0">
                          <a:effectLst/>
                          <a:latin typeface="Calibri" panose="020F0502020204030204" pitchFamily="34" charset="0"/>
                          <a:ea typeface="Calibri" panose="020F0502020204030204" pitchFamily="34" charset="0"/>
                          <a:cs typeface="Times New Roman" panose="02020603050405020304" pitchFamily="18" charset="0"/>
                        </a:rPr>
                        <a:t>(1:3-4; 2:13; 4:6-9; 8:7; 9:9; 13:16)</a:t>
                      </a:r>
                      <a:endParaRPr lang="en-US" sz="3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331110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98470977"/>
              </p:ext>
            </p:extLst>
          </p:nvPr>
        </p:nvGraphicFramePr>
        <p:xfrm>
          <a:off x="0" y="0"/>
          <a:ext cx="12192000" cy="6913880"/>
        </p:xfrm>
        <a:graphic>
          <a:graphicData uri="http://schemas.openxmlformats.org/drawingml/2006/table">
            <a:tbl>
              <a:tblPr firstRow="1" firstCol="1" bandRow="1">
                <a:tableStyleId>{073A0DAA-6AF3-43AB-8588-CEC1D06C72B9}</a:tableStyleId>
              </a:tblPr>
              <a:tblGrid>
                <a:gridCol w="4063130"/>
                <a:gridCol w="4064435"/>
                <a:gridCol w="4064435"/>
              </a:tblGrid>
              <a:tr h="1940614">
                <a:tc>
                  <a:txBody>
                    <a:bodyPr/>
                    <a:lstStyle/>
                    <a:p>
                      <a:pPr marL="0" marR="0" algn="ctr">
                        <a:lnSpc>
                          <a:spcPct val="107000"/>
                        </a:lnSpc>
                        <a:spcBef>
                          <a:spcPts val="0"/>
                        </a:spcBef>
                        <a:spcAft>
                          <a:spcPts val="0"/>
                        </a:spcAft>
                      </a:pPr>
                      <a:r>
                        <a:rPr lang="en-US" sz="4000" dirty="0">
                          <a:effectLst/>
                        </a:rPr>
                        <a:t>God Loved Israel (11:1)</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Hosea told to marry Gomer </a:t>
                      </a:r>
                      <a:endParaRPr lang="en-US" sz="4000" dirty="0" smtClean="0">
                        <a:effectLst/>
                      </a:endParaRPr>
                    </a:p>
                    <a:p>
                      <a:pPr marL="0" marR="0" algn="ctr">
                        <a:lnSpc>
                          <a:spcPct val="107000"/>
                        </a:lnSpc>
                        <a:spcBef>
                          <a:spcPts val="0"/>
                        </a:spcBef>
                        <a:spcAft>
                          <a:spcPts val="0"/>
                        </a:spcAft>
                      </a:pPr>
                      <a:r>
                        <a:rPr lang="en-US" sz="4000" dirty="0" smtClean="0">
                          <a:effectLst/>
                        </a:rPr>
                        <a:t>(</a:t>
                      </a:r>
                      <a:r>
                        <a:rPr lang="en-US" sz="4000" dirty="0">
                          <a:effectLst/>
                        </a:rPr>
                        <a:t>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Christians are Married to </a:t>
                      </a:r>
                      <a:r>
                        <a:rPr lang="en-US" sz="4000" dirty="0" smtClean="0">
                          <a:effectLst/>
                        </a:rPr>
                        <a:t>Christ    </a:t>
                      </a:r>
                      <a:r>
                        <a:rPr lang="en-US" sz="4000" dirty="0">
                          <a:effectLst/>
                        </a:rPr>
                        <a:t>(2 Cor. 11:2)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917386">
                <a:tc>
                  <a:txBody>
                    <a:bodyPr/>
                    <a:lstStyle/>
                    <a:p>
                      <a:pPr marL="0" marR="0" algn="ctr">
                        <a:lnSpc>
                          <a:spcPct val="107000"/>
                        </a:lnSpc>
                        <a:spcBef>
                          <a:spcPts val="0"/>
                        </a:spcBef>
                        <a:spcAft>
                          <a:spcPts val="0"/>
                        </a:spcAft>
                      </a:pPr>
                      <a:r>
                        <a:rPr lang="en-US" sz="3800" b="0" dirty="0" smtClean="0">
                          <a:effectLst/>
                        </a:rPr>
                        <a:t>Israel forgot</a:t>
                      </a:r>
                      <a:r>
                        <a:rPr lang="en-US" sz="3800" b="0" baseline="0" dirty="0" smtClean="0">
                          <a:effectLst/>
                        </a:rPr>
                        <a:t> God so God would punish them for their depravity &amp;          lack of knowledge</a:t>
                      </a:r>
                    </a:p>
                    <a:p>
                      <a:pPr marL="0" marR="0" algn="ctr">
                        <a:lnSpc>
                          <a:spcPct val="107000"/>
                        </a:lnSpc>
                        <a:spcBef>
                          <a:spcPts val="0"/>
                        </a:spcBef>
                        <a:spcAft>
                          <a:spcPts val="0"/>
                        </a:spcAft>
                      </a:pPr>
                      <a:r>
                        <a:rPr lang="en-US" sz="3800" b="0" baseline="0" dirty="0" smtClean="0">
                          <a:effectLst/>
                          <a:latin typeface="Calibri" panose="020F0502020204030204" pitchFamily="34" charset="0"/>
                          <a:ea typeface="Calibri" panose="020F0502020204030204" pitchFamily="34" charset="0"/>
                          <a:cs typeface="Times New Roman" panose="02020603050405020304" pitchFamily="18" charset="0"/>
                        </a:rPr>
                        <a:t>(1:3-4; 2:13; 4:6-9; 8:7; 9:9; 13:16)</a:t>
                      </a:r>
                      <a:endParaRPr lang="en-US" sz="3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800" dirty="0" smtClean="0">
                          <a:effectLst/>
                        </a:rPr>
                        <a:t>In adultery, Gomer has child and her name represented that</a:t>
                      </a:r>
                      <a:r>
                        <a:rPr lang="en-US" sz="3800" baseline="0" dirty="0" smtClean="0">
                          <a:effectLst/>
                        </a:rPr>
                        <a:t> God would not have compassion on Israel to forgive them any more (1:6; 2 Kings 17:6)</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647384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6236822"/>
              </p:ext>
            </p:extLst>
          </p:nvPr>
        </p:nvGraphicFramePr>
        <p:xfrm>
          <a:off x="0" y="0"/>
          <a:ext cx="12192000" cy="6913880"/>
        </p:xfrm>
        <a:graphic>
          <a:graphicData uri="http://schemas.openxmlformats.org/drawingml/2006/table">
            <a:tbl>
              <a:tblPr firstRow="1" firstCol="1" bandRow="1">
                <a:tableStyleId>{073A0DAA-6AF3-43AB-8588-CEC1D06C72B9}</a:tableStyleId>
              </a:tblPr>
              <a:tblGrid>
                <a:gridCol w="4063130"/>
                <a:gridCol w="4064435"/>
                <a:gridCol w="4064435"/>
              </a:tblGrid>
              <a:tr h="1940614">
                <a:tc>
                  <a:txBody>
                    <a:bodyPr/>
                    <a:lstStyle/>
                    <a:p>
                      <a:pPr marL="0" marR="0" algn="ctr">
                        <a:lnSpc>
                          <a:spcPct val="107000"/>
                        </a:lnSpc>
                        <a:spcBef>
                          <a:spcPts val="0"/>
                        </a:spcBef>
                        <a:spcAft>
                          <a:spcPts val="0"/>
                        </a:spcAft>
                      </a:pPr>
                      <a:r>
                        <a:rPr lang="en-US" sz="4000" dirty="0">
                          <a:effectLst/>
                        </a:rPr>
                        <a:t>God Loved Israel (11:1)</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Hosea told to marry Gomer </a:t>
                      </a:r>
                      <a:endParaRPr lang="en-US" sz="4000" dirty="0" smtClean="0">
                        <a:effectLst/>
                      </a:endParaRPr>
                    </a:p>
                    <a:p>
                      <a:pPr marL="0" marR="0" algn="ctr">
                        <a:lnSpc>
                          <a:spcPct val="107000"/>
                        </a:lnSpc>
                        <a:spcBef>
                          <a:spcPts val="0"/>
                        </a:spcBef>
                        <a:spcAft>
                          <a:spcPts val="0"/>
                        </a:spcAft>
                      </a:pPr>
                      <a:r>
                        <a:rPr lang="en-US" sz="4000" dirty="0" smtClean="0">
                          <a:effectLst/>
                        </a:rPr>
                        <a:t>(</a:t>
                      </a:r>
                      <a:r>
                        <a:rPr lang="en-US" sz="4000" dirty="0">
                          <a:effectLst/>
                        </a:rPr>
                        <a:t>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a:effectLst/>
                        </a:rPr>
                        <a:t>Christians are Married to </a:t>
                      </a:r>
                      <a:r>
                        <a:rPr lang="en-US" sz="4000" dirty="0" smtClean="0">
                          <a:effectLst/>
                        </a:rPr>
                        <a:t>Christ    </a:t>
                      </a:r>
                      <a:r>
                        <a:rPr lang="en-US" sz="4000" dirty="0">
                          <a:effectLst/>
                        </a:rPr>
                        <a:t>(2 Cor. 11:2)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917386">
                <a:tc>
                  <a:txBody>
                    <a:bodyPr/>
                    <a:lstStyle/>
                    <a:p>
                      <a:pPr marL="0" marR="0" algn="ctr">
                        <a:lnSpc>
                          <a:spcPct val="107000"/>
                        </a:lnSpc>
                        <a:spcBef>
                          <a:spcPts val="0"/>
                        </a:spcBef>
                        <a:spcAft>
                          <a:spcPts val="0"/>
                        </a:spcAft>
                      </a:pPr>
                      <a:r>
                        <a:rPr lang="en-US" sz="3800" b="0" dirty="0" smtClean="0">
                          <a:effectLst/>
                        </a:rPr>
                        <a:t>Israel forgot</a:t>
                      </a:r>
                      <a:r>
                        <a:rPr lang="en-US" sz="3800" b="0" baseline="0" dirty="0" smtClean="0">
                          <a:effectLst/>
                        </a:rPr>
                        <a:t> God so God would punish them for their depravity &amp;          lack of knowledge</a:t>
                      </a:r>
                    </a:p>
                    <a:p>
                      <a:pPr marL="0" marR="0" algn="ctr">
                        <a:lnSpc>
                          <a:spcPct val="107000"/>
                        </a:lnSpc>
                        <a:spcBef>
                          <a:spcPts val="0"/>
                        </a:spcBef>
                        <a:spcAft>
                          <a:spcPts val="0"/>
                        </a:spcAft>
                      </a:pPr>
                      <a:r>
                        <a:rPr lang="en-US" sz="3800" b="0" baseline="0" dirty="0" smtClean="0">
                          <a:effectLst/>
                          <a:latin typeface="Calibri" panose="020F0502020204030204" pitchFamily="34" charset="0"/>
                          <a:ea typeface="Calibri" panose="020F0502020204030204" pitchFamily="34" charset="0"/>
                          <a:cs typeface="Times New Roman" panose="02020603050405020304" pitchFamily="18" charset="0"/>
                        </a:rPr>
                        <a:t>(1:3-4; 2:13; 4:6-9; 8:7; 9:9; 13:16)</a:t>
                      </a:r>
                      <a:endParaRPr lang="en-US" sz="3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800" dirty="0" smtClean="0">
                          <a:effectLst/>
                        </a:rPr>
                        <a:t>In adultery, Gomer has child and her name represented that</a:t>
                      </a:r>
                      <a:r>
                        <a:rPr lang="en-US" sz="3800" baseline="0" dirty="0" smtClean="0">
                          <a:effectLst/>
                        </a:rPr>
                        <a:t> God would not have compassion on Israel to forgive them any more (1:6; 2 Kings 17:6)</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800" dirty="0" smtClean="0">
                          <a:effectLst/>
                          <a:latin typeface="Calibri" panose="020F0502020204030204" pitchFamily="34" charset="0"/>
                          <a:ea typeface="Calibri" panose="020F0502020204030204" pitchFamily="34" charset="0"/>
                          <a:cs typeface="Times New Roman" panose="02020603050405020304" pitchFamily="18" charset="0"/>
                        </a:rPr>
                        <a:t>Unrepentant </a:t>
                      </a:r>
                      <a:r>
                        <a:rPr lang="en-US" sz="3800" dirty="0" smtClean="0">
                          <a:effectLst/>
                          <a:latin typeface="Calibri" panose="020F0502020204030204" pitchFamily="34" charset="0"/>
                          <a:ea typeface="Calibri" panose="020F0502020204030204" pitchFamily="34" charset="0"/>
                          <a:cs typeface="Times New Roman" panose="02020603050405020304" pitchFamily="18" charset="0"/>
                        </a:rPr>
                        <a:t>sinners </a:t>
                      </a:r>
                      <a:r>
                        <a:rPr lang="en-US" sz="3800" dirty="0" smtClean="0">
                          <a:effectLst/>
                          <a:latin typeface="Calibri" panose="020F0502020204030204" pitchFamily="34" charset="0"/>
                          <a:ea typeface="Calibri" panose="020F0502020204030204" pitchFamily="34" charset="0"/>
                          <a:cs typeface="Times New Roman" panose="02020603050405020304" pitchFamily="18" charset="0"/>
                        </a:rPr>
                        <a:t>will never have forgiveness from the Lord but only condemnation</a:t>
                      </a:r>
                    </a:p>
                    <a:p>
                      <a:pPr marL="0" marR="0" algn="ctr">
                        <a:lnSpc>
                          <a:spcPct val="107000"/>
                        </a:lnSpc>
                        <a:spcBef>
                          <a:spcPts val="0"/>
                        </a:spcBef>
                        <a:spcAft>
                          <a:spcPts val="0"/>
                        </a:spcAft>
                      </a:pPr>
                      <a:r>
                        <a:rPr lang="en-US" sz="3800" dirty="0" smtClean="0">
                          <a:effectLst/>
                          <a:latin typeface="Calibri" panose="020F0502020204030204" pitchFamily="34" charset="0"/>
                          <a:ea typeface="Calibri" panose="020F0502020204030204" pitchFamily="34" charset="0"/>
                          <a:cs typeface="Times New Roman" panose="02020603050405020304" pitchFamily="18" charset="0"/>
                        </a:rPr>
                        <a:t>(Heb.</a:t>
                      </a:r>
                      <a:r>
                        <a:rPr lang="en-US" sz="3800" baseline="0" dirty="0" smtClean="0">
                          <a:effectLst/>
                          <a:latin typeface="Calibri" panose="020F0502020204030204" pitchFamily="34" charset="0"/>
                          <a:ea typeface="Calibri" panose="020F0502020204030204" pitchFamily="34" charset="0"/>
                          <a:cs typeface="Times New Roman" panose="02020603050405020304" pitchFamily="18" charset="0"/>
                        </a:rPr>
                        <a:t> 10:26-31)</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396194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1080</TotalTime>
  <Words>1368</Words>
  <Application>Microsoft Office PowerPoint</Application>
  <PresentationFormat>Widescreen</PresentationFormat>
  <Paragraphs>114</Paragraphs>
  <Slides>17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Tahoma</vt:lpstr>
      <vt:lpstr>Times New Roman</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22</cp:revision>
  <dcterms:created xsi:type="dcterms:W3CDTF">2017-08-24T17:43:43Z</dcterms:created>
  <dcterms:modified xsi:type="dcterms:W3CDTF">2017-08-27T19:42:55Z</dcterms:modified>
</cp:coreProperties>
</file>