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8" r:id="rId3"/>
    <p:sldId id="257" r:id="rId4"/>
    <p:sldId id="259" r:id="rId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7535" autoAdjust="0"/>
  </p:normalViewPr>
  <p:slideViewPr>
    <p:cSldViewPr snapToGrid="0">
      <p:cViewPr varScale="1">
        <p:scale>
          <a:sx n="66" d="100"/>
          <a:sy n="66" d="100"/>
        </p:scale>
        <p:origin x="14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3EEEFE87-A437-44FA-A738-F986F9A1AB2E}" type="datetimeFigureOut">
              <a:rPr lang="en-US" smtClean="0"/>
              <a:t>11/19/2017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A0A8BB8E-A2B9-4F2E-8898-636C8068B6F8}" type="slidenum">
              <a:rPr lang="en-US" smtClean="0"/>
              <a:t>‹#›</a:t>
            </a:fld>
            <a:endParaRPr lang="en-US"/>
          </a:p>
        </p:txBody>
      </p:sp>
    </p:spTree>
    <p:extLst>
      <p:ext uri="{BB962C8B-B14F-4D97-AF65-F5344CB8AC3E}">
        <p14:creationId xmlns:p14="http://schemas.microsoft.com/office/powerpoint/2010/main" val="247377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1FD44F6A-01D9-467A-8014-3BAEA948C530}" type="datetimeFigureOut">
              <a:rPr lang="en-US" smtClean="0"/>
              <a:t>11/19/2017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37EAAF34-67C7-446E-851E-2E20FAF4CDC4}" type="slidenum">
              <a:rPr lang="en-US" smtClean="0"/>
              <a:t>‹#›</a:t>
            </a:fld>
            <a:endParaRPr lang="en-US"/>
          </a:p>
        </p:txBody>
      </p:sp>
    </p:spTree>
    <p:extLst>
      <p:ext uri="{BB962C8B-B14F-4D97-AF65-F5344CB8AC3E}">
        <p14:creationId xmlns:p14="http://schemas.microsoft.com/office/powerpoint/2010/main" val="1733472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iblia.com/bible/nkjv/Ezra%201.2" TargetMode="External"/><Relationship Id="rId7" Type="http://schemas.openxmlformats.org/officeDocument/2006/relationships/hyperlink" Target="http://biblia.com/bible/nkjv/Ephesians%202.19-22"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biblia.com/bible/nkjv/Ezra%205.2" TargetMode="External"/><Relationship Id="rId5" Type="http://schemas.openxmlformats.org/officeDocument/2006/relationships/hyperlink" Target="http://biblia.com/bible/nkjv/Ezra%205.1" TargetMode="External"/><Relationship Id="rId4" Type="http://schemas.openxmlformats.org/officeDocument/2006/relationships/hyperlink" Target="http://biblia.com/bible/nkjv/Ezra%201.3"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520 B.C., about 16 years after the people of God had returned from the Babylonian Captivity, the temple of God remained in ruins despite the decree of Cyrus, king of Persia:  "</a:t>
            </a:r>
            <a:r>
              <a:rPr lang="en-US" sz="1200" b="0" i="1" kern="1200" dirty="0" smtClean="0">
                <a:solidFill>
                  <a:schemeClr val="tx1"/>
                </a:solidFill>
                <a:effectLst/>
                <a:latin typeface="+mn-lt"/>
                <a:ea typeface="+mn-ea"/>
                <a:cs typeface="+mn-cs"/>
              </a:rPr>
              <a:t>He has commanded me to build Him a house at Jerusalem....  Now let him go up to Jerusalem...and build the house of the Lord God of Israel</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3"/>
              </a:rPr>
              <a:t>Ezra 1:2</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4"/>
              </a:rPr>
              <a:t>3</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After years of neglect, Jews worked 520 B.C. &amp; within 4 years temple was completed &amp; dedicated.  What caused the turn around?  "</a:t>
            </a:r>
            <a:r>
              <a:rPr lang="en-US" sz="1200" b="0" i="1" kern="1200" dirty="0" smtClean="0">
                <a:solidFill>
                  <a:schemeClr val="tx1"/>
                </a:solidFill>
                <a:effectLst/>
                <a:latin typeface="+mn-lt"/>
                <a:ea typeface="+mn-ea"/>
                <a:cs typeface="+mn-cs"/>
              </a:rPr>
              <a:t>Then the prophet Haggai and Zechariah the son of </a:t>
            </a:r>
            <a:r>
              <a:rPr lang="en-US" sz="1200" b="0" i="1" kern="1200" dirty="0" err="1" smtClean="0">
                <a:solidFill>
                  <a:schemeClr val="tx1"/>
                </a:solidFill>
                <a:effectLst/>
                <a:latin typeface="+mn-lt"/>
                <a:ea typeface="+mn-ea"/>
                <a:cs typeface="+mn-cs"/>
              </a:rPr>
              <a:t>Iddo</a:t>
            </a:r>
            <a:r>
              <a:rPr lang="en-US" sz="1200" b="0" i="1" kern="1200" dirty="0" smtClean="0">
                <a:solidFill>
                  <a:schemeClr val="tx1"/>
                </a:solidFill>
                <a:effectLst/>
                <a:latin typeface="+mn-lt"/>
                <a:ea typeface="+mn-ea"/>
                <a:cs typeface="+mn-cs"/>
              </a:rPr>
              <a:t>, prophets, prophesied to the Jews who were in Jerusalem, in the name of the God of Israel, who was over them.  So Zerubbabel the son of </a:t>
            </a:r>
            <a:r>
              <a:rPr lang="en-US" sz="1200" b="0" i="1" kern="1200" dirty="0" err="1" smtClean="0">
                <a:solidFill>
                  <a:schemeClr val="tx1"/>
                </a:solidFill>
                <a:effectLst/>
                <a:latin typeface="+mn-lt"/>
                <a:ea typeface="+mn-ea"/>
                <a:cs typeface="+mn-cs"/>
              </a:rPr>
              <a:t>Shealtiel</a:t>
            </a:r>
            <a:r>
              <a:rPr lang="en-US" sz="1200" b="0" i="1"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Jeshua</a:t>
            </a:r>
            <a:r>
              <a:rPr lang="en-US" sz="1200" b="0" i="1" kern="1200" dirty="0" smtClean="0">
                <a:solidFill>
                  <a:schemeClr val="tx1"/>
                </a:solidFill>
                <a:effectLst/>
                <a:latin typeface="+mn-lt"/>
                <a:ea typeface="+mn-ea"/>
                <a:cs typeface="+mn-cs"/>
              </a:rPr>
              <a:t> the son of </a:t>
            </a:r>
            <a:r>
              <a:rPr lang="en-US" sz="1200" b="0" i="1" kern="1200" dirty="0" err="1" smtClean="0">
                <a:solidFill>
                  <a:schemeClr val="tx1"/>
                </a:solidFill>
                <a:effectLst/>
                <a:latin typeface="+mn-lt"/>
                <a:ea typeface="+mn-ea"/>
                <a:cs typeface="+mn-cs"/>
              </a:rPr>
              <a:t>Jozadak</a:t>
            </a:r>
            <a:r>
              <a:rPr lang="en-US" sz="1200" b="0" i="1" kern="1200" dirty="0" smtClean="0">
                <a:solidFill>
                  <a:schemeClr val="tx1"/>
                </a:solidFill>
                <a:effectLst/>
                <a:latin typeface="+mn-lt"/>
                <a:ea typeface="+mn-ea"/>
                <a:cs typeface="+mn-cs"/>
              </a:rPr>
              <a:t> rose up and began to build the house of God which was in Jerusalem; and the prophets of God were with them, helping them</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5"/>
              </a:rPr>
              <a:t>Ezra 5:1</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6"/>
              </a:rPr>
              <a:t>2</a:t>
            </a:r>
            <a:r>
              <a:rPr lang="en-US" sz="1200" b="0" i="0" u="sng"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Haggai stirred up leaders &amp; people in the rebuilding.  Make application from then to today so that we might better understand things that will hinder the building of God's house today and also things we can do to build it up as a holy temple to the Lord.  (See </a:t>
            </a:r>
            <a:r>
              <a:rPr lang="en-US" sz="1200" b="0" i="0" u="sng" kern="1200" dirty="0" smtClean="0">
                <a:solidFill>
                  <a:schemeClr val="tx1"/>
                </a:solidFill>
                <a:effectLst/>
                <a:latin typeface="+mn-lt"/>
                <a:ea typeface="+mn-ea"/>
                <a:cs typeface="+mn-cs"/>
                <a:hlinkClick r:id="rId7"/>
              </a:rPr>
              <a:t>Ephesians 2:19-22</a:t>
            </a:r>
            <a:r>
              <a:rPr lang="en-US" sz="1200" b="0" i="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37EAAF34-67C7-446E-851E-2E20FAF4CDC4}" type="slidenum">
              <a:rPr lang="en-US" smtClean="0"/>
              <a:t>1</a:t>
            </a:fld>
            <a:endParaRPr lang="en-US"/>
          </a:p>
        </p:txBody>
      </p:sp>
    </p:spTree>
    <p:extLst>
      <p:ext uri="{BB962C8B-B14F-4D97-AF65-F5344CB8AC3E}">
        <p14:creationId xmlns:p14="http://schemas.microsoft.com/office/powerpoint/2010/main" val="330780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EAAF34-67C7-446E-851E-2E20FAF4CDC4}" type="slidenum">
              <a:rPr lang="en-US" smtClean="0"/>
              <a:t>3</a:t>
            </a:fld>
            <a:endParaRPr lang="en-US"/>
          </a:p>
        </p:txBody>
      </p:sp>
    </p:spTree>
    <p:extLst>
      <p:ext uri="{BB962C8B-B14F-4D97-AF65-F5344CB8AC3E}">
        <p14:creationId xmlns:p14="http://schemas.microsoft.com/office/powerpoint/2010/main" val="278382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7BBA8-B5DD-49A1-A00E-CD7D877DACBA}"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252474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7BBA8-B5DD-49A1-A00E-CD7D877DACBA}"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20125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7BBA8-B5DD-49A1-A00E-CD7D877DACBA}"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391462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7BBA8-B5DD-49A1-A00E-CD7D877DACBA}"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327626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7BBA8-B5DD-49A1-A00E-CD7D877DACBA}"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190438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7BBA8-B5DD-49A1-A00E-CD7D877DACBA}"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165229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7BBA8-B5DD-49A1-A00E-CD7D877DACBA}"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20984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7BBA8-B5DD-49A1-A00E-CD7D877DACBA}"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2838315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7BBA8-B5DD-49A1-A00E-CD7D877DACBA}"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316677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7BBA8-B5DD-49A1-A00E-CD7D877DACBA}"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171660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7BBA8-B5DD-49A1-A00E-CD7D877DACBA}"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F1AFD-6345-4DED-82AF-1855DAF9BD48}" type="slidenum">
              <a:rPr lang="en-US" smtClean="0"/>
              <a:t>‹#›</a:t>
            </a:fld>
            <a:endParaRPr lang="en-US"/>
          </a:p>
        </p:txBody>
      </p:sp>
    </p:spTree>
    <p:extLst>
      <p:ext uri="{BB962C8B-B14F-4D97-AF65-F5344CB8AC3E}">
        <p14:creationId xmlns:p14="http://schemas.microsoft.com/office/powerpoint/2010/main" val="134517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7BBA8-B5DD-49A1-A00E-CD7D877DACBA}" type="datetimeFigureOut">
              <a:rPr lang="en-US" smtClean="0"/>
              <a:t>11/19/2017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F1AFD-6345-4DED-82AF-1855DAF9BD48}" type="slidenum">
              <a:rPr lang="en-US" smtClean="0"/>
              <a:t>‹#›</a:t>
            </a:fld>
            <a:endParaRPr lang="en-US"/>
          </a:p>
        </p:txBody>
      </p:sp>
    </p:spTree>
    <p:extLst>
      <p:ext uri="{BB962C8B-B14F-4D97-AF65-F5344CB8AC3E}">
        <p14:creationId xmlns:p14="http://schemas.microsoft.com/office/powerpoint/2010/main" val="1103400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building the temple of God Hagg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mage result for haggai rebuilding the temple of Go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98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1759256"/>
              </p:ext>
            </p:extLst>
          </p:nvPr>
        </p:nvGraphicFramePr>
        <p:xfrm>
          <a:off x="0" y="2"/>
          <a:ext cx="12192000" cy="6872846"/>
        </p:xfrm>
        <a:graphic>
          <a:graphicData uri="http://schemas.openxmlformats.org/drawingml/2006/table">
            <a:tbl>
              <a:tblPr firstRow="1" firstCol="1" bandRow="1">
                <a:tableStyleId>{073A0DAA-6AF3-43AB-8588-CEC1D06C72B9}</a:tableStyleId>
              </a:tblPr>
              <a:tblGrid>
                <a:gridCol w="4063130"/>
                <a:gridCol w="4064435"/>
                <a:gridCol w="4064435"/>
              </a:tblGrid>
              <a:tr h="927237">
                <a:tc>
                  <a:txBody>
                    <a:bodyPr/>
                    <a:lstStyle/>
                    <a:p>
                      <a:pPr marL="0" marR="0" algn="ctr">
                        <a:lnSpc>
                          <a:spcPct val="107000"/>
                        </a:lnSpc>
                        <a:spcBef>
                          <a:spcPts val="0"/>
                        </a:spcBef>
                        <a:spcAft>
                          <a:spcPts val="0"/>
                        </a:spcAft>
                      </a:pPr>
                      <a:r>
                        <a:rPr lang="en-US" sz="5000" b="1"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endParaRPr lang="en-US" sz="5000" b="1"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5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Remnant</a:t>
                      </a:r>
                    </a:p>
                  </a:txBody>
                  <a:tcPr marL="68580" marR="68580" marT="0" marB="0"/>
                </a:tc>
                <a:tc>
                  <a:txBody>
                    <a:bodyPr/>
                    <a:lstStyle/>
                    <a:p>
                      <a:pPr marL="0" marR="0" algn="ctr">
                        <a:lnSpc>
                          <a:spcPct val="107000"/>
                        </a:lnSpc>
                        <a:spcBef>
                          <a:spcPts val="0"/>
                        </a:spcBef>
                        <a:spcAft>
                          <a:spcPts val="0"/>
                        </a:spcAft>
                      </a:pPr>
                      <a:r>
                        <a:rPr lang="en-US" sz="50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New </a:t>
                      </a:r>
                      <a:r>
                        <a:rPr lang="en-US" sz="5000" b="1"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Test.</a:t>
                      </a:r>
                      <a:endParaRPr lang="en-US" sz="5000" b="1"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64840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His House </a:t>
                      </a:r>
                      <a:r>
                        <a:rPr lang="en-US" sz="3400" b="0" dirty="0" smtClean="0">
                          <a:effectLst/>
                          <a:latin typeface="Tahoma" panose="020B0604030504040204" pitchFamily="34" charset="0"/>
                          <a:ea typeface="Tahoma" panose="020B0604030504040204" pitchFamily="34" charset="0"/>
                          <a:cs typeface="Tahoma" panose="020B0604030504040204" pitchFamily="34" charset="0"/>
                        </a:rPr>
                        <a:t>in </a:t>
                      </a:r>
                      <a:r>
                        <a:rPr lang="en-US" sz="3400" b="0" dirty="0">
                          <a:effectLst/>
                          <a:latin typeface="Tahoma" panose="020B0604030504040204" pitchFamily="34" charset="0"/>
                          <a:ea typeface="Tahoma" panose="020B0604030504040204" pitchFamily="34" charset="0"/>
                          <a:cs typeface="Tahoma" panose="020B0604030504040204" pitchFamily="34" charset="0"/>
                        </a:rPr>
                        <a:t>Ruins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(Haggai</a:t>
                      </a:r>
                      <a:r>
                        <a:rPr lang="en-US" sz="34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b="0" dirty="0" smtClean="0">
                          <a:effectLst/>
                          <a:latin typeface="Tahoma" panose="020B0604030504040204" pitchFamily="34" charset="0"/>
                          <a:ea typeface="Tahoma" panose="020B0604030504040204" pitchFamily="34" charset="0"/>
                          <a:cs typeface="Tahoma" panose="020B0604030504040204" pitchFamily="34" charset="0"/>
                        </a:rPr>
                        <a:t>1:3-4</a:t>
                      </a:r>
                      <a:r>
                        <a:rPr lang="en-US" sz="3400" b="0" dirty="0">
                          <a:effectLst/>
                          <a:latin typeface="Tahoma" panose="020B0604030504040204" pitchFamily="34" charset="0"/>
                          <a:ea typeface="Tahoma" panose="020B0604030504040204" pitchFamily="34" charset="0"/>
                          <a:cs typeface="Tahoma" panose="020B0604030504040204" pitchFamily="34" charset="0"/>
                        </a:rPr>
                        <a:t>, 9)</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Procrastinated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(Haggai 1:2</a:t>
                      </a:r>
                      <a:r>
                        <a:rPr lang="en-US" sz="3400" dirty="0">
                          <a:effectLst/>
                          <a:latin typeface="Tahoma" panose="020B0604030504040204" pitchFamily="34" charset="0"/>
                          <a:ea typeface="Tahoma" panose="020B0604030504040204" pitchFamily="34" charset="0"/>
                          <a:cs typeface="Tahoma" panose="020B0604030504040204" pitchFamily="34" charset="0"/>
                        </a:rPr>
                        <a:t>, 4)</a:t>
                      </a: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Man Makes Excuses (Luke 14:18-20;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Eph. 5:15-17)</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55027">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Rebuild Temple- </a:t>
                      </a:r>
                      <a:endParaRPr lang="en-US" sz="34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Glorify </a:t>
                      </a:r>
                      <a:r>
                        <a:rPr lang="en-US" sz="3400" b="0" dirty="0">
                          <a:effectLst/>
                          <a:latin typeface="Tahoma" panose="020B0604030504040204" pitchFamily="34" charset="0"/>
                          <a:ea typeface="Tahoma" panose="020B0604030504040204" pitchFamily="34" charset="0"/>
                          <a:cs typeface="Tahoma" panose="020B0604030504040204" pitchFamily="34" charset="0"/>
                        </a:rPr>
                        <a:t>Him (1:8)  </a:t>
                      </a: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Consider Your Ways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Suffering </a:t>
                      </a:r>
                      <a:r>
                        <a:rPr lang="en-US" sz="3400" dirty="0">
                          <a:effectLst/>
                          <a:latin typeface="Tahoma" panose="020B0604030504040204" pitchFamily="34" charset="0"/>
                          <a:ea typeface="Tahoma" panose="020B0604030504040204" pitchFamily="34" charset="0"/>
                          <a:cs typeface="Tahoma" panose="020B0604030504040204" pitchFamily="34" charset="0"/>
                        </a:rPr>
                        <a:t>Drought </a:t>
                      </a:r>
                      <a:r>
                        <a:rPr lang="en-US" sz="3300" dirty="0" smtClean="0">
                          <a:effectLst/>
                          <a:latin typeface="Tahoma" panose="020B0604030504040204" pitchFamily="34" charset="0"/>
                          <a:ea typeface="Tahoma" panose="020B0604030504040204" pitchFamily="34" charset="0"/>
                          <a:cs typeface="Tahoma" panose="020B0604030504040204" pitchFamily="34" charset="0"/>
                        </a:rPr>
                        <a:t>because of your Sins</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1:5-7, 9-11)</a:t>
                      </a: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Man Builds-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Own Wisdom</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 (1 Cor. 3:18-20;</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1 Pet. 4:11)</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7326">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His Word Preached (1:12</a:t>
                      </a:r>
                      <a:r>
                        <a:rPr lang="en-US" sz="3400" b="0" dirty="0" smtClean="0">
                          <a:effectLst/>
                          <a:latin typeface="Tahoma" panose="020B0604030504040204" pitchFamily="34" charset="0"/>
                          <a:ea typeface="Tahoma" panose="020B0604030504040204" pitchFamily="34" charset="0"/>
                          <a:cs typeface="Tahoma" panose="020B0604030504040204" pitchFamily="34" charset="0"/>
                        </a:rPr>
                        <a:t>) </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Stirred </a:t>
                      </a:r>
                      <a:r>
                        <a:rPr lang="en-US" sz="3400" dirty="0" smtClean="0">
                          <a:effectLst/>
                          <a:latin typeface="Tahoma" panose="020B0604030504040204" pitchFamily="34" charset="0"/>
                          <a:ea typeface="Tahoma" panose="020B0604030504040204" pitchFamily="34" charset="0"/>
                          <a:cs typeface="Tahoma" panose="020B0604030504040204" pitchFamily="34" charset="0"/>
                        </a:rPr>
                        <a:t>Up to Obey- Rebuilt the Temple</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a:effectLst/>
                          <a:latin typeface="Tahoma" panose="020B0604030504040204" pitchFamily="34" charset="0"/>
                          <a:ea typeface="Tahoma" panose="020B0604030504040204" pitchFamily="34" charset="0"/>
                          <a:cs typeface="Tahoma" panose="020B0604030504040204" pitchFamily="34" charset="0"/>
                        </a:rPr>
                        <a:t>(</a:t>
                      </a:r>
                      <a:r>
                        <a:rPr lang="en-US" sz="3400" dirty="0" smtClean="0">
                          <a:effectLst/>
                          <a:latin typeface="Tahoma" panose="020B0604030504040204" pitchFamily="34" charset="0"/>
                          <a:ea typeface="Tahoma" panose="020B0604030504040204" pitchFamily="34" charset="0"/>
                          <a:cs typeface="Tahoma" panose="020B0604030504040204" pitchFamily="34" charset="0"/>
                        </a:rPr>
                        <a:t>1:12,14; Ez. 6:14)</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Church Built- Christ </a:t>
                      </a:r>
                      <a:r>
                        <a:rPr lang="en-US" sz="3200" dirty="0" smtClean="0">
                          <a:effectLst/>
                          <a:latin typeface="Tahoma" panose="020B0604030504040204" pitchFamily="34" charset="0"/>
                          <a:ea typeface="Tahoma" panose="020B0604030504040204" pitchFamily="34" charset="0"/>
                          <a:cs typeface="Tahoma" panose="020B0604030504040204" pitchFamily="34" charset="0"/>
                        </a:rPr>
                        <a:t>3,000 </a:t>
                      </a:r>
                      <a:r>
                        <a:rPr lang="en-US" sz="3200" baseline="0" dirty="0" smtClean="0">
                          <a:effectLst/>
                          <a:latin typeface="Tahoma" panose="020B0604030504040204" pitchFamily="34" charset="0"/>
                          <a:ea typeface="Tahoma" panose="020B0604030504040204" pitchFamily="34" charset="0"/>
                          <a:cs typeface="Tahoma" panose="020B0604030504040204" pitchFamily="34" charset="0"/>
                        </a:rPr>
                        <a:t>Baptized-Saved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t>
                      </a:r>
                      <a:r>
                        <a:rPr lang="en-US" sz="3400" dirty="0">
                          <a:effectLst/>
                          <a:latin typeface="Tahoma" panose="020B0604030504040204" pitchFamily="34" charset="0"/>
                          <a:ea typeface="Tahoma" panose="020B0604030504040204" pitchFamily="34" charset="0"/>
                          <a:cs typeface="Tahoma" panose="020B0604030504040204" pitchFamily="34" charset="0"/>
                        </a:rPr>
                        <a:t>Mt. </a:t>
                      </a:r>
                      <a:r>
                        <a:rPr lang="en-US" sz="3400" dirty="0" smtClean="0">
                          <a:effectLst/>
                          <a:latin typeface="Tahoma" panose="020B0604030504040204" pitchFamily="34" charset="0"/>
                          <a:ea typeface="Tahoma" panose="020B0604030504040204" pitchFamily="34" charset="0"/>
                          <a:cs typeface="Tahoma" panose="020B0604030504040204" pitchFamily="34" charset="0"/>
                        </a:rPr>
                        <a:t>16:18; </a:t>
                      </a:r>
                      <a:r>
                        <a:rPr lang="en-US" sz="3400" dirty="0">
                          <a:effectLst/>
                          <a:latin typeface="Tahoma" panose="020B0604030504040204" pitchFamily="34" charset="0"/>
                          <a:ea typeface="Tahoma" panose="020B0604030504040204" pitchFamily="34" charset="0"/>
                          <a:cs typeface="Tahoma" panose="020B0604030504040204" pitchFamily="34" charset="0"/>
                        </a:rPr>
                        <a:t>Ax </a:t>
                      </a:r>
                      <a:r>
                        <a:rPr lang="en-US" sz="3400" dirty="0" smtClean="0">
                          <a:effectLst/>
                          <a:latin typeface="Tahoma" panose="020B0604030504040204" pitchFamily="34" charset="0"/>
                          <a:ea typeface="Tahoma" panose="020B0604030504040204" pitchFamily="34" charset="0"/>
                          <a:cs typeface="Tahoma" panose="020B0604030504040204" pitchFamily="34" charset="0"/>
                        </a:rPr>
                        <a:t>2:41) </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5538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66002745"/>
              </p:ext>
            </p:extLst>
          </p:nvPr>
        </p:nvGraphicFramePr>
        <p:xfrm>
          <a:off x="0" y="0"/>
          <a:ext cx="12192000" cy="6904290"/>
        </p:xfrm>
        <a:graphic>
          <a:graphicData uri="http://schemas.openxmlformats.org/drawingml/2006/table">
            <a:tbl>
              <a:tblPr firstRow="1" firstCol="1" bandRow="1">
                <a:tableStyleId>{073A0DAA-6AF3-43AB-8588-CEC1D06C72B9}</a:tableStyleId>
              </a:tblPr>
              <a:tblGrid>
                <a:gridCol w="4063130"/>
                <a:gridCol w="4064435"/>
                <a:gridCol w="4064435"/>
              </a:tblGrid>
              <a:tr h="861182">
                <a:tc>
                  <a:txBody>
                    <a:bodyPr/>
                    <a:lstStyle/>
                    <a:p>
                      <a:pPr marL="0" marR="0" algn="ctr">
                        <a:lnSpc>
                          <a:spcPct val="107000"/>
                        </a:lnSpc>
                        <a:spcBef>
                          <a:spcPts val="0"/>
                        </a:spcBef>
                        <a:spcAft>
                          <a:spcPts val="0"/>
                        </a:spcAft>
                      </a:pPr>
                      <a:r>
                        <a:rPr lang="en-US" sz="5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p>
                  </a:txBody>
                  <a:tcPr marL="68580" marR="68580" marT="0" marB="0"/>
                </a:tc>
                <a:tc>
                  <a:txBody>
                    <a:bodyPr/>
                    <a:lstStyle/>
                    <a:p>
                      <a:pPr marL="0" marR="0" algn="ctr">
                        <a:lnSpc>
                          <a:spcPct val="107000"/>
                        </a:lnSpc>
                        <a:spcBef>
                          <a:spcPts val="0"/>
                        </a:spcBef>
                        <a:spcAft>
                          <a:spcPts val="0"/>
                        </a:spcAft>
                      </a:pPr>
                      <a:r>
                        <a:rPr lang="en-US" sz="5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Remnant</a:t>
                      </a:r>
                    </a:p>
                  </a:txBody>
                  <a:tcPr marL="68580" marR="68580" marT="0" marB="0"/>
                </a:tc>
                <a:tc>
                  <a:txBody>
                    <a:bodyPr/>
                    <a:lstStyle/>
                    <a:p>
                      <a:pPr marL="0" marR="0" algn="ctr">
                        <a:lnSpc>
                          <a:spcPct val="107000"/>
                        </a:lnSpc>
                        <a:spcBef>
                          <a:spcPts val="0"/>
                        </a:spcBef>
                        <a:spcAft>
                          <a:spcPts val="0"/>
                        </a:spcAft>
                      </a:pPr>
                      <a:r>
                        <a:rPr lang="en-US" sz="50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New </a:t>
                      </a:r>
                      <a:r>
                        <a:rPr lang="en-US" sz="5000" b="1"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Test.</a:t>
                      </a:r>
                      <a:endParaRPr lang="en-US" sz="5000" b="1"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93366">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Promised to be with His People when </a:t>
                      </a:r>
                      <a:r>
                        <a:rPr lang="en-US" sz="3500" b="0" dirty="0" smtClean="0">
                          <a:effectLst/>
                          <a:latin typeface="Tahoma" panose="020B0604030504040204" pitchFamily="34" charset="0"/>
                          <a:ea typeface="Tahoma" panose="020B0604030504040204" pitchFamily="34" charset="0"/>
                          <a:cs typeface="Tahoma" panose="020B0604030504040204" pitchFamily="34" charset="0"/>
                        </a:rPr>
                        <a:t>They’re Obedient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(Haggai</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1:13</a:t>
                      </a:r>
                      <a:r>
                        <a:rPr lang="en-US" sz="35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Reverenced God </a:t>
                      </a:r>
                      <a:endParaRPr lang="en-US" sz="35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(Haggai 1:12</a:t>
                      </a:r>
                      <a:r>
                        <a:rPr lang="en-US" sz="35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Saints Built</a:t>
                      </a: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 up to Sacrifice, Save, </a:t>
                      </a:r>
                    </a:p>
                    <a:p>
                      <a:pPr marL="0" marR="0" algn="ctr">
                        <a:lnSpc>
                          <a:spcPct val="107000"/>
                        </a:lnSpc>
                        <a:spcBef>
                          <a:spcPts val="0"/>
                        </a:spcBef>
                        <a:spcAft>
                          <a:spcPts val="0"/>
                        </a:spcAft>
                      </a:pP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&amp; Edify Others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(1 Peter 2:4-5;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Eph. 4:11-16, 29)</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4974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Future-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Shake </a:t>
                      </a:r>
                      <a:r>
                        <a:rPr lang="en-US" sz="3500" b="0" dirty="0">
                          <a:effectLst/>
                          <a:latin typeface="Tahoma" panose="020B0604030504040204" pitchFamily="34" charset="0"/>
                          <a:ea typeface="Tahoma" panose="020B0604030504040204" pitchFamily="34" charset="0"/>
                          <a:cs typeface="Tahoma" panose="020B0604030504040204" pitchFamily="34" charset="0"/>
                        </a:rPr>
                        <a:t>Heavens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and </a:t>
                      </a:r>
                      <a:r>
                        <a:rPr lang="en-US" sz="3500" b="0" dirty="0">
                          <a:effectLst/>
                          <a:latin typeface="Tahoma" panose="020B0604030504040204" pitchFamily="34" charset="0"/>
                          <a:ea typeface="Tahoma" panose="020B0604030504040204" pitchFamily="34" charset="0"/>
                          <a:cs typeface="Tahoma" panose="020B0604030504040204" pitchFamily="34" charset="0"/>
                        </a:rPr>
                        <a:t>Earth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(2:6; 2 </a:t>
                      </a:r>
                      <a:r>
                        <a:rPr lang="en-US" sz="3500" b="0" dirty="0">
                          <a:effectLst/>
                          <a:latin typeface="Tahoma" panose="020B0604030504040204" pitchFamily="34" charset="0"/>
                          <a:ea typeface="Tahoma" panose="020B0604030504040204" pitchFamily="34" charset="0"/>
                          <a:cs typeface="Tahoma" panose="020B0604030504040204" pitchFamily="34" charset="0"/>
                        </a:rPr>
                        <a:t>Pet. 3:10)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Future </a:t>
                      </a:r>
                      <a:r>
                        <a:rPr lang="en-US" sz="3500" dirty="0" smtClean="0">
                          <a:effectLst/>
                          <a:latin typeface="Tahoma" panose="020B0604030504040204" pitchFamily="34" charset="0"/>
                          <a:ea typeface="Tahoma" panose="020B0604030504040204" pitchFamily="34" charset="0"/>
                          <a:cs typeface="Tahoma" panose="020B0604030504040204" pitchFamily="34" charset="0"/>
                        </a:rPr>
                        <a:t>Kingdom [</a:t>
                      </a: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Christ]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More Glory- Peace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(2:9; Eph. 2:14ff)</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Unshakeable</a:t>
                      </a: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 Kingdom</a:t>
                      </a:r>
                      <a:r>
                        <a:rPr lang="en-US" sz="35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Gratefully Serve </a:t>
                      </a:r>
                      <a:r>
                        <a:rPr lang="en-US" sz="3500" dirty="0">
                          <a:effectLst/>
                          <a:latin typeface="Tahoma" panose="020B0604030504040204" pitchFamily="34" charset="0"/>
                          <a:ea typeface="Tahoma" panose="020B0604030504040204" pitchFamily="34" charset="0"/>
                          <a:cs typeface="Tahoma" panose="020B0604030504040204" pitchFamily="34" charset="0"/>
                        </a:rPr>
                        <a:t>God with </a:t>
                      </a:r>
                      <a:r>
                        <a:rPr lang="en-US" sz="3500" dirty="0" smtClean="0">
                          <a:effectLst/>
                          <a:latin typeface="Tahoma" panose="020B0604030504040204" pitchFamily="34" charset="0"/>
                          <a:ea typeface="Tahoma" panose="020B0604030504040204" pitchFamily="34" charset="0"/>
                          <a:cs typeface="Tahoma" panose="020B0604030504040204" pitchFamily="34" charset="0"/>
                        </a:rPr>
                        <a:t>Awe </a:t>
                      </a:r>
                      <a:r>
                        <a:rPr lang="en-US" sz="3500" dirty="0">
                          <a:effectLst/>
                          <a:latin typeface="Tahoma" panose="020B0604030504040204" pitchFamily="34" charset="0"/>
                          <a:ea typeface="Tahoma" panose="020B0604030504040204" pitchFamily="34" charset="0"/>
                          <a:cs typeface="Tahoma" panose="020B0604030504040204" pitchFamily="34" charset="0"/>
                        </a:rPr>
                        <a:t>(</a:t>
                      </a:r>
                      <a:r>
                        <a:rPr lang="en-US" sz="3500" dirty="0" smtClean="0">
                          <a:effectLst/>
                          <a:latin typeface="Tahoma" panose="020B0604030504040204" pitchFamily="34" charset="0"/>
                          <a:ea typeface="Tahoma" panose="020B0604030504040204" pitchFamily="34" charset="0"/>
                          <a:cs typeface="Tahoma" panose="020B0604030504040204" pitchFamily="34" charset="0"/>
                        </a:rPr>
                        <a:t>Heb. 12:25-29)</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9881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228</Words>
  <Application>Microsoft Office PowerPoint</Application>
  <PresentationFormat>Widescreen</PresentationFormat>
  <Paragraphs>47</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20</cp:revision>
  <cp:lastPrinted>2017-11-19T04:55:32Z</cp:lastPrinted>
  <dcterms:created xsi:type="dcterms:W3CDTF">2017-11-18T22:54:17Z</dcterms:created>
  <dcterms:modified xsi:type="dcterms:W3CDTF">2017-11-19T13:28:22Z</dcterms:modified>
</cp:coreProperties>
</file>