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66" r:id="rId7"/>
    <p:sldId id="267" r:id="rId8"/>
    <p:sldId id="259" r:id="rId9"/>
    <p:sldId id="273" r:id="rId10"/>
    <p:sldId id="272" r:id="rId11"/>
    <p:sldId id="271" r:id="rId12"/>
    <p:sldId id="270" r:id="rId13"/>
    <p:sldId id="269" r:id="rId14"/>
    <p:sldId id="260" r:id="rId15"/>
    <p:sldId id="261" r:id="rId16"/>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1576" autoAdjust="0"/>
  </p:normalViewPr>
  <p:slideViewPr>
    <p:cSldViewPr snapToGrid="0">
      <p:cViewPr varScale="1">
        <p:scale>
          <a:sx n="78" d="100"/>
          <a:sy n="78" d="100"/>
        </p:scale>
        <p:origin x="33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AE1798B3-6674-42B1-881E-F2DEBA2E4D73}" type="datetimeFigureOut">
              <a:rPr lang="en-US" smtClean="0"/>
              <a:t>1/14/2018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80BE7936-BDB4-44EE-9FD4-6C68A41DBCD1}" type="slidenum">
              <a:rPr lang="en-US" smtClean="0"/>
              <a:t>‹#›</a:t>
            </a:fld>
            <a:endParaRPr lang="en-US"/>
          </a:p>
        </p:txBody>
      </p:sp>
    </p:spTree>
    <p:extLst>
      <p:ext uri="{BB962C8B-B14F-4D97-AF65-F5344CB8AC3E}">
        <p14:creationId xmlns:p14="http://schemas.microsoft.com/office/powerpoint/2010/main" val="2092802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1E8B982A-00C8-45C5-A7D6-898159148327}" type="datetimeFigureOut">
              <a:rPr lang="en-US" smtClean="0"/>
              <a:t>1/14/2018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7BB84437-0371-4811-B22A-0FDFBFC5E6EC}" type="slidenum">
              <a:rPr lang="en-US" smtClean="0"/>
              <a:t>‹#›</a:t>
            </a:fld>
            <a:endParaRPr lang="en-US"/>
          </a:p>
        </p:txBody>
      </p:sp>
    </p:spTree>
    <p:extLst>
      <p:ext uri="{BB962C8B-B14F-4D97-AF65-F5344CB8AC3E}">
        <p14:creationId xmlns:p14="http://schemas.microsoft.com/office/powerpoint/2010/main" val="3966903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have a desire for</a:t>
            </a:r>
            <a:r>
              <a:rPr lang="en-US" baseline="0" dirty="0" smtClean="0"/>
              <a:t> greatness, to be famous, to be a star, for everyone to know their name especially while they are young.  They want to do some great thing and be noticed by the world.  Be the first person in history to accomplish something, </a:t>
            </a:r>
            <a:r>
              <a:rPr lang="en-US" baseline="0" dirty="0" err="1" smtClean="0"/>
              <a:t>Guiness</a:t>
            </a:r>
            <a:r>
              <a:rPr lang="en-US" baseline="0" dirty="0" smtClean="0"/>
              <a:t> Book of World Records, Hall of Fame, invent something, some would very happy if their post went viral.  The apostles had a desire for greatness and likely so do we.  Let us learn from the Lord what true greatness is.  </a:t>
            </a:r>
            <a:endParaRPr lang="en-US" dirty="0"/>
          </a:p>
        </p:txBody>
      </p:sp>
      <p:sp>
        <p:nvSpPr>
          <p:cNvPr id="4" name="Slide Number Placeholder 3"/>
          <p:cNvSpPr>
            <a:spLocks noGrp="1"/>
          </p:cNvSpPr>
          <p:nvPr>
            <p:ph type="sldNum" sz="quarter" idx="10"/>
          </p:nvPr>
        </p:nvSpPr>
        <p:spPr/>
        <p:txBody>
          <a:bodyPr/>
          <a:lstStyle/>
          <a:p>
            <a:fld id="{7BB84437-0371-4811-B22A-0FDFBFC5E6EC}" type="slidenum">
              <a:rPr lang="en-US" smtClean="0"/>
              <a:t>1</a:t>
            </a:fld>
            <a:endParaRPr lang="en-US"/>
          </a:p>
        </p:txBody>
      </p:sp>
    </p:spTree>
    <p:extLst>
      <p:ext uri="{BB962C8B-B14F-4D97-AF65-F5344CB8AC3E}">
        <p14:creationId xmlns:p14="http://schemas.microsoft.com/office/powerpoint/2010/main" val="3768712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AF0BAC-D720-4E20-9897-AAE6AF7E98C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372450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F0BAC-D720-4E20-9897-AAE6AF7E98C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197993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F0BAC-D720-4E20-9897-AAE6AF7E98C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271298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F0BAC-D720-4E20-9897-AAE6AF7E98C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337384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F0BAC-D720-4E20-9897-AAE6AF7E98CE}"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336141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AF0BAC-D720-4E20-9897-AAE6AF7E98C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51890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AF0BAC-D720-4E20-9897-AAE6AF7E98CE}"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156606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F0BAC-D720-4E20-9897-AAE6AF7E98CE}"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194691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F0BAC-D720-4E20-9897-AAE6AF7E98CE}"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294224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F0BAC-D720-4E20-9897-AAE6AF7E98C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294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F0BAC-D720-4E20-9897-AAE6AF7E98CE}"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34DCD-9556-4B8B-9B01-CA2CA71D221D}" type="slidenum">
              <a:rPr lang="en-US" smtClean="0"/>
              <a:t>‹#›</a:t>
            </a:fld>
            <a:endParaRPr lang="en-US"/>
          </a:p>
        </p:txBody>
      </p:sp>
    </p:spTree>
    <p:extLst>
      <p:ext uri="{BB962C8B-B14F-4D97-AF65-F5344CB8AC3E}">
        <p14:creationId xmlns:p14="http://schemas.microsoft.com/office/powerpoint/2010/main" val="306479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F0BAC-D720-4E20-9897-AAE6AF7E98CE}"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34DCD-9556-4B8B-9B01-CA2CA71D221D}" type="slidenum">
              <a:rPr lang="en-US" smtClean="0"/>
              <a:t>‹#›</a:t>
            </a:fld>
            <a:endParaRPr lang="en-US"/>
          </a:p>
        </p:txBody>
      </p:sp>
    </p:spTree>
    <p:extLst>
      <p:ext uri="{BB962C8B-B14F-4D97-AF65-F5344CB8AC3E}">
        <p14:creationId xmlns:p14="http://schemas.microsoft.com/office/powerpoint/2010/main" val="4181391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010" y="0"/>
            <a:ext cx="12111990" cy="1097280"/>
          </a:xfrm>
        </p:spPr>
        <p:txBody>
          <a:bodyPr>
            <a:noAutofit/>
          </a:bodyPr>
          <a:lstStyle/>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Desire for Greatness</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2" descr="http://desiregreatness.com/wp-content/uploads/2017/05/slider-imag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25" y="1097280"/>
            <a:ext cx="12168975" cy="576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167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8262619"/>
              </p:ext>
            </p:extLst>
          </p:nvPr>
        </p:nvGraphicFramePr>
        <p:xfrm>
          <a:off x="22861" y="-1"/>
          <a:ext cx="12191999" cy="6850558"/>
        </p:xfrm>
        <a:graphic>
          <a:graphicData uri="http://schemas.openxmlformats.org/drawingml/2006/table">
            <a:tbl>
              <a:tblPr firstRow="1" firstCol="1" bandRow="1">
                <a:tableStyleId>{073A0DAA-6AF3-43AB-8588-CEC1D06C72B9}</a:tableStyleId>
              </a:tblPr>
              <a:tblGrid>
                <a:gridCol w="4063131"/>
                <a:gridCol w="4064434"/>
                <a:gridCol w="4064434"/>
              </a:tblGrid>
              <a:tr h="66192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99567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Knowledge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b="0" dirty="0">
                          <a:effectLst/>
                          <a:latin typeface="Tahoma" panose="020B0604030504040204" pitchFamily="34" charset="0"/>
                          <a:ea typeface="Tahoma" panose="020B0604030504040204" pitchFamily="34" charset="0"/>
                          <a:cs typeface="Tahoma" panose="020B0604030504040204" pitchFamily="34" charset="0"/>
                        </a:rPr>
                        <a:t>13:11;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b="0" dirty="0">
                          <a:effectLst/>
                          <a:latin typeface="Tahoma" panose="020B0604030504040204" pitchFamily="34" charset="0"/>
                          <a:ea typeface="Tahoma" panose="020B0604030504040204" pitchFamily="34" charset="0"/>
                          <a:cs typeface="Tahoma" panose="020B0604030504040204" pitchFamily="34" charset="0"/>
                        </a:rPr>
                        <a:t>21:15)</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Love truth first, knowledge by itself makes you arrogant (1 Cor. 8:1; 13:1-3)</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Revealed </a:t>
                      </a:r>
                      <a:r>
                        <a:rPr lang="en-US" sz="3400" dirty="0" smtClean="0">
                          <a:effectLst/>
                          <a:latin typeface="Tahoma" panose="020B0604030504040204" pitchFamily="34" charset="0"/>
                          <a:ea typeface="Tahoma" panose="020B0604030504040204" pitchFamily="34" charset="0"/>
                          <a:cs typeface="Tahoma" panose="020B0604030504040204" pitchFamily="34" charset="0"/>
                        </a:rPr>
                        <a:t>the </a:t>
                      </a:r>
                      <a:r>
                        <a:rPr lang="en-US" sz="3400" dirty="0">
                          <a:effectLst/>
                          <a:latin typeface="Tahoma" panose="020B0604030504040204" pitchFamily="34" charset="0"/>
                          <a:ea typeface="Tahoma" panose="020B0604030504040204" pitchFamily="34" charset="0"/>
                          <a:cs typeface="Tahoma" panose="020B0604030504040204" pitchFamily="34" charset="0"/>
                        </a:rPr>
                        <a:t>truth </a:t>
                      </a:r>
                      <a:r>
                        <a:rPr lang="en-US" sz="3400" dirty="0" smtClean="0">
                          <a:effectLst/>
                          <a:latin typeface="Tahoma" panose="020B0604030504040204" pitchFamily="34" charset="0"/>
                          <a:ea typeface="Tahoma" panose="020B0604030504040204" pitchFamily="34" charset="0"/>
                          <a:cs typeface="Tahoma" panose="020B0604030504040204" pitchFamily="34" charset="0"/>
                        </a:rPr>
                        <a:t>so that it can </a:t>
                      </a:r>
                      <a:r>
                        <a:rPr lang="en-US" sz="3400" dirty="0">
                          <a:effectLst/>
                          <a:latin typeface="Tahoma" panose="020B0604030504040204" pitchFamily="34" charset="0"/>
                          <a:ea typeface="Tahoma" panose="020B0604030504040204" pitchFamily="34" charset="0"/>
                          <a:cs typeface="Tahoma" panose="020B0604030504040204" pitchFamily="34" charset="0"/>
                        </a:rPr>
                        <a:t>be known and be </a:t>
                      </a:r>
                      <a:r>
                        <a:rPr lang="en-US" sz="3400" dirty="0" smtClean="0">
                          <a:effectLst/>
                          <a:latin typeface="Tahoma" panose="020B0604030504040204" pitchFamily="34" charset="0"/>
                          <a:ea typeface="Tahoma" panose="020B0604030504040204" pitchFamily="34" charset="0"/>
                          <a:cs typeface="Tahoma" panose="020B0604030504040204" pitchFamily="34" charset="0"/>
                        </a:rPr>
                        <a:t>saved</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(John </a:t>
                      </a:r>
                      <a:r>
                        <a:rPr lang="en-US" sz="3400" dirty="0">
                          <a:effectLst/>
                          <a:latin typeface="Tahoma" panose="020B0604030504040204" pitchFamily="34" charset="0"/>
                          <a:ea typeface="Tahoma" panose="020B0604030504040204" pitchFamily="34" charset="0"/>
                          <a:cs typeface="Tahoma" panose="020B0604030504040204" pitchFamily="34" charset="0"/>
                        </a:rPr>
                        <a:t>8:32; Eph. </a:t>
                      </a:r>
                      <a:r>
                        <a:rPr lang="en-US" sz="3400" dirty="0" smtClean="0">
                          <a:effectLst/>
                          <a:latin typeface="Tahoma" panose="020B0604030504040204" pitchFamily="34" charset="0"/>
                          <a:ea typeface="Tahoma" panose="020B0604030504040204" pitchFamily="34" charset="0"/>
                          <a:cs typeface="Tahoma" panose="020B0604030504040204" pitchFamily="34" charset="0"/>
                        </a:rPr>
                        <a:t>3:3ff; </a:t>
                      </a:r>
                      <a:r>
                        <a:rPr lang="en-US" sz="3400" dirty="0">
                          <a:effectLst/>
                          <a:latin typeface="Tahoma" panose="020B0604030504040204" pitchFamily="34" charset="0"/>
                          <a:ea typeface="Tahoma" panose="020B0604030504040204" pitchFamily="34" charset="0"/>
                          <a:cs typeface="Tahoma" panose="020B0604030504040204" pitchFamily="34" charset="0"/>
                        </a:rPr>
                        <a:t>2 Tim. 2:15)</a:t>
                      </a:r>
                    </a:p>
                  </a:txBody>
                  <a:tcPr marL="68580" marR="68580" marT="0" marB="0"/>
                </a:tc>
              </a:tr>
              <a:tr h="3192957">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7983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7583901"/>
              </p:ext>
            </p:extLst>
          </p:nvPr>
        </p:nvGraphicFramePr>
        <p:xfrm>
          <a:off x="22861" y="-1"/>
          <a:ext cx="12191999" cy="6850558"/>
        </p:xfrm>
        <a:graphic>
          <a:graphicData uri="http://schemas.openxmlformats.org/drawingml/2006/table">
            <a:tbl>
              <a:tblPr firstRow="1" firstCol="1" bandRow="1">
                <a:tableStyleId>{073A0DAA-6AF3-43AB-8588-CEC1D06C72B9}</a:tableStyleId>
              </a:tblPr>
              <a:tblGrid>
                <a:gridCol w="4063131"/>
                <a:gridCol w="4064434"/>
                <a:gridCol w="4064434"/>
              </a:tblGrid>
              <a:tr h="66192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99567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Knowledge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b="0" dirty="0">
                          <a:effectLst/>
                          <a:latin typeface="Tahoma" panose="020B0604030504040204" pitchFamily="34" charset="0"/>
                          <a:ea typeface="Tahoma" panose="020B0604030504040204" pitchFamily="34" charset="0"/>
                          <a:cs typeface="Tahoma" panose="020B0604030504040204" pitchFamily="34" charset="0"/>
                        </a:rPr>
                        <a:t>13:11;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b="0" dirty="0">
                          <a:effectLst/>
                          <a:latin typeface="Tahoma" panose="020B0604030504040204" pitchFamily="34" charset="0"/>
                          <a:ea typeface="Tahoma" panose="020B0604030504040204" pitchFamily="34" charset="0"/>
                          <a:cs typeface="Tahoma" panose="020B0604030504040204" pitchFamily="34" charset="0"/>
                        </a:rPr>
                        <a:t>21:15)</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Love truth first, knowledge by itself makes you arrogant (1 Cor. 8:1; 13:1-3)</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Revealed </a:t>
                      </a:r>
                      <a:r>
                        <a:rPr lang="en-US" sz="3400" dirty="0" smtClean="0">
                          <a:effectLst/>
                          <a:latin typeface="Tahoma" panose="020B0604030504040204" pitchFamily="34" charset="0"/>
                          <a:ea typeface="Tahoma" panose="020B0604030504040204" pitchFamily="34" charset="0"/>
                          <a:cs typeface="Tahoma" panose="020B0604030504040204" pitchFamily="34" charset="0"/>
                        </a:rPr>
                        <a:t>the </a:t>
                      </a:r>
                      <a:r>
                        <a:rPr lang="en-US" sz="3400" dirty="0">
                          <a:effectLst/>
                          <a:latin typeface="Tahoma" panose="020B0604030504040204" pitchFamily="34" charset="0"/>
                          <a:ea typeface="Tahoma" panose="020B0604030504040204" pitchFamily="34" charset="0"/>
                          <a:cs typeface="Tahoma" panose="020B0604030504040204" pitchFamily="34" charset="0"/>
                        </a:rPr>
                        <a:t>truth </a:t>
                      </a:r>
                      <a:r>
                        <a:rPr lang="en-US" sz="3400" dirty="0" smtClean="0">
                          <a:effectLst/>
                          <a:latin typeface="Tahoma" panose="020B0604030504040204" pitchFamily="34" charset="0"/>
                          <a:ea typeface="Tahoma" panose="020B0604030504040204" pitchFamily="34" charset="0"/>
                          <a:cs typeface="Tahoma" panose="020B0604030504040204" pitchFamily="34" charset="0"/>
                        </a:rPr>
                        <a:t>so that it can </a:t>
                      </a:r>
                      <a:r>
                        <a:rPr lang="en-US" sz="3400" dirty="0">
                          <a:effectLst/>
                          <a:latin typeface="Tahoma" panose="020B0604030504040204" pitchFamily="34" charset="0"/>
                          <a:ea typeface="Tahoma" panose="020B0604030504040204" pitchFamily="34" charset="0"/>
                          <a:cs typeface="Tahoma" panose="020B0604030504040204" pitchFamily="34" charset="0"/>
                        </a:rPr>
                        <a:t>be known and be </a:t>
                      </a:r>
                      <a:r>
                        <a:rPr lang="en-US" sz="3400" dirty="0" smtClean="0">
                          <a:effectLst/>
                          <a:latin typeface="Tahoma" panose="020B0604030504040204" pitchFamily="34" charset="0"/>
                          <a:ea typeface="Tahoma" panose="020B0604030504040204" pitchFamily="34" charset="0"/>
                          <a:cs typeface="Tahoma" panose="020B0604030504040204" pitchFamily="34" charset="0"/>
                        </a:rPr>
                        <a:t>saved</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(John </a:t>
                      </a:r>
                      <a:r>
                        <a:rPr lang="en-US" sz="3400" dirty="0">
                          <a:effectLst/>
                          <a:latin typeface="Tahoma" panose="020B0604030504040204" pitchFamily="34" charset="0"/>
                          <a:ea typeface="Tahoma" panose="020B0604030504040204" pitchFamily="34" charset="0"/>
                          <a:cs typeface="Tahoma" panose="020B0604030504040204" pitchFamily="34" charset="0"/>
                        </a:rPr>
                        <a:t>8:32; Eph. </a:t>
                      </a:r>
                      <a:r>
                        <a:rPr lang="en-US" sz="3400" dirty="0" smtClean="0">
                          <a:effectLst/>
                          <a:latin typeface="Tahoma" panose="020B0604030504040204" pitchFamily="34" charset="0"/>
                          <a:ea typeface="Tahoma" panose="020B0604030504040204" pitchFamily="34" charset="0"/>
                          <a:cs typeface="Tahoma" panose="020B0604030504040204" pitchFamily="34" charset="0"/>
                        </a:rPr>
                        <a:t>3:3ff; </a:t>
                      </a:r>
                      <a:r>
                        <a:rPr lang="en-US" sz="3400" dirty="0">
                          <a:effectLst/>
                          <a:latin typeface="Tahoma" panose="020B0604030504040204" pitchFamily="34" charset="0"/>
                          <a:ea typeface="Tahoma" panose="020B0604030504040204" pitchFamily="34" charset="0"/>
                          <a:cs typeface="Tahoma" panose="020B0604030504040204" pitchFamily="34" charset="0"/>
                        </a:rPr>
                        <a:t>2 Tim. 2:15)</a:t>
                      </a:r>
                    </a:p>
                  </a:txBody>
                  <a:tcPr marL="68580" marR="68580" marT="0" marB="0"/>
                </a:tc>
              </a:tr>
              <a:tr h="319295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10:17-27)</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401462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02771948"/>
              </p:ext>
            </p:extLst>
          </p:nvPr>
        </p:nvGraphicFramePr>
        <p:xfrm>
          <a:off x="22861" y="-1"/>
          <a:ext cx="12191999" cy="6850558"/>
        </p:xfrm>
        <a:graphic>
          <a:graphicData uri="http://schemas.openxmlformats.org/drawingml/2006/table">
            <a:tbl>
              <a:tblPr firstRow="1" firstCol="1" bandRow="1">
                <a:tableStyleId>{073A0DAA-6AF3-43AB-8588-CEC1D06C72B9}</a:tableStyleId>
              </a:tblPr>
              <a:tblGrid>
                <a:gridCol w="4063131"/>
                <a:gridCol w="4064434"/>
                <a:gridCol w="4064434"/>
              </a:tblGrid>
              <a:tr h="66192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99567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Knowledge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b="0" dirty="0">
                          <a:effectLst/>
                          <a:latin typeface="Tahoma" panose="020B0604030504040204" pitchFamily="34" charset="0"/>
                          <a:ea typeface="Tahoma" panose="020B0604030504040204" pitchFamily="34" charset="0"/>
                          <a:cs typeface="Tahoma" panose="020B0604030504040204" pitchFamily="34" charset="0"/>
                        </a:rPr>
                        <a:t>13:11;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b="0" dirty="0">
                          <a:effectLst/>
                          <a:latin typeface="Tahoma" panose="020B0604030504040204" pitchFamily="34" charset="0"/>
                          <a:ea typeface="Tahoma" panose="020B0604030504040204" pitchFamily="34" charset="0"/>
                          <a:cs typeface="Tahoma" panose="020B0604030504040204" pitchFamily="34" charset="0"/>
                        </a:rPr>
                        <a:t>21:15)</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Love truth first, knowledge by itself makes you arrogant (1 Cor. 8:1; 13:1-3)</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Revealed </a:t>
                      </a:r>
                      <a:r>
                        <a:rPr lang="en-US" sz="3400" dirty="0" smtClean="0">
                          <a:effectLst/>
                          <a:latin typeface="Tahoma" panose="020B0604030504040204" pitchFamily="34" charset="0"/>
                          <a:ea typeface="Tahoma" panose="020B0604030504040204" pitchFamily="34" charset="0"/>
                          <a:cs typeface="Tahoma" panose="020B0604030504040204" pitchFamily="34" charset="0"/>
                        </a:rPr>
                        <a:t>the </a:t>
                      </a:r>
                      <a:r>
                        <a:rPr lang="en-US" sz="3400" dirty="0">
                          <a:effectLst/>
                          <a:latin typeface="Tahoma" panose="020B0604030504040204" pitchFamily="34" charset="0"/>
                          <a:ea typeface="Tahoma" panose="020B0604030504040204" pitchFamily="34" charset="0"/>
                          <a:cs typeface="Tahoma" panose="020B0604030504040204" pitchFamily="34" charset="0"/>
                        </a:rPr>
                        <a:t>truth </a:t>
                      </a:r>
                      <a:r>
                        <a:rPr lang="en-US" sz="3400" dirty="0" smtClean="0">
                          <a:effectLst/>
                          <a:latin typeface="Tahoma" panose="020B0604030504040204" pitchFamily="34" charset="0"/>
                          <a:ea typeface="Tahoma" panose="020B0604030504040204" pitchFamily="34" charset="0"/>
                          <a:cs typeface="Tahoma" panose="020B0604030504040204" pitchFamily="34" charset="0"/>
                        </a:rPr>
                        <a:t>so that it can </a:t>
                      </a:r>
                      <a:r>
                        <a:rPr lang="en-US" sz="3400" dirty="0">
                          <a:effectLst/>
                          <a:latin typeface="Tahoma" panose="020B0604030504040204" pitchFamily="34" charset="0"/>
                          <a:ea typeface="Tahoma" panose="020B0604030504040204" pitchFamily="34" charset="0"/>
                          <a:cs typeface="Tahoma" panose="020B0604030504040204" pitchFamily="34" charset="0"/>
                        </a:rPr>
                        <a:t>be known and be </a:t>
                      </a:r>
                      <a:r>
                        <a:rPr lang="en-US" sz="3400" dirty="0" smtClean="0">
                          <a:effectLst/>
                          <a:latin typeface="Tahoma" panose="020B0604030504040204" pitchFamily="34" charset="0"/>
                          <a:ea typeface="Tahoma" panose="020B0604030504040204" pitchFamily="34" charset="0"/>
                          <a:cs typeface="Tahoma" panose="020B0604030504040204" pitchFamily="34" charset="0"/>
                        </a:rPr>
                        <a:t>saved</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(John </a:t>
                      </a:r>
                      <a:r>
                        <a:rPr lang="en-US" sz="3400" dirty="0">
                          <a:effectLst/>
                          <a:latin typeface="Tahoma" panose="020B0604030504040204" pitchFamily="34" charset="0"/>
                          <a:ea typeface="Tahoma" panose="020B0604030504040204" pitchFamily="34" charset="0"/>
                          <a:cs typeface="Tahoma" panose="020B0604030504040204" pitchFamily="34" charset="0"/>
                        </a:rPr>
                        <a:t>8:32; Eph. </a:t>
                      </a:r>
                      <a:r>
                        <a:rPr lang="en-US" sz="3400" dirty="0" smtClean="0">
                          <a:effectLst/>
                          <a:latin typeface="Tahoma" panose="020B0604030504040204" pitchFamily="34" charset="0"/>
                          <a:ea typeface="Tahoma" panose="020B0604030504040204" pitchFamily="34" charset="0"/>
                          <a:cs typeface="Tahoma" panose="020B0604030504040204" pitchFamily="34" charset="0"/>
                        </a:rPr>
                        <a:t>3:3ff; </a:t>
                      </a:r>
                      <a:r>
                        <a:rPr lang="en-US" sz="3400" dirty="0">
                          <a:effectLst/>
                          <a:latin typeface="Tahoma" panose="020B0604030504040204" pitchFamily="34" charset="0"/>
                          <a:ea typeface="Tahoma" panose="020B0604030504040204" pitchFamily="34" charset="0"/>
                          <a:cs typeface="Tahoma" panose="020B0604030504040204" pitchFamily="34" charset="0"/>
                        </a:rPr>
                        <a:t>2 Tim. 2:15)</a:t>
                      </a:r>
                    </a:p>
                  </a:txBody>
                  <a:tcPr marL="68580" marR="68580" marT="0" marB="0"/>
                </a:tc>
              </a:tr>
              <a:tr h="319295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10:17-27)</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Surrender it all,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true riches are in heaven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dirty="0">
                          <a:effectLst/>
                          <a:latin typeface="Tahoma" panose="020B0604030504040204" pitchFamily="34" charset="0"/>
                          <a:ea typeface="Tahoma" panose="020B0604030504040204" pitchFamily="34" charset="0"/>
                          <a:cs typeface="Tahoma" panose="020B0604030504040204" pitchFamily="34" charset="0"/>
                        </a:rPr>
                        <a:t>14:33;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Ephesians </a:t>
                      </a:r>
                      <a:r>
                        <a:rPr lang="en-US" sz="3400" dirty="0">
                          <a:effectLst/>
                          <a:latin typeface="Tahoma" panose="020B0604030504040204" pitchFamily="34" charset="0"/>
                          <a:ea typeface="Tahoma" panose="020B0604030504040204" pitchFamily="34" charset="0"/>
                          <a:cs typeface="Tahoma" panose="020B0604030504040204" pitchFamily="34" charset="0"/>
                        </a:rPr>
                        <a:t>2:7)</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6399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42672285"/>
              </p:ext>
            </p:extLst>
          </p:nvPr>
        </p:nvGraphicFramePr>
        <p:xfrm>
          <a:off x="22861" y="-1"/>
          <a:ext cx="12191999" cy="6850558"/>
        </p:xfrm>
        <a:graphic>
          <a:graphicData uri="http://schemas.openxmlformats.org/drawingml/2006/table">
            <a:tbl>
              <a:tblPr firstRow="1" firstCol="1" bandRow="1">
                <a:tableStyleId>{073A0DAA-6AF3-43AB-8588-CEC1D06C72B9}</a:tableStyleId>
              </a:tblPr>
              <a:tblGrid>
                <a:gridCol w="4063131"/>
                <a:gridCol w="4064434"/>
                <a:gridCol w="4064434"/>
              </a:tblGrid>
              <a:tr h="66192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99567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Knowledge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b="0" dirty="0">
                          <a:effectLst/>
                          <a:latin typeface="Tahoma" panose="020B0604030504040204" pitchFamily="34" charset="0"/>
                          <a:ea typeface="Tahoma" panose="020B0604030504040204" pitchFamily="34" charset="0"/>
                          <a:cs typeface="Tahoma" panose="020B0604030504040204" pitchFamily="34" charset="0"/>
                        </a:rPr>
                        <a:t>13:11;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b="0" dirty="0">
                          <a:effectLst/>
                          <a:latin typeface="Tahoma" panose="020B0604030504040204" pitchFamily="34" charset="0"/>
                          <a:ea typeface="Tahoma" panose="020B0604030504040204" pitchFamily="34" charset="0"/>
                          <a:cs typeface="Tahoma" panose="020B0604030504040204" pitchFamily="34" charset="0"/>
                        </a:rPr>
                        <a:t>21:15)</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Love truth first, knowledge by itself makes you arrogant (1 Cor. 8:1; 13:1-3)</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Revealed </a:t>
                      </a:r>
                      <a:r>
                        <a:rPr lang="en-US" sz="3400" dirty="0" smtClean="0">
                          <a:effectLst/>
                          <a:latin typeface="Tahoma" panose="020B0604030504040204" pitchFamily="34" charset="0"/>
                          <a:ea typeface="Tahoma" panose="020B0604030504040204" pitchFamily="34" charset="0"/>
                          <a:cs typeface="Tahoma" panose="020B0604030504040204" pitchFamily="34" charset="0"/>
                        </a:rPr>
                        <a:t>the </a:t>
                      </a:r>
                      <a:r>
                        <a:rPr lang="en-US" sz="3400" dirty="0">
                          <a:effectLst/>
                          <a:latin typeface="Tahoma" panose="020B0604030504040204" pitchFamily="34" charset="0"/>
                          <a:ea typeface="Tahoma" panose="020B0604030504040204" pitchFamily="34" charset="0"/>
                          <a:cs typeface="Tahoma" panose="020B0604030504040204" pitchFamily="34" charset="0"/>
                        </a:rPr>
                        <a:t>truth </a:t>
                      </a:r>
                      <a:r>
                        <a:rPr lang="en-US" sz="3400" dirty="0" smtClean="0">
                          <a:effectLst/>
                          <a:latin typeface="Tahoma" panose="020B0604030504040204" pitchFamily="34" charset="0"/>
                          <a:ea typeface="Tahoma" panose="020B0604030504040204" pitchFamily="34" charset="0"/>
                          <a:cs typeface="Tahoma" panose="020B0604030504040204" pitchFamily="34" charset="0"/>
                        </a:rPr>
                        <a:t>so that it can </a:t>
                      </a:r>
                      <a:r>
                        <a:rPr lang="en-US" sz="3400" dirty="0">
                          <a:effectLst/>
                          <a:latin typeface="Tahoma" panose="020B0604030504040204" pitchFamily="34" charset="0"/>
                          <a:ea typeface="Tahoma" panose="020B0604030504040204" pitchFamily="34" charset="0"/>
                          <a:cs typeface="Tahoma" panose="020B0604030504040204" pitchFamily="34" charset="0"/>
                        </a:rPr>
                        <a:t>be known and be </a:t>
                      </a:r>
                      <a:r>
                        <a:rPr lang="en-US" sz="3400" dirty="0" smtClean="0">
                          <a:effectLst/>
                          <a:latin typeface="Tahoma" panose="020B0604030504040204" pitchFamily="34" charset="0"/>
                          <a:ea typeface="Tahoma" panose="020B0604030504040204" pitchFamily="34" charset="0"/>
                          <a:cs typeface="Tahoma" panose="020B0604030504040204" pitchFamily="34" charset="0"/>
                        </a:rPr>
                        <a:t>saved</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(John </a:t>
                      </a:r>
                      <a:r>
                        <a:rPr lang="en-US" sz="3400" dirty="0">
                          <a:effectLst/>
                          <a:latin typeface="Tahoma" panose="020B0604030504040204" pitchFamily="34" charset="0"/>
                          <a:ea typeface="Tahoma" panose="020B0604030504040204" pitchFamily="34" charset="0"/>
                          <a:cs typeface="Tahoma" panose="020B0604030504040204" pitchFamily="34" charset="0"/>
                        </a:rPr>
                        <a:t>8:32; Eph. </a:t>
                      </a:r>
                      <a:r>
                        <a:rPr lang="en-US" sz="3400" dirty="0" smtClean="0">
                          <a:effectLst/>
                          <a:latin typeface="Tahoma" panose="020B0604030504040204" pitchFamily="34" charset="0"/>
                          <a:ea typeface="Tahoma" panose="020B0604030504040204" pitchFamily="34" charset="0"/>
                          <a:cs typeface="Tahoma" panose="020B0604030504040204" pitchFamily="34" charset="0"/>
                        </a:rPr>
                        <a:t>3:3ff; </a:t>
                      </a:r>
                      <a:r>
                        <a:rPr lang="en-US" sz="3400" dirty="0">
                          <a:effectLst/>
                          <a:latin typeface="Tahoma" panose="020B0604030504040204" pitchFamily="34" charset="0"/>
                          <a:ea typeface="Tahoma" panose="020B0604030504040204" pitchFamily="34" charset="0"/>
                          <a:cs typeface="Tahoma" panose="020B0604030504040204" pitchFamily="34" charset="0"/>
                        </a:rPr>
                        <a:t>2 Tim. 2:15)</a:t>
                      </a:r>
                    </a:p>
                  </a:txBody>
                  <a:tcPr marL="68580" marR="68580" marT="0" marB="0"/>
                </a:tc>
              </a:tr>
              <a:tr h="319295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10:17-27)</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Surrender it all,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true riches are in heaven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dirty="0">
                          <a:effectLst/>
                          <a:latin typeface="Tahoma" panose="020B0604030504040204" pitchFamily="34" charset="0"/>
                          <a:ea typeface="Tahoma" panose="020B0604030504040204" pitchFamily="34" charset="0"/>
                          <a:cs typeface="Tahoma" panose="020B0604030504040204" pitchFamily="34" charset="0"/>
                        </a:rPr>
                        <a:t>14:33;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Ephesians </a:t>
                      </a:r>
                      <a:r>
                        <a:rPr lang="en-US" sz="3400" dirty="0">
                          <a:effectLst/>
                          <a:latin typeface="Tahoma" panose="020B0604030504040204" pitchFamily="34" charset="0"/>
                          <a:ea typeface="Tahoma" panose="020B0604030504040204" pitchFamily="34" charset="0"/>
                          <a:cs typeface="Tahoma" panose="020B0604030504040204" pitchFamily="34" charset="0"/>
                        </a:rPr>
                        <a:t>2:7)</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Even though poor &amp; homeless helped the weak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dirty="0">
                          <a:effectLst/>
                          <a:latin typeface="Tahoma" panose="020B0604030504040204" pitchFamily="34" charset="0"/>
                          <a:ea typeface="Tahoma" panose="020B0604030504040204" pitchFamily="34" charset="0"/>
                          <a:cs typeface="Tahoma" panose="020B0604030504040204" pitchFamily="34" charset="0"/>
                        </a:rPr>
                        <a:t>9:58; 2 Cor. 8:9; Acts 20:35)</a:t>
                      </a:r>
                    </a:p>
                  </a:txBody>
                  <a:tcPr marL="68580" marR="68580" marT="0" marB="0"/>
                </a:tc>
              </a:tr>
            </a:tbl>
          </a:graphicData>
        </a:graphic>
      </p:graphicFrame>
    </p:spTree>
    <p:extLst>
      <p:ext uri="{BB962C8B-B14F-4D97-AF65-F5344CB8AC3E}">
        <p14:creationId xmlns:p14="http://schemas.microsoft.com/office/powerpoint/2010/main" val="1627944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77330"/>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Mark 10:42-45</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8540"/>
            <a:ext cx="12192000" cy="5869460"/>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Calling them to Himself, Jesus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said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to them,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You know that those who are recognized as rulers of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Gentiles lord it over them; and their great men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exercise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authority over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38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But it is not this way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among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you, but whoever wishes to become great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among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you shall be your servant;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whoever wishes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be first among you shall be slave of all. </a:t>
            </a:r>
            <a:r>
              <a:rPr lang="en-US" sz="38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For even the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Son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of Man did not come to be served, but to serve,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to give His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ransom for many.”</a:t>
            </a:r>
          </a:p>
        </p:txBody>
      </p:sp>
    </p:spTree>
    <p:extLst>
      <p:ext uri="{BB962C8B-B14F-4D97-AF65-F5344CB8AC3E}">
        <p14:creationId xmlns:p14="http://schemas.microsoft.com/office/powerpoint/2010/main" val="2640176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77330"/>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 Want to be Great, Serve God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8540"/>
            <a:ext cx="12192000" cy="5869460"/>
          </a:xfrm>
        </p:spPr>
        <p:txBody>
          <a:bodyPr>
            <a:norm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always have to be first or have you learned from the Lord to humble yourself? (Phil. 2:3ff)</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use your talents &amp; opportunities to serve others  or ignore other people’s needs? (Gal. 6:7-10)</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use your knowledge just to win arguments or try to save souls with Scripture? (2 Tim. 2:23-26)</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seeking for the prosperity that will perish or the true riches in heaven only through Christ? (Matt. 16:26)</a:t>
            </a: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217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7694423"/>
              </p:ext>
            </p:extLst>
          </p:nvPr>
        </p:nvGraphicFramePr>
        <p:xfrm>
          <a:off x="22861" y="-1"/>
          <a:ext cx="12191999" cy="6845570"/>
        </p:xfrm>
        <a:graphic>
          <a:graphicData uri="http://schemas.openxmlformats.org/drawingml/2006/table">
            <a:tbl>
              <a:tblPr firstRow="1" firstCol="1" bandRow="1">
                <a:tableStyleId>{073A0DAA-6AF3-43AB-8588-CEC1D06C72B9}</a:tableStyleId>
              </a:tblPr>
              <a:tblGrid>
                <a:gridCol w="4063131"/>
                <a:gridCol w="4064434"/>
                <a:gridCol w="4064434"/>
              </a:tblGrid>
              <a:tr h="6924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767453">
                <a:tc>
                  <a:txBody>
                    <a:bodyPr/>
                    <a:lstStyle/>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Preeminence </a:t>
                      </a: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9:33-34; 10:35-41)</a:t>
                      </a:r>
                    </a:p>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85677">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30224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09862078"/>
              </p:ext>
            </p:extLst>
          </p:nvPr>
        </p:nvGraphicFramePr>
        <p:xfrm>
          <a:off x="22861" y="-1"/>
          <a:ext cx="12191999" cy="6845570"/>
        </p:xfrm>
        <a:graphic>
          <a:graphicData uri="http://schemas.openxmlformats.org/drawingml/2006/table">
            <a:tbl>
              <a:tblPr firstRow="1" firstCol="1" bandRow="1">
                <a:tableStyleId>{073A0DAA-6AF3-43AB-8588-CEC1D06C72B9}</a:tableStyleId>
              </a:tblPr>
              <a:tblGrid>
                <a:gridCol w="4063131"/>
                <a:gridCol w="4064434"/>
                <a:gridCol w="4064434"/>
              </a:tblGrid>
              <a:tr h="6924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767453">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Preeminence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9:33-34; 10:35-41)</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Humility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dirty="0">
                          <a:effectLst/>
                          <a:latin typeface="Tahoma" panose="020B0604030504040204" pitchFamily="34" charset="0"/>
                          <a:ea typeface="Tahoma" panose="020B0604030504040204" pitchFamily="34" charset="0"/>
                          <a:cs typeface="Tahoma" panose="020B0604030504040204" pitchFamily="34" charset="0"/>
                        </a:rPr>
                        <a:t>9:35-37;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dirty="0">
                          <a:effectLst/>
                          <a:latin typeface="Tahoma" panose="020B0604030504040204" pitchFamily="34" charset="0"/>
                          <a:ea typeface="Tahoma" panose="020B0604030504040204" pitchFamily="34" charset="0"/>
                          <a:cs typeface="Tahoma" panose="020B0604030504040204" pitchFamily="34" charset="0"/>
                        </a:rPr>
                        <a:t>18:4)</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85677">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20973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404860"/>
              </p:ext>
            </p:extLst>
          </p:nvPr>
        </p:nvGraphicFramePr>
        <p:xfrm>
          <a:off x="22861" y="-1"/>
          <a:ext cx="12191999" cy="6850210"/>
        </p:xfrm>
        <a:graphic>
          <a:graphicData uri="http://schemas.openxmlformats.org/drawingml/2006/table">
            <a:tbl>
              <a:tblPr firstRow="1" firstCol="1" bandRow="1">
                <a:tableStyleId>{073A0DAA-6AF3-43AB-8588-CEC1D06C72B9}</a:tableStyleId>
              </a:tblPr>
              <a:tblGrid>
                <a:gridCol w="4063131"/>
                <a:gridCol w="4064434"/>
                <a:gridCol w="4064434"/>
              </a:tblGrid>
              <a:tr h="6924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767453">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Preeminence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9:33-34; 10:35-41)</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Humility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dirty="0">
                          <a:effectLst/>
                          <a:latin typeface="Tahoma" panose="020B0604030504040204" pitchFamily="34" charset="0"/>
                          <a:ea typeface="Tahoma" panose="020B0604030504040204" pitchFamily="34" charset="0"/>
                          <a:cs typeface="Tahoma" panose="020B0604030504040204" pitchFamily="34" charset="0"/>
                        </a:rPr>
                        <a:t>9:35-37;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dirty="0">
                          <a:effectLst/>
                          <a:latin typeface="Tahoma" panose="020B0604030504040204" pitchFamily="34" charset="0"/>
                          <a:ea typeface="Tahoma" panose="020B0604030504040204" pitchFamily="34" charset="0"/>
                          <a:cs typeface="Tahoma" panose="020B0604030504040204" pitchFamily="34" charset="0"/>
                        </a:rPr>
                        <a:t>18:4)</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Left heaven, endured </a:t>
                      </a:r>
                      <a:r>
                        <a:rPr lang="en-US" sz="3400" dirty="0" smtClean="0">
                          <a:effectLst/>
                          <a:latin typeface="Tahoma" panose="020B0604030504040204" pitchFamily="34" charset="0"/>
                          <a:ea typeface="Tahoma" panose="020B0604030504040204" pitchFamily="34" charset="0"/>
                          <a:cs typeface="Tahoma" panose="020B0604030504040204" pitchFamily="34" charset="0"/>
                        </a:rPr>
                        <a:t>suffering </a:t>
                      </a:r>
                      <a:r>
                        <a:rPr lang="en-US" sz="3400" dirty="0">
                          <a:effectLst/>
                          <a:latin typeface="Tahoma" panose="020B0604030504040204" pitchFamily="34" charset="0"/>
                          <a:ea typeface="Tahoma" panose="020B0604030504040204" pitchFamily="34" charset="0"/>
                          <a:cs typeface="Tahoma" panose="020B0604030504040204" pitchFamily="34" charset="0"/>
                        </a:rPr>
                        <a:t>obeying God’s will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10:32-34;</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Philippians </a:t>
                      </a:r>
                      <a:r>
                        <a:rPr lang="en-US" sz="3400" dirty="0">
                          <a:effectLst/>
                          <a:latin typeface="Tahoma" panose="020B0604030504040204" pitchFamily="34" charset="0"/>
                          <a:ea typeface="Tahoma" panose="020B0604030504040204" pitchFamily="34" charset="0"/>
                          <a:cs typeface="Tahoma" panose="020B0604030504040204" pitchFamily="34" charset="0"/>
                        </a:rPr>
                        <a:t>2:5-8)</a:t>
                      </a:r>
                    </a:p>
                  </a:txBody>
                  <a:tcPr marL="68580" marR="68580" marT="0" marB="0"/>
                </a:tc>
              </a:tr>
              <a:tr h="3385677">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71861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818246"/>
              </p:ext>
            </p:extLst>
          </p:nvPr>
        </p:nvGraphicFramePr>
        <p:xfrm>
          <a:off x="22861" y="-1"/>
          <a:ext cx="12191999" cy="6850210"/>
        </p:xfrm>
        <a:graphic>
          <a:graphicData uri="http://schemas.openxmlformats.org/drawingml/2006/table">
            <a:tbl>
              <a:tblPr firstRow="1" firstCol="1" bandRow="1">
                <a:tableStyleId>{073A0DAA-6AF3-43AB-8588-CEC1D06C72B9}</a:tableStyleId>
              </a:tblPr>
              <a:tblGrid>
                <a:gridCol w="4063131"/>
                <a:gridCol w="4064434"/>
                <a:gridCol w="4064434"/>
              </a:tblGrid>
              <a:tr h="6924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767453">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Preeminence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9:33-34; 10:35-41)</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Humility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dirty="0">
                          <a:effectLst/>
                          <a:latin typeface="Tahoma" panose="020B0604030504040204" pitchFamily="34" charset="0"/>
                          <a:ea typeface="Tahoma" panose="020B0604030504040204" pitchFamily="34" charset="0"/>
                          <a:cs typeface="Tahoma" panose="020B0604030504040204" pitchFamily="34" charset="0"/>
                        </a:rPr>
                        <a:t>9:35-37;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dirty="0">
                          <a:effectLst/>
                          <a:latin typeface="Tahoma" panose="020B0604030504040204" pitchFamily="34" charset="0"/>
                          <a:ea typeface="Tahoma" panose="020B0604030504040204" pitchFamily="34" charset="0"/>
                          <a:cs typeface="Tahoma" panose="020B0604030504040204" pitchFamily="34" charset="0"/>
                        </a:rPr>
                        <a:t>18:4)</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Left heaven, endured </a:t>
                      </a:r>
                      <a:r>
                        <a:rPr lang="en-US" sz="3400" dirty="0" smtClean="0">
                          <a:effectLst/>
                          <a:latin typeface="Tahoma" panose="020B0604030504040204" pitchFamily="34" charset="0"/>
                          <a:ea typeface="Tahoma" panose="020B0604030504040204" pitchFamily="34" charset="0"/>
                          <a:cs typeface="Tahoma" panose="020B0604030504040204" pitchFamily="34" charset="0"/>
                        </a:rPr>
                        <a:t>suffering </a:t>
                      </a:r>
                      <a:r>
                        <a:rPr lang="en-US" sz="3400" dirty="0">
                          <a:effectLst/>
                          <a:latin typeface="Tahoma" panose="020B0604030504040204" pitchFamily="34" charset="0"/>
                          <a:ea typeface="Tahoma" panose="020B0604030504040204" pitchFamily="34" charset="0"/>
                          <a:cs typeface="Tahoma" panose="020B0604030504040204" pitchFamily="34" charset="0"/>
                        </a:rPr>
                        <a:t>obeying God’s will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10:32-34;</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Philippians </a:t>
                      </a:r>
                      <a:r>
                        <a:rPr lang="en-US" sz="3400" dirty="0">
                          <a:effectLst/>
                          <a:latin typeface="Tahoma" panose="020B0604030504040204" pitchFamily="34" charset="0"/>
                          <a:ea typeface="Tahoma" panose="020B0604030504040204" pitchFamily="34" charset="0"/>
                          <a:cs typeface="Tahoma" panose="020B0604030504040204" pitchFamily="34" charset="0"/>
                        </a:rPr>
                        <a:t>2:5-8)</a:t>
                      </a:r>
                    </a:p>
                  </a:txBody>
                  <a:tcPr marL="68580" marR="68580" marT="0" marB="0"/>
                </a:tc>
              </a:tr>
              <a:tr h="338567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Power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6:7ff;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9:54</a:t>
                      </a:r>
                      <a:r>
                        <a:rPr lang="en-US" sz="34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78331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6741219"/>
              </p:ext>
            </p:extLst>
          </p:nvPr>
        </p:nvGraphicFramePr>
        <p:xfrm>
          <a:off x="22861" y="-1"/>
          <a:ext cx="12191999" cy="6850210"/>
        </p:xfrm>
        <a:graphic>
          <a:graphicData uri="http://schemas.openxmlformats.org/drawingml/2006/table">
            <a:tbl>
              <a:tblPr firstRow="1" firstCol="1" bandRow="1">
                <a:tableStyleId>{073A0DAA-6AF3-43AB-8588-CEC1D06C72B9}</a:tableStyleId>
              </a:tblPr>
              <a:tblGrid>
                <a:gridCol w="4063131"/>
                <a:gridCol w="4064434"/>
                <a:gridCol w="4064434"/>
              </a:tblGrid>
              <a:tr h="6924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767453">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Preeminence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9:33-34; 10:35-41)</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Humility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dirty="0">
                          <a:effectLst/>
                          <a:latin typeface="Tahoma" panose="020B0604030504040204" pitchFamily="34" charset="0"/>
                          <a:ea typeface="Tahoma" panose="020B0604030504040204" pitchFamily="34" charset="0"/>
                          <a:cs typeface="Tahoma" panose="020B0604030504040204" pitchFamily="34" charset="0"/>
                        </a:rPr>
                        <a:t>9:35-37;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dirty="0">
                          <a:effectLst/>
                          <a:latin typeface="Tahoma" panose="020B0604030504040204" pitchFamily="34" charset="0"/>
                          <a:ea typeface="Tahoma" panose="020B0604030504040204" pitchFamily="34" charset="0"/>
                          <a:cs typeface="Tahoma" panose="020B0604030504040204" pitchFamily="34" charset="0"/>
                        </a:rPr>
                        <a:t>18:4)</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Left heaven, endured </a:t>
                      </a:r>
                      <a:r>
                        <a:rPr lang="en-US" sz="3400" dirty="0" smtClean="0">
                          <a:effectLst/>
                          <a:latin typeface="Tahoma" panose="020B0604030504040204" pitchFamily="34" charset="0"/>
                          <a:ea typeface="Tahoma" panose="020B0604030504040204" pitchFamily="34" charset="0"/>
                          <a:cs typeface="Tahoma" panose="020B0604030504040204" pitchFamily="34" charset="0"/>
                        </a:rPr>
                        <a:t>suffering </a:t>
                      </a:r>
                      <a:r>
                        <a:rPr lang="en-US" sz="3400" dirty="0">
                          <a:effectLst/>
                          <a:latin typeface="Tahoma" panose="020B0604030504040204" pitchFamily="34" charset="0"/>
                          <a:ea typeface="Tahoma" panose="020B0604030504040204" pitchFamily="34" charset="0"/>
                          <a:cs typeface="Tahoma" panose="020B0604030504040204" pitchFamily="34" charset="0"/>
                        </a:rPr>
                        <a:t>obeying God’s will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10:32-34;</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Philippians </a:t>
                      </a:r>
                      <a:r>
                        <a:rPr lang="en-US" sz="3400" dirty="0">
                          <a:effectLst/>
                          <a:latin typeface="Tahoma" panose="020B0604030504040204" pitchFamily="34" charset="0"/>
                          <a:ea typeface="Tahoma" panose="020B0604030504040204" pitchFamily="34" charset="0"/>
                          <a:cs typeface="Tahoma" panose="020B0604030504040204" pitchFamily="34" charset="0"/>
                        </a:rPr>
                        <a:t>2:5-8)</a:t>
                      </a:r>
                    </a:p>
                  </a:txBody>
                  <a:tcPr marL="68580" marR="68580" marT="0" marB="0"/>
                </a:tc>
              </a:tr>
              <a:tr h="338567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Power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6:7ff;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9:54</a:t>
                      </a:r>
                      <a:r>
                        <a:rPr lang="en-US" sz="34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He came to save</a:t>
                      </a:r>
                      <a:r>
                        <a:rPr lang="en-US" sz="3400" dirty="0">
                          <a:effectLst/>
                          <a:latin typeface="Tahoma" panose="020B0604030504040204" pitchFamily="34" charset="0"/>
                          <a:ea typeface="Tahoma" panose="020B0604030504040204" pitchFamily="34" charset="0"/>
                          <a:cs typeface="Tahoma" panose="020B0604030504040204" pitchFamily="34" charset="0"/>
                        </a:rPr>
                        <a:t>, not destroy souls </a:t>
                      </a:r>
                      <a:r>
                        <a:rPr lang="en-US" sz="340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dirty="0">
                          <a:effectLst/>
                          <a:latin typeface="Tahoma" panose="020B0604030504040204" pitchFamily="34" charset="0"/>
                          <a:ea typeface="Tahoma" panose="020B0604030504040204" pitchFamily="34" charset="0"/>
                          <a:cs typeface="Tahoma" panose="020B0604030504040204" pitchFamily="34" charset="0"/>
                        </a:rPr>
                        <a:t>9:55-56)</a:t>
                      </a:r>
                    </a:p>
                  </a:txBody>
                  <a:tcPr marL="68580" marR="68580" marT="0" marB="0"/>
                </a:tc>
                <a:tc>
                  <a:txBody>
                    <a:bodyPr/>
                    <a:lstStyle/>
                    <a:p>
                      <a:pPr marL="0" marR="0" algn="ctr">
                        <a:lnSpc>
                          <a:spcPct val="107000"/>
                        </a:lnSpc>
                        <a:spcBef>
                          <a:spcPts val="0"/>
                        </a:spcBef>
                        <a:spcAft>
                          <a:spcPts val="0"/>
                        </a:spcAft>
                      </a:pP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04225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5183075"/>
              </p:ext>
            </p:extLst>
          </p:nvPr>
        </p:nvGraphicFramePr>
        <p:xfrm>
          <a:off x="22861" y="-1"/>
          <a:ext cx="12191999" cy="6850210"/>
        </p:xfrm>
        <a:graphic>
          <a:graphicData uri="http://schemas.openxmlformats.org/drawingml/2006/table">
            <a:tbl>
              <a:tblPr firstRow="1" firstCol="1" bandRow="1">
                <a:tableStyleId>{073A0DAA-6AF3-43AB-8588-CEC1D06C72B9}</a:tableStyleId>
              </a:tblPr>
              <a:tblGrid>
                <a:gridCol w="4063131"/>
                <a:gridCol w="4064434"/>
                <a:gridCol w="4064434"/>
              </a:tblGrid>
              <a:tr h="69244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767453">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Preeminence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9:33-34; 10:35-41)</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Humility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dirty="0">
                          <a:effectLst/>
                          <a:latin typeface="Tahoma" panose="020B0604030504040204" pitchFamily="34" charset="0"/>
                          <a:ea typeface="Tahoma" panose="020B0604030504040204" pitchFamily="34" charset="0"/>
                          <a:cs typeface="Tahoma" panose="020B0604030504040204" pitchFamily="34" charset="0"/>
                        </a:rPr>
                        <a:t>9:35-37;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dirty="0">
                          <a:effectLst/>
                          <a:latin typeface="Tahoma" panose="020B0604030504040204" pitchFamily="34" charset="0"/>
                          <a:ea typeface="Tahoma" panose="020B0604030504040204" pitchFamily="34" charset="0"/>
                          <a:cs typeface="Tahoma" panose="020B0604030504040204" pitchFamily="34" charset="0"/>
                        </a:rPr>
                        <a:t>18:4)</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Left heaven, endured </a:t>
                      </a:r>
                      <a:r>
                        <a:rPr lang="en-US" sz="3400" dirty="0" smtClean="0">
                          <a:effectLst/>
                          <a:latin typeface="Tahoma" panose="020B0604030504040204" pitchFamily="34" charset="0"/>
                          <a:ea typeface="Tahoma" panose="020B0604030504040204" pitchFamily="34" charset="0"/>
                          <a:cs typeface="Tahoma" panose="020B0604030504040204" pitchFamily="34" charset="0"/>
                        </a:rPr>
                        <a:t>suffering </a:t>
                      </a:r>
                      <a:r>
                        <a:rPr lang="en-US" sz="3400" dirty="0">
                          <a:effectLst/>
                          <a:latin typeface="Tahoma" panose="020B0604030504040204" pitchFamily="34" charset="0"/>
                          <a:ea typeface="Tahoma" panose="020B0604030504040204" pitchFamily="34" charset="0"/>
                          <a:cs typeface="Tahoma" panose="020B0604030504040204" pitchFamily="34" charset="0"/>
                        </a:rPr>
                        <a:t>obeying God’s will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10:32-34;</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Philippians </a:t>
                      </a:r>
                      <a:r>
                        <a:rPr lang="en-US" sz="3400" dirty="0">
                          <a:effectLst/>
                          <a:latin typeface="Tahoma" panose="020B0604030504040204" pitchFamily="34" charset="0"/>
                          <a:ea typeface="Tahoma" panose="020B0604030504040204" pitchFamily="34" charset="0"/>
                          <a:cs typeface="Tahoma" panose="020B0604030504040204" pitchFamily="34" charset="0"/>
                        </a:rPr>
                        <a:t>2:5-8)</a:t>
                      </a:r>
                    </a:p>
                  </a:txBody>
                  <a:tcPr marL="68580" marR="68580" marT="0" marB="0"/>
                </a:tc>
              </a:tr>
              <a:tr h="338567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Power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(Mark </a:t>
                      </a:r>
                      <a:r>
                        <a:rPr lang="en-US" sz="3400" b="0" dirty="0">
                          <a:effectLst/>
                          <a:latin typeface="Tahoma" panose="020B0604030504040204" pitchFamily="34" charset="0"/>
                          <a:ea typeface="Tahoma" panose="020B0604030504040204" pitchFamily="34" charset="0"/>
                          <a:cs typeface="Tahoma" panose="020B0604030504040204" pitchFamily="34" charset="0"/>
                        </a:rPr>
                        <a:t>6:7ff;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9:54</a:t>
                      </a:r>
                      <a:r>
                        <a:rPr lang="en-US" sz="34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He came to save</a:t>
                      </a:r>
                      <a:r>
                        <a:rPr lang="en-US" sz="3400" dirty="0">
                          <a:effectLst/>
                          <a:latin typeface="Tahoma" panose="020B0604030504040204" pitchFamily="34" charset="0"/>
                          <a:ea typeface="Tahoma" panose="020B0604030504040204" pitchFamily="34" charset="0"/>
                          <a:cs typeface="Tahoma" panose="020B0604030504040204" pitchFamily="34" charset="0"/>
                        </a:rPr>
                        <a:t>, not destroy souls </a:t>
                      </a:r>
                      <a:r>
                        <a:rPr lang="en-US" sz="340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dirty="0">
                          <a:effectLst/>
                          <a:latin typeface="Tahoma" panose="020B0604030504040204" pitchFamily="34" charset="0"/>
                          <a:ea typeface="Tahoma" panose="020B0604030504040204" pitchFamily="34" charset="0"/>
                          <a:cs typeface="Tahoma" panose="020B0604030504040204" pitchFamily="34" charset="0"/>
                        </a:rPr>
                        <a:t>9:55-56)</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Demonstrated power on earth to forgive sins, </a:t>
                      </a:r>
                      <a:r>
                        <a:rPr lang="en-US" sz="3400" dirty="0" smtClean="0">
                          <a:effectLst/>
                          <a:latin typeface="Tahoma" panose="020B0604030504040204" pitchFamily="34" charset="0"/>
                          <a:ea typeface="Tahoma" panose="020B0604030504040204" pitchFamily="34" charset="0"/>
                          <a:cs typeface="Tahoma" panose="020B0604030504040204" pitchFamily="34" charset="0"/>
                        </a:rPr>
                        <a:t>raised from the dead</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(Mark 2:10;</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16:6)</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95084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20222037"/>
              </p:ext>
            </p:extLst>
          </p:nvPr>
        </p:nvGraphicFramePr>
        <p:xfrm>
          <a:off x="22861" y="-1"/>
          <a:ext cx="12191999" cy="6850558"/>
        </p:xfrm>
        <a:graphic>
          <a:graphicData uri="http://schemas.openxmlformats.org/drawingml/2006/table">
            <a:tbl>
              <a:tblPr firstRow="1" firstCol="1" bandRow="1">
                <a:tableStyleId>{073A0DAA-6AF3-43AB-8588-CEC1D06C72B9}</a:tableStyleId>
              </a:tblPr>
              <a:tblGrid>
                <a:gridCol w="4063131"/>
                <a:gridCol w="4064434"/>
                <a:gridCol w="4064434"/>
              </a:tblGrid>
              <a:tr h="66192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99567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Knowledge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b="0" dirty="0">
                          <a:effectLst/>
                          <a:latin typeface="Tahoma" panose="020B0604030504040204" pitchFamily="34" charset="0"/>
                          <a:ea typeface="Tahoma" panose="020B0604030504040204" pitchFamily="34" charset="0"/>
                          <a:cs typeface="Tahoma" panose="020B0604030504040204" pitchFamily="34" charset="0"/>
                        </a:rPr>
                        <a:t>13:11;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b="0" dirty="0">
                          <a:effectLst/>
                          <a:latin typeface="Tahoma" panose="020B0604030504040204" pitchFamily="34" charset="0"/>
                          <a:ea typeface="Tahoma" panose="020B0604030504040204" pitchFamily="34" charset="0"/>
                          <a:cs typeface="Tahoma" panose="020B0604030504040204" pitchFamily="34" charset="0"/>
                        </a:rPr>
                        <a:t>21:15)</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192957">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99560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85530659"/>
              </p:ext>
            </p:extLst>
          </p:nvPr>
        </p:nvGraphicFramePr>
        <p:xfrm>
          <a:off x="22861" y="-1"/>
          <a:ext cx="12191999" cy="6850558"/>
        </p:xfrm>
        <a:graphic>
          <a:graphicData uri="http://schemas.openxmlformats.org/drawingml/2006/table">
            <a:tbl>
              <a:tblPr firstRow="1" firstCol="1" bandRow="1">
                <a:tableStyleId>{073A0DAA-6AF3-43AB-8588-CEC1D06C72B9}</a:tableStyleId>
              </a:tblPr>
              <a:tblGrid>
                <a:gridCol w="4063131"/>
                <a:gridCol w="4064434"/>
                <a:gridCol w="4064434"/>
              </a:tblGrid>
              <a:tr h="66192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Ambitious Apostles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Jesus Taught</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Service to </a:t>
                      </a:r>
                      <a:r>
                        <a:rPr lang="en-US" sz="3600" b="0" dirty="0">
                          <a:effectLst/>
                          <a:latin typeface="Tahoma" panose="020B0604030504040204" pitchFamily="34" charset="0"/>
                          <a:ea typeface="Tahoma" panose="020B0604030504040204" pitchFamily="34" charset="0"/>
                          <a:cs typeface="Tahoma" panose="020B0604030504040204" pitchFamily="34" charset="0"/>
                        </a:rPr>
                        <a:t>Mankind</a:t>
                      </a:r>
                    </a:p>
                  </a:txBody>
                  <a:tcPr marL="68580" marR="68580" marT="0" marB="0"/>
                </a:tc>
              </a:tr>
              <a:tr h="299567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Knowledge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a:t>
                      </a:r>
                      <a:r>
                        <a:rPr lang="en-US" sz="3400" b="0" dirty="0">
                          <a:effectLst/>
                          <a:latin typeface="Tahoma" panose="020B0604030504040204" pitchFamily="34" charset="0"/>
                          <a:ea typeface="Tahoma" panose="020B0604030504040204" pitchFamily="34" charset="0"/>
                          <a:cs typeface="Tahoma" panose="020B0604030504040204" pitchFamily="34" charset="0"/>
                        </a:rPr>
                        <a:t>13:11;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Luke </a:t>
                      </a:r>
                      <a:r>
                        <a:rPr lang="en-US" sz="3400" b="0" dirty="0">
                          <a:effectLst/>
                          <a:latin typeface="Tahoma" panose="020B0604030504040204" pitchFamily="34" charset="0"/>
                          <a:ea typeface="Tahoma" panose="020B0604030504040204" pitchFamily="34" charset="0"/>
                          <a:cs typeface="Tahoma" panose="020B0604030504040204" pitchFamily="34" charset="0"/>
                        </a:rPr>
                        <a:t>21:15)</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Love truth first, knowledge by itself makes you arrogant (1 Cor. 8:1; 13:1-3)</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192957">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1028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814</Words>
  <Application>Microsoft Office PowerPoint</Application>
  <PresentationFormat>Widescreen</PresentationFormat>
  <Paragraphs>152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Mark 10:42-45</vt:lpstr>
      <vt:lpstr>If You Want to be Great, Serve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12</cp:revision>
  <cp:lastPrinted>2018-01-14T06:15:29Z</cp:lastPrinted>
  <dcterms:created xsi:type="dcterms:W3CDTF">2018-01-14T03:58:44Z</dcterms:created>
  <dcterms:modified xsi:type="dcterms:W3CDTF">2018-01-14T14:35:24Z</dcterms:modified>
</cp:coreProperties>
</file>