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79" d="100"/>
          <a:sy n="79" d="100"/>
        </p:scale>
        <p:origin x="288" y="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0"/>
            <a:ext cx="3912182" cy="355083"/>
          </a:xfrm>
          <a:prstGeom prst="rect">
            <a:avLst/>
          </a:prstGeom>
        </p:spPr>
        <p:txBody>
          <a:bodyPr vert="horz" lIns="91440" tIns="45720" rIns="91440" bIns="45720" rtlCol="0"/>
          <a:lstStyle>
            <a:lvl1pPr algn="r">
              <a:defRPr sz="1200"/>
            </a:lvl1pPr>
          </a:lstStyle>
          <a:p>
            <a:fld id="{BE8990FA-B9E0-4D33-A2FF-59FDE166CA35}" type="datetimeFigureOut">
              <a:rPr lang="en-US" smtClean="0"/>
              <a:t>4/15/2018</a:t>
            </a:fld>
            <a:endParaRPr lang="en-US"/>
          </a:p>
        </p:txBody>
      </p:sp>
      <p:sp>
        <p:nvSpPr>
          <p:cNvPr id="4" name="Footer Placeholder 3"/>
          <p:cNvSpPr>
            <a:spLocks noGrp="1"/>
          </p:cNvSpPr>
          <p:nvPr>
            <p:ph type="ftr" sz="quarter" idx="2"/>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3"/>
            <a:ext cx="3912182" cy="355082"/>
          </a:xfrm>
          <a:prstGeom prst="rect">
            <a:avLst/>
          </a:prstGeom>
        </p:spPr>
        <p:txBody>
          <a:bodyPr vert="horz" lIns="91440" tIns="45720" rIns="91440" bIns="45720" rtlCol="0" anchor="b"/>
          <a:lstStyle>
            <a:lvl1pPr algn="r">
              <a:defRPr sz="1200"/>
            </a:lvl1pPr>
          </a:lstStyle>
          <a:p>
            <a:fld id="{9F54194A-6775-4689-A61D-B549B3A7D886}" type="slidenum">
              <a:rPr lang="en-US" smtClean="0"/>
              <a:t>‹#›</a:t>
            </a:fld>
            <a:endParaRPr lang="en-US"/>
          </a:p>
        </p:txBody>
      </p:sp>
    </p:spTree>
    <p:extLst>
      <p:ext uri="{BB962C8B-B14F-4D97-AF65-F5344CB8AC3E}">
        <p14:creationId xmlns:p14="http://schemas.microsoft.com/office/powerpoint/2010/main" val="2858588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842" y="0"/>
            <a:ext cx="3912182" cy="355083"/>
          </a:xfrm>
          <a:prstGeom prst="rect">
            <a:avLst/>
          </a:prstGeom>
        </p:spPr>
        <p:txBody>
          <a:bodyPr vert="horz" lIns="91440" tIns="45720" rIns="91440" bIns="45720" rtlCol="0"/>
          <a:lstStyle>
            <a:lvl1pPr algn="r">
              <a:defRPr sz="1200"/>
            </a:lvl1pPr>
          </a:lstStyle>
          <a:p>
            <a:fld id="{7DD0A8BC-F5F8-443B-ACE0-04319A698D2C}" type="datetimeFigureOut">
              <a:rPr lang="en-US" smtClean="0"/>
              <a:t>4/15/2018</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2812" y="3405842"/>
            <a:ext cx="7222490" cy="278659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842" y="6721993"/>
            <a:ext cx="3912182" cy="355082"/>
          </a:xfrm>
          <a:prstGeom prst="rect">
            <a:avLst/>
          </a:prstGeom>
        </p:spPr>
        <p:txBody>
          <a:bodyPr vert="horz" lIns="91440" tIns="45720" rIns="91440" bIns="45720" rtlCol="0" anchor="b"/>
          <a:lstStyle>
            <a:lvl1pPr algn="r">
              <a:defRPr sz="1200"/>
            </a:lvl1pPr>
          </a:lstStyle>
          <a:p>
            <a:fld id="{81ACA6A7-6C5F-4526-AE54-DC1E260DF727}" type="slidenum">
              <a:rPr lang="en-US" smtClean="0"/>
              <a:t>‹#›</a:t>
            </a:fld>
            <a:endParaRPr lang="en-US"/>
          </a:p>
        </p:txBody>
      </p:sp>
    </p:spTree>
    <p:extLst>
      <p:ext uri="{BB962C8B-B14F-4D97-AF65-F5344CB8AC3E}">
        <p14:creationId xmlns:p14="http://schemas.microsoft.com/office/powerpoint/2010/main" val="42364773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Movie on the apostle Paul, beginning</a:t>
            </a:r>
            <a:r>
              <a:rPr lang="en-US" baseline="0" dirty="0" smtClean="0"/>
              <a:t> to study the book of Acts DBRP, funeral.  Teach the truth to save souls by what Jesus said, not man! Examine daily! Blind leading the blind. 3 accounts of his conversion Acts 9, 22, 26</a:t>
            </a:r>
            <a:endParaRPr lang="en-US" dirty="0"/>
          </a:p>
        </p:txBody>
      </p:sp>
      <p:sp>
        <p:nvSpPr>
          <p:cNvPr id="4" name="Slide Number Placeholder 3"/>
          <p:cNvSpPr>
            <a:spLocks noGrp="1"/>
          </p:cNvSpPr>
          <p:nvPr>
            <p:ph type="sldNum" sz="quarter" idx="10"/>
          </p:nvPr>
        </p:nvSpPr>
        <p:spPr/>
        <p:txBody>
          <a:bodyPr/>
          <a:lstStyle/>
          <a:p>
            <a:fld id="{81ACA6A7-6C5F-4526-AE54-DC1E260DF727}" type="slidenum">
              <a:rPr lang="en-US" smtClean="0"/>
              <a:t>1</a:t>
            </a:fld>
            <a:endParaRPr lang="en-US"/>
          </a:p>
        </p:txBody>
      </p:sp>
    </p:spTree>
    <p:extLst>
      <p:ext uri="{BB962C8B-B14F-4D97-AF65-F5344CB8AC3E}">
        <p14:creationId xmlns:p14="http://schemas.microsoft.com/office/powerpoint/2010/main" val="2161848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I once was lost in sin but Jesus took me in then a little light from heaven healed my soul he bathed my heart in love, and wrote my name above</a:t>
            </a:r>
            <a:r>
              <a:rPr lang="en-US" dirty="0" smtClean="0"/>
              <a:t/>
            </a:r>
            <a:br>
              <a:rPr lang="en-US" dirty="0" smtClean="0"/>
            </a:br>
            <a:r>
              <a:rPr lang="en-US" dirty="0" smtClean="0"/>
              <a:t>And</a:t>
            </a:r>
            <a:r>
              <a:rPr lang="en-US" sz="1200" b="0" i="0" kern="1200" dirty="0" smtClean="0">
                <a:solidFill>
                  <a:schemeClr val="tx1"/>
                </a:solidFill>
                <a:effectLst/>
                <a:latin typeface="+mn-lt"/>
                <a:ea typeface="+mn-ea"/>
                <a:cs typeface="+mn-cs"/>
              </a:rPr>
              <a:t> just a little talk with Jesus makes me</a:t>
            </a:r>
            <a:r>
              <a:rPr lang="en-US" sz="1200" b="0" i="0" kern="1200" baseline="0" dirty="0" smtClean="0">
                <a:solidFill>
                  <a:schemeClr val="tx1"/>
                </a:solidFill>
                <a:effectLst/>
                <a:latin typeface="+mn-lt"/>
                <a:ea typeface="+mn-ea"/>
                <a:cs typeface="+mn-cs"/>
              </a:rPr>
              <a:t> whole</a:t>
            </a:r>
            <a:endParaRPr lang="en-US" dirty="0"/>
          </a:p>
        </p:txBody>
      </p:sp>
      <p:sp>
        <p:nvSpPr>
          <p:cNvPr id="4" name="Slide Number Placeholder 3"/>
          <p:cNvSpPr>
            <a:spLocks noGrp="1"/>
          </p:cNvSpPr>
          <p:nvPr>
            <p:ph type="sldNum" sz="quarter" idx="10"/>
          </p:nvPr>
        </p:nvSpPr>
        <p:spPr/>
        <p:txBody>
          <a:bodyPr/>
          <a:lstStyle/>
          <a:p>
            <a:fld id="{81ACA6A7-6C5F-4526-AE54-DC1E260DF727}" type="slidenum">
              <a:rPr lang="en-US" smtClean="0"/>
              <a:t>3</a:t>
            </a:fld>
            <a:endParaRPr lang="en-US"/>
          </a:p>
        </p:txBody>
      </p:sp>
    </p:spTree>
    <p:extLst>
      <p:ext uri="{BB962C8B-B14F-4D97-AF65-F5344CB8AC3E}">
        <p14:creationId xmlns:p14="http://schemas.microsoft.com/office/powerpoint/2010/main" val="2471499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Imagine- </a:t>
            </a:r>
            <a:r>
              <a:rPr lang="en-US" sz="1200" b="0" i="0" kern="1200" dirty="0" smtClean="0">
                <a:solidFill>
                  <a:schemeClr val="tx1"/>
                </a:solidFill>
                <a:effectLst/>
                <a:latin typeface="+mn-lt"/>
                <a:ea typeface="+mn-ea"/>
                <a:cs typeface="+mn-cs"/>
              </a:rPr>
              <a:t>Imagine there's no heaven It's easy if you try No hell below us Above us only sky Imagine all the people living for today Imagine there's no countries</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It isn't hard to do Nothing to kill or die for And no religion too Imagine all the people living life in peace, you </a:t>
            </a:r>
            <a:r>
              <a:rPr lang="en-US" sz="1200" b="0" i="0" kern="1200" dirty="0" err="1" smtClean="0">
                <a:solidFill>
                  <a:schemeClr val="tx1"/>
                </a:solidFill>
                <a:effectLst/>
                <a:latin typeface="+mn-lt"/>
                <a:ea typeface="+mn-ea"/>
                <a:cs typeface="+mn-cs"/>
              </a:rPr>
              <a:t>You</a:t>
            </a:r>
            <a:r>
              <a:rPr lang="en-US" sz="1200" b="0" i="0" kern="1200" dirty="0" smtClean="0">
                <a:solidFill>
                  <a:schemeClr val="tx1"/>
                </a:solidFill>
                <a:effectLst/>
                <a:latin typeface="+mn-lt"/>
                <a:ea typeface="+mn-ea"/>
                <a:cs typeface="+mn-cs"/>
              </a:rPr>
              <a:t> may say I'm a dreamer But I'm not the only one</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I hope </a:t>
            </a:r>
            <a:r>
              <a:rPr lang="en-US" sz="1200" b="0" i="0" kern="1200" dirty="0" err="1" smtClean="0">
                <a:solidFill>
                  <a:schemeClr val="tx1"/>
                </a:solidFill>
                <a:effectLst/>
                <a:latin typeface="+mn-lt"/>
                <a:ea typeface="+mn-ea"/>
                <a:cs typeface="+mn-cs"/>
              </a:rPr>
              <a:t>some day</a:t>
            </a:r>
            <a:r>
              <a:rPr lang="en-US" sz="1200" b="0" i="0" kern="1200" dirty="0" smtClean="0">
                <a:solidFill>
                  <a:schemeClr val="tx1"/>
                </a:solidFill>
                <a:effectLst/>
                <a:latin typeface="+mn-lt"/>
                <a:ea typeface="+mn-ea"/>
                <a:cs typeface="+mn-cs"/>
              </a:rPr>
              <a:t> you'll join us And the world will be as one PLAY SONG at funeral- expect to still go to heaven.  </a:t>
            </a:r>
            <a:r>
              <a:rPr lang="en-US" sz="1200" b="0" i="0" kern="1200" baseline="0" dirty="0" smtClean="0">
                <a:solidFill>
                  <a:schemeClr val="tx1"/>
                </a:solidFill>
                <a:effectLst/>
                <a:latin typeface="+mn-lt"/>
                <a:ea typeface="+mn-ea"/>
                <a:cs typeface="+mn-cs"/>
              </a:rPr>
              <a:t>(Footloose)</a:t>
            </a:r>
            <a:endParaRPr lang="en-US" sz="1200" b="0"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1ACA6A7-6C5F-4526-AE54-DC1E260DF727}" type="slidenum">
              <a:rPr lang="en-US" smtClean="0"/>
              <a:t>7</a:t>
            </a:fld>
            <a:endParaRPr lang="en-US"/>
          </a:p>
        </p:txBody>
      </p:sp>
    </p:spTree>
    <p:extLst>
      <p:ext uri="{BB962C8B-B14F-4D97-AF65-F5344CB8AC3E}">
        <p14:creationId xmlns:p14="http://schemas.microsoft.com/office/powerpoint/2010/main" val="1090446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95FA12-0B9A-4658-995B-8D84B121B2D6}"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A0C24-416E-4A24-A6F2-CA5C2A6D8C8F}" type="slidenum">
              <a:rPr lang="en-US" smtClean="0"/>
              <a:t>‹#›</a:t>
            </a:fld>
            <a:endParaRPr lang="en-US"/>
          </a:p>
        </p:txBody>
      </p:sp>
    </p:spTree>
    <p:extLst>
      <p:ext uri="{BB962C8B-B14F-4D97-AF65-F5344CB8AC3E}">
        <p14:creationId xmlns:p14="http://schemas.microsoft.com/office/powerpoint/2010/main" val="2039479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95FA12-0B9A-4658-995B-8D84B121B2D6}"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A0C24-416E-4A24-A6F2-CA5C2A6D8C8F}" type="slidenum">
              <a:rPr lang="en-US" smtClean="0"/>
              <a:t>‹#›</a:t>
            </a:fld>
            <a:endParaRPr lang="en-US"/>
          </a:p>
        </p:txBody>
      </p:sp>
    </p:spTree>
    <p:extLst>
      <p:ext uri="{BB962C8B-B14F-4D97-AF65-F5344CB8AC3E}">
        <p14:creationId xmlns:p14="http://schemas.microsoft.com/office/powerpoint/2010/main" val="773011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95FA12-0B9A-4658-995B-8D84B121B2D6}"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A0C24-416E-4A24-A6F2-CA5C2A6D8C8F}" type="slidenum">
              <a:rPr lang="en-US" smtClean="0"/>
              <a:t>‹#›</a:t>
            </a:fld>
            <a:endParaRPr lang="en-US"/>
          </a:p>
        </p:txBody>
      </p:sp>
    </p:spTree>
    <p:extLst>
      <p:ext uri="{BB962C8B-B14F-4D97-AF65-F5344CB8AC3E}">
        <p14:creationId xmlns:p14="http://schemas.microsoft.com/office/powerpoint/2010/main" val="4192651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95FA12-0B9A-4658-995B-8D84B121B2D6}"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A0C24-416E-4A24-A6F2-CA5C2A6D8C8F}" type="slidenum">
              <a:rPr lang="en-US" smtClean="0"/>
              <a:t>‹#›</a:t>
            </a:fld>
            <a:endParaRPr lang="en-US"/>
          </a:p>
        </p:txBody>
      </p:sp>
    </p:spTree>
    <p:extLst>
      <p:ext uri="{BB962C8B-B14F-4D97-AF65-F5344CB8AC3E}">
        <p14:creationId xmlns:p14="http://schemas.microsoft.com/office/powerpoint/2010/main" val="1542205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95FA12-0B9A-4658-995B-8D84B121B2D6}"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A0C24-416E-4A24-A6F2-CA5C2A6D8C8F}" type="slidenum">
              <a:rPr lang="en-US" smtClean="0"/>
              <a:t>‹#›</a:t>
            </a:fld>
            <a:endParaRPr lang="en-US"/>
          </a:p>
        </p:txBody>
      </p:sp>
    </p:spTree>
    <p:extLst>
      <p:ext uri="{BB962C8B-B14F-4D97-AF65-F5344CB8AC3E}">
        <p14:creationId xmlns:p14="http://schemas.microsoft.com/office/powerpoint/2010/main" val="3000206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95FA12-0B9A-4658-995B-8D84B121B2D6}" type="datetimeFigureOut">
              <a:rPr lang="en-US" smtClean="0"/>
              <a:t>4/14/2018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BA0C24-416E-4A24-A6F2-CA5C2A6D8C8F}" type="slidenum">
              <a:rPr lang="en-US" smtClean="0"/>
              <a:t>‹#›</a:t>
            </a:fld>
            <a:endParaRPr lang="en-US"/>
          </a:p>
        </p:txBody>
      </p:sp>
    </p:spTree>
    <p:extLst>
      <p:ext uri="{BB962C8B-B14F-4D97-AF65-F5344CB8AC3E}">
        <p14:creationId xmlns:p14="http://schemas.microsoft.com/office/powerpoint/2010/main" val="4199269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95FA12-0B9A-4658-995B-8D84B121B2D6}" type="datetimeFigureOut">
              <a:rPr lang="en-US" smtClean="0"/>
              <a:t>4/14/2018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BA0C24-416E-4A24-A6F2-CA5C2A6D8C8F}" type="slidenum">
              <a:rPr lang="en-US" smtClean="0"/>
              <a:t>‹#›</a:t>
            </a:fld>
            <a:endParaRPr lang="en-US"/>
          </a:p>
        </p:txBody>
      </p:sp>
    </p:spTree>
    <p:extLst>
      <p:ext uri="{BB962C8B-B14F-4D97-AF65-F5344CB8AC3E}">
        <p14:creationId xmlns:p14="http://schemas.microsoft.com/office/powerpoint/2010/main" val="508321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95FA12-0B9A-4658-995B-8D84B121B2D6}" type="datetimeFigureOut">
              <a:rPr lang="en-US" smtClean="0"/>
              <a:t>4/14/2018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BA0C24-416E-4A24-A6F2-CA5C2A6D8C8F}" type="slidenum">
              <a:rPr lang="en-US" smtClean="0"/>
              <a:t>‹#›</a:t>
            </a:fld>
            <a:endParaRPr lang="en-US"/>
          </a:p>
        </p:txBody>
      </p:sp>
    </p:spTree>
    <p:extLst>
      <p:ext uri="{BB962C8B-B14F-4D97-AF65-F5344CB8AC3E}">
        <p14:creationId xmlns:p14="http://schemas.microsoft.com/office/powerpoint/2010/main" val="3652566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95FA12-0B9A-4658-995B-8D84B121B2D6}" type="datetimeFigureOut">
              <a:rPr lang="en-US" smtClean="0"/>
              <a:t>4/14/2018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BA0C24-416E-4A24-A6F2-CA5C2A6D8C8F}" type="slidenum">
              <a:rPr lang="en-US" smtClean="0"/>
              <a:t>‹#›</a:t>
            </a:fld>
            <a:endParaRPr lang="en-US"/>
          </a:p>
        </p:txBody>
      </p:sp>
    </p:spTree>
    <p:extLst>
      <p:ext uri="{BB962C8B-B14F-4D97-AF65-F5344CB8AC3E}">
        <p14:creationId xmlns:p14="http://schemas.microsoft.com/office/powerpoint/2010/main" val="1146040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95FA12-0B9A-4658-995B-8D84B121B2D6}" type="datetimeFigureOut">
              <a:rPr lang="en-US" smtClean="0"/>
              <a:t>4/14/2018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BA0C24-416E-4A24-A6F2-CA5C2A6D8C8F}" type="slidenum">
              <a:rPr lang="en-US" smtClean="0"/>
              <a:t>‹#›</a:t>
            </a:fld>
            <a:endParaRPr lang="en-US"/>
          </a:p>
        </p:txBody>
      </p:sp>
    </p:spTree>
    <p:extLst>
      <p:ext uri="{BB962C8B-B14F-4D97-AF65-F5344CB8AC3E}">
        <p14:creationId xmlns:p14="http://schemas.microsoft.com/office/powerpoint/2010/main" val="1442165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95FA12-0B9A-4658-995B-8D84B121B2D6}" type="datetimeFigureOut">
              <a:rPr lang="en-US" smtClean="0"/>
              <a:t>4/14/2018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BA0C24-416E-4A24-A6F2-CA5C2A6D8C8F}" type="slidenum">
              <a:rPr lang="en-US" smtClean="0"/>
              <a:t>‹#›</a:t>
            </a:fld>
            <a:endParaRPr lang="en-US"/>
          </a:p>
        </p:txBody>
      </p:sp>
    </p:spTree>
    <p:extLst>
      <p:ext uri="{BB962C8B-B14F-4D97-AF65-F5344CB8AC3E}">
        <p14:creationId xmlns:p14="http://schemas.microsoft.com/office/powerpoint/2010/main" val="3957529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95FA12-0B9A-4658-995B-8D84B121B2D6}" type="datetimeFigureOut">
              <a:rPr lang="en-US" smtClean="0"/>
              <a:t>4/14/2018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BA0C24-416E-4A24-A6F2-CA5C2A6D8C8F}" type="slidenum">
              <a:rPr lang="en-US" smtClean="0"/>
              <a:t>‹#›</a:t>
            </a:fld>
            <a:endParaRPr lang="en-US"/>
          </a:p>
        </p:txBody>
      </p:sp>
    </p:spTree>
    <p:extLst>
      <p:ext uri="{BB962C8B-B14F-4D97-AF65-F5344CB8AC3E}">
        <p14:creationId xmlns:p14="http://schemas.microsoft.com/office/powerpoint/2010/main" val="1304398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2000" cy="6858000"/>
          </a:xfrm>
        </p:spPr>
        <p:txBody>
          <a:bodyPr>
            <a:normAutofit/>
          </a:bodyPr>
          <a:lstStyle/>
          <a:p>
            <a:r>
              <a:rPr lang="en-US" sz="1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How was </a:t>
            </a:r>
          </a:p>
          <a:p>
            <a:r>
              <a:rPr lang="en-US" sz="1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Saul </a:t>
            </a:r>
          </a:p>
          <a:p>
            <a:r>
              <a:rPr lang="en-US" sz="1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Saved?</a:t>
            </a:r>
            <a:endParaRPr lang="en-US" sz="14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23051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06995"/>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Was Saul Saved because he was…</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14400"/>
            <a:ext cx="12192000" cy="6076709"/>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…very religious? (Acts 26:4-5) </a:t>
            </a: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so, why is Matthew 5:20 in the Scriptures?</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…highly educated? (Acts 22:3)</a:t>
            </a: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so, why is 1 Corinthians 1:18-31 in the Scriptures?</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…extremely zealous? (Philippians 3:6)</a:t>
            </a: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If so, why is Romans 10:1-3 in the Scriptures?</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…honest and sincere in his thoughts? (Acts 23:1; 26:9)</a:t>
            </a: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so, why did Jesus have to die on the cross? </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09852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12192000" cy="868100"/>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Was Saul Saved…</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6996"/>
            <a:ext cx="12192000" cy="6099860"/>
          </a:xfrm>
        </p:spPr>
        <p:txBody>
          <a:bodyPr>
            <a:normAutofit lnSpcReduction="10000"/>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…on the road to Damascus? (Acts 8:1-3; 9:1-6; 22:10)</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If so, where is the evidence that he was in the Bible?</a:t>
            </a:r>
          </a:p>
          <a:p>
            <a:pPr marL="0" indent="0">
              <a:buNone/>
            </a:pPr>
            <a:endPar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…by saying “the sinners prayer”? (Acts 9:11)</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If so, why was he still in his sins right after this?</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(Acts 22:16)</a:t>
            </a:r>
          </a:p>
          <a:p>
            <a:pPr marL="0" indent="0">
              <a:buNone/>
            </a:pPr>
            <a:endPar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…by faith alone in Jesus? (John 3:16)</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If so, why does this verse say that you’re “not saved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by faith alone”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James 2:24)</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504746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06995"/>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How Was Saul Saved?</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6996"/>
            <a:ext cx="12192000" cy="5851003"/>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By God’s grace, mercy &amp; love through Christ’s sacrifice                          (1 Timothy 1:12-16; Titus 2:11; Hebrews 2:9)</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had to obey the words of Jesus                                                (Acts 9:6; 22:10; 26:19; John 3:36; 14:15; Heb. 5:8-9)</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had to hear and believe that Jesus is the Son of God                        (John 8:24; 20:30-31; Rom. 1:16; 10:17)</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had to repent [change his will for God’s will] of his sins                                                    (Luke 24:47; Acts 2:38; 17:30-31; 2 Pet. 3:9)</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96874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06995"/>
          </a:xfrm>
        </p:spPr>
        <p:txBody>
          <a:bodyPr>
            <a:norm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How Was Saul Saved?</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6996"/>
            <a:ext cx="12192000" cy="5851003"/>
          </a:xfrm>
        </p:spPr>
        <p:txBody>
          <a:bodyPr>
            <a:normAutofit/>
          </a:bodyPr>
          <a:lstStyle/>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had to confess that Jesus Christ is God’s Son                          (Matthew 10:32; Acts 8:37; Romans 10:9-10)</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What was Saul told to do when he was in Damascus?  “</a:t>
            </a:r>
            <a:r>
              <a:rPr lang="en-US" sz="37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Arise and be baptized and wash away your sins</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calling on the name of the Lord” (Acts 22:16)</a:t>
            </a: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had to be baptized in water in the Lord’s name         (John 3:5; Matt. 28:18-19; Mark 16:16; Acts 2:38; 8:38; 10:48; Rom. 6:3; Col. 2:12; 1 Pet. 3:21)</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52473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06995"/>
          </a:xfrm>
        </p:spPr>
        <p:txBody>
          <a:bodyPr>
            <a:norm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How Was Saul Saved?</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6996"/>
            <a:ext cx="12192000" cy="5851003"/>
          </a:xfrm>
        </p:spPr>
        <p:txBody>
          <a:bodyPr>
            <a:normAutofit/>
          </a:bodyPr>
          <a:lstStyle/>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Saul (who became Paul) faithfully obeyed the Lord’s command out of love until death                             (Matt. 28:19-20; 2 Tim. 4:6-8; 1 Cor. 13:1ff; 16:14)</a:t>
            </a:r>
          </a:p>
          <a:p>
            <a:pPr marL="0" indent="0">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Saul wasn’t saved by his religion, education, zeal, or  sincerity for he was persecuting Christians when he thought he was pleasing God in his practices. </a:t>
            </a:r>
          </a:p>
          <a:p>
            <a:pPr marL="0" indent="0">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Saul wasn’t saved on the road to Damascus by saying the sinners’ prayer or by faith only in Jesus as is commonly  heard in the religious world today!  Examine the Bible!</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57304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06995"/>
          </a:xfrm>
        </p:spPr>
        <p:txBody>
          <a:bodyPr>
            <a:norm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Conclusion</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6996"/>
            <a:ext cx="12192000" cy="5851003"/>
          </a:xfrm>
        </p:spPr>
        <p:txBody>
          <a:bodyPr>
            <a:normAutofit fontScale="92500"/>
          </a:bodyPr>
          <a:lstStyle/>
          <a:p>
            <a:pPr marL="0" indent="0">
              <a:buNone/>
            </a:pP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Many believers expect to go to heaven but will be shocked to hear the Lord tell them “Depart from Me, you who practice lawlessness” (Matt. 7:22-23) Don’t let it be you!</a:t>
            </a:r>
          </a:p>
          <a:p>
            <a:pPr marL="0" indent="0">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By God’s grace and Jesus’ sacrifice you can be saved but it is only by obeying His word (hear, believe, repent, confess, be baptized and be faithful to His word until death)! </a:t>
            </a:r>
          </a:p>
          <a:p>
            <a:pPr marL="0" indent="0">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died to save you from the wrath to come in hell where the pain never ends (Rom. 5:9; 2 Thess. 1:7-9) &amp; serve Him!  </a:t>
            </a:r>
          </a:p>
          <a:p>
            <a:pPr marL="0" indent="0">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Obey the gospel today! (2 Cor. 6:2)</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71770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686</TotalTime>
  <Words>581</Words>
  <Application>Microsoft Office PowerPoint</Application>
  <PresentationFormat>Widescreen</PresentationFormat>
  <Paragraphs>61</Paragraphs>
  <Slides>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Tahoma</vt:lpstr>
      <vt:lpstr>Office Theme</vt:lpstr>
      <vt:lpstr>PowerPoint Presentation</vt:lpstr>
      <vt:lpstr>Was Saul Saved because he was…</vt:lpstr>
      <vt:lpstr>Was Saul Saved…</vt:lpstr>
      <vt:lpstr>How Was Saul Saved?</vt:lpstr>
      <vt:lpstr>How Was Saul Saved?</vt:lpstr>
      <vt:lpstr>How Was Saul Saved?</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30</cp:revision>
  <cp:lastPrinted>2018-04-15T13:00:43Z</cp:lastPrinted>
  <dcterms:created xsi:type="dcterms:W3CDTF">2018-04-15T02:27:29Z</dcterms:created>
  <dcterms:modified xsi:type="dcterms:W3CDTF">2018-04-15T13:53:47Z</dcterms:modified>
</cp:coreProperties>
</file>