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1" r:id="rId2"/>
    <p:sldId id="256" r:id="rId3"/>
    <p:sldId id="257" r:id="rId4"/>
    <p:sldId id="258"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93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EBC5B0-1A33-4954-BF2D-DE0CF8B6755B}" type="datetimeFigureOut">
              <a:rPr lang="en-US" smtClean="0"/>
              <a:t>7/29/2018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F1B01-9473-442D-AA55-2AF456391401}" type="slidenum">
              <a:rPr lang="en-US" smtClean="0"/>
              <a:t>‹#›</a:t>
            </a:fld>
            <a:endParaRPr lang="en-US"/>
          </a:p>
        </p:txBody>
      </p:sp>
    </p:spTree>
    <p:extLst>
      <p:ext uri="{BB962C8B-B14F-4D97-AF65-F5344CB8AC3E}">
        <p14:creationId xmlns:p14="http://schemas.microsoft.com/office/powerpoint/2010/main" val="3949623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song which refers to Jesus, our Savior, Redeemer, and Master, as "the bright and morning star". The text was written by Charles William Fry (1837-1882). A builder and member of the Wesleyan Chapel in </a:t>
            </a:r>
            <a:r>
              <a:rPr lang="en-US" sz="1200" kern="1200" dirty="0" err="1" smtClean="0">
                <a:solidFill>
                  <a:schemeClr val="tx1"/>
                </a:solidFill>
                <a:effectLst/>
                <a:latin typeface="+mn-lt"/>
                <a:ea typeface="+mn-ea"/>
                <a:cs typeface="+mn-cs"/>
              </a:rPr>
              <a:t>Alderbury</a:t>
            </a:r>
            <a:r>
              <a:rPr lang="en-US" sz="1200" kern="1200" dirty="0" smtClean="0">
                <a:solidFill>
                  <a:schemeClr val="tx1"/>
                </a:solidFill>
                <a:effectLst/>
                <a:latin typeface="+mn-lt"/>
                <a:ea typeface="+mn-ea"/>
                <a:cs typeface="+mn-cs"/>
              </a:rPr>
              <a:t>, England, he and his family of three sons left their business to do </a:t>
            </a:r>
            <a:r>
              <a:rPr lang="en-US" sz="1200" kern="1200" dirty="0" err="1" smtClean="0">
                <a:solidFill>
                  <a:schemeClr val="tx1"/>
                </a:solidFill>
                <a:effectLst/>
                <a:latin typeface="+mn-lt"/>
                <a:ea typeface="+mn-ea"/>
                <a:cs typeface="+mn-cs"/>
              </a:rPr>
              <a:t>Savlation</a:t>
            </a:r>
            <a:r>
              <a:rPr lang="en-US" sz="1200" kern="1200" dirty="0" smtClean="0">
                <a:solidFill>
                  <a:schemeClr val="tx1"/>
                </a:solidFill>
                <a:effectLst/>
                <a:latin typeface="+mn-lt"/>
                <a:ea typeface="+mn-ea"/>
                <a:cs typeface="+mn-cs"/>
              </a:rPr>
              <a:t> Army work in London beginning in 1880. Sometime in 1881 Fry heard a secular melody entitled, "The Little Old Log Cabin Down the Lane," composed in 1871 at Louisville, KY, for a minstrel show by a popular American songwriter, William Shakespeare Hayes (1837-1907). He then wrote these words to fit this tune (Salvationist), in June, 1881. </a:t>
            </a:r>
          </a:p>
          <a:p>
            <a:r>
              <a:rPr lang="en-US" sz="1200" kern="1200" dirty="0" smtClean="0">
                <a:solidFill>
                  <a:schemeClr val="tx1"/>
                </a:solidFill>
                <a:effectLst/>
                <a:latin typeface="+mn-lt"/>
                <a:ea typeface="+mn-ea"/>
                <a:cs typeface="+mn-cs"/>
              </a:rPr>
              <a:t>The music is sometimes called an "English Melody," but it is now known to have been adapted from Hay's song. Fry evidently made some changes to adapt it to his words, which were first published in the Salvation Army's </a:t>
            </a:r>
            <a:r>
              <a:rPr lang="en-US" sz="1200" kern="1200" dirty="0" err="1" smtClean="0">
                <a:solidFill>
                  <a:schemeClr val="tx1"/>
                </a:solidFill>
                <a:effectLst/>
                <a:latin typeface="+mn-lt"/>
                <a:ea typeface="+mn-ea"/>
                <a:cs typeface="+mn-cs"/>
              </a:rPr>
              <a:t>offical</a:t>
            </a:r>
            <a:r>
              <a:rPr lang="en-US" sz="1200" kern="1200" dirty="0" smtClean="0">
                <a:solidFill>
                  <a:schemeClr val="tx1"/>
                </a:solidFill>
                <a:effectLst/>
                <a:latin typeface="+mn-lt"/>
                <a:ea typeface="+mn-ea"/>
                <a:cs typeface="+mn-cs"/>
              </a:rPr>
              <a:t> magazine, "War Cry," in Dec., 1881. Fry died 9 months later. </a:t>
            </a:r>
          </a:p>
          <a:p>
            <a:endParaRPr lang="en-US" dirty="0"/>
          </a:p>
        </p:txBody>
      </p:sp>
      <p:sp>
        <p:nvSpPr>
          <p:cNvPr id="4" name="Slide Number Placeholder 3"/>
          <p:cNvSpPr>
            <a:spLocks noGrp="1"/>
          </p:cNvSpPr>
          <p:nvPr>
            <p:ph type="sldNum" sz="quarter" idx="10"/>
          </p:nvPr>
        </p:nvSpPr>
        <p:spPr/>
        <p:txBody>
          <a:bodyPr/>
          <a:lstStyle/>
          <a:p>
            <a:fld id="{0A3F1B01-9473-442D-AA55-2AF456391401}" type="slidenum">
              <a:rPr lang="en-US" smtClean="0"/>
              <a:t>1</a:t>
            </a:fld>
            <a:endParaRPr lang="en-US"/>
          </a:p>
        </p:txBody>
      </p:sp>
    </p:spTree>
    <p:extLst>
      <p:ext uri="{BB962C8B-B14F-4D97-AF65-F5344CB8AC3E}">
        <p14:creationId xmlns:p14="http://schemas.microsoft.com/office/powerpoint/2010/main" val="3343623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Born 1838 England, </a:t>
            </a:r>
            <a:r>
              <a:rPr lang="en-US" sz="1200" b="0" i="0" kern="1200" baseline="0" dirty="0" smtClean="0">
                <a:solidFill>
                  <a:schemeClr val="tx1"/>
                </a:solidFill>
                <a:effectLst/>
                <a:latin typeface="+mn-lt"/>
                <a:ea typeface="+mn-ea"/>
                <a:cs typeface="+mn-cs"/>
              </a:rPr>
              <a:t>bricklayer</a:t>
            </a:r>
            <a:r>
              <a:rPr lang="en-US" sz="1200" b="0" i="0" kern="1200" dirty="0" smtClean="0">
                <a:solidFill>
                  <a:schemeClr val="tx1"/>
                </a:solidFill>
                <a:effectLst/>
                <a:latin typeface="+mn-lt"/>
                <a:ea typeface="+mn-ea"/>
                <a:cs typeface="+mn-cs"/>
              </a:rPr>
              <a:t>  Versatile musician, playing the violin, cello, piano, cornet, harmonium, led orchestra and band at the Wesleyan chapel in </a:t>
            </a:r>
            <a:r>
              <a:rPr lang="en-US" sz="1200" b="0" i="0" kern="1200" dirty="0" err="1" smtClean="0">
                <a:solidFill>
                  <a:schemeClr val="tx1"/>
                </a:solidFill>
                <a:effectLst/>
                <a:latin typeface="+mn-lt"/>
                <a:ea typeface="+mn-ea"/>
                <a:cs typeface="+mn-cs"/>
              </a:rPr>
              <a:t>Alderbury</a:t>
            </a:r>
            <a:r>
              <a:rPr lang="en-US" sz="1200" b="0" i="0" kern="1200" dirty="0" smtClean="0">
                <a:solidFill>
                  <a:schemeClr val="tx1"/>
                </a:solidFill>
                <a:effectLst/>
                <a:latin typeface="+mn-lt"/>
                <a:ea typeface="+mn-ea"/>
                <a:cs typeface="+mn-cs"/>
              </a:rPr>
              <a:t>. Didn’t like abuse at Salvation Army- established ministry in 1878 Salisbury, where they lived.  Fry’s family offered to serve as bodyguards for the workers. They arrived with weapons consisting of two cornets, a trombone and a small tuba.  In between fighting off the troublemakers, the Fry men played.  Their music attracted crowds for the preachers.  This was the first Salvation Army Brass Band. Mr. Fry and his sons continued to work for the Salvation Army and it was during this time that he wrote the Lily of the Valley. The tune was adapted from the song </a:t>
            </a:r>
            <a:r>
              <a:rPr lang="en-US" sz="1200" b="0" i="1" kern="1200" dirty="0" smtClean="0">
                <a:solidFill>
                  <a:schemeClr val="tx1"/>
                </a:solidFill>
                <a:effectLst/>
                <a:latin typeface="+mn-lt"/>
                <a:ea typeface="+mn-ea"/>
                <a:cs typeface="+mn-cs"/>
              </a:rPr>
              <a:t>Little Old Log Cabin</a:t>
            </a:r>
            <a:r>
              <a:rPr lang="en-US" sz="1200" b="0" i="0" kern="1200" dirty="0" smtClean="0">
                <a:solidFill>
                  <a:schemeClr val="tx1"/>
                </a:solidFill>
                <a:effectLst/>
                <a:latin typeface="+mn-lt"/>
                <a:ea typeface="+mn-ea"/>
                <a:cs typeface="+mn-cs"/>
              </a:rPr>
              <a:t>. Charles Fry died the year after writing his popular hymn on August 24, 1882 in Park Hall, </a:t>
            </a:r>
            <a:r>
              <a:rPr lang="en-US" sz="1200" b="0" i="0" kern="1200" dirty="0" err="1" smtClean="0">
                <a:solidFill>
                  <a:schemeClr val="tx1"/>
                </a:solidFill>
                <a:effectLst/>
                <a:latin typeface="+mn-lt"/>
                <a:ea typeface="+mn-ea"/>
                <a:cs typeface="+mn-cs"/>
              </a:rPr>
              <a:t>Polmont</a:t>
            </a:r>
            <a:r>
              <a:rPr lang="en-US" sz="1200" b="0" i="0" kern="1200" dirty="0" smtClean="0">
                <a:solidFill>
                  <a:schemeClr val="tx1"/>
                </a:solidFill>
                <a:effectLst/>
                <a:latin typeface="+mn-lt"/>
                <a:ea typeface="+mn-ea"/>
                <a:cs typeface="+mn-cs"/>
              </a:rPr>
              <a:t>, Stirlingshire, Scotland.</a:t>
            </a:r>
          </a:p>
          <a:p>
            <a:pPr fontAlgn="base"/>
            <a:endParaRPr lang="en-US" sz="1200" b="0" i="0" kern="1200" dirty="0" smtClean="0">
              <a:solidFill>
                <a:schemeClr val="tx1"/>
              </a:solidFill>
              <a:effectLst/>
              <a:latin typeface="+mn-lt"/>
              <a:ea typeface="+mn-ea"/>
              <a:cs typeface="+mn-cs"/>
            </a:endParaRP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Mr. Fry did not like the abuse he saw heralded at the Salvation Army when they established a ministry in 1878 Salisbury, where the Fry family lived and worked.  Mr. Fry and his three sons offered to serve as bodyguards for the Salvation Army workers.</a:t>
            </a:r>
          </a:p>
          <a:p>
            <a:endParaRPr lang="en-US" dirty="0"/>
          </a:p>
        </p:txBody>
      </p:sp>
      <p:sp>
        <p:nvSpPr>
          <p:cNvPr id="4" name="Slide Number Placeholder 3"/>
          <p:cNvSpPr>
            <a:spLocks noGrp="1"/>
          </p:cNvSpPr>
          <p:nvPr>
            <p:ph type="sldNum" sz="quarter" idx="10"/>
          </p:nvPr>
        </p:nvSpPr>
        <p:spPr/>
        <p:txBody>
          <a:bodyPr/>
          <a:lstStyle/>
          <a:p>
            <a:fld id="{0A3F1B01-9473-442D-AA55-2AF456391401}" type="slidenum">
              <a:rPr lang="en-US" smtClean="0"/>
              <a:t>2</a:t>
            </a:fld>
            <a:endParaRPr lang="en-US"/>
          </a:p>
        </p:txBody>
      </p:sp>
    </p:spTree>
    <p:extLst>
      <p:ext uri="{BB962C8B-B14F-4D97-AF65-F5344CB8AC3E}">
        <p14:creationId xmlns:p14="http://schemas.microsoft.com/office/powerpoint/2010/main" val="1760543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Mr. Fry declared he had found a friend in Jesus.  He compared the “Beloved” in Song of Solomon to Jesus as the lily of the valley.  One commentary explains “Undoubtedly, this lily of the valley symbolizes the sweetness, purity, fruitfulness, humility, and healing qualities of Jesus Christ. Fry could see only in Jesus all he needed to be cleansed and be made fully whole.” Matthew</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Henry </a:t>
            </a:r>
            <a:r>
              <a:rPr lang="en-US" sz="1200" b="0" i="0" kern="1200" baseline="0" dirty="0" smtClean="0">
                <a:solidFill>
                  <a:schemeClr val="tx1"/>
                </a:solidFill>
                <a:effectLst/>
                <a:latin typeface="+mn-lt"/>
                <a:ea typeface="+mn-ea"/>
                <a:cs typeface="+mn-cs"/>
              </a:rPr>
              <a:t>commentary, “</a:t>
            </a:r>
            <a:r>
              <a:rPr lang="en-US" sz="1200" kern="1200" dirty="0" smtClean="0">
                <a:solidFill>
                  <a:schemeClr val="tx1"/>
                </a:solidFill>
                <a:latin typeface="+mn-lt"/>
                <a:ea typeface="+mn-ea"/>
                <a:cs typeface="+mn-cs"/>
              </a:rPr>
              <a:t>He is a </a:t>
            </a:r>
            <a:r>
              <a:rPr lang="en-US" sz="1200" i="1" kern="1200" dirty="0" smtClean="0">
                <a:solidFill>
                  <a:schemeClr val="tx1"/>
                </a:solidFill>
                <a:latin typeface="+mn-lt"/>
                <a:ea typeface="+mn-ea"/>
                <a:cs typeface="+mn-cs"/>
              </a:rPr>
              <a:t>lily</a:t>
            </a:r>
            <a:r>
              <a:rPr lang="en-US" sz="1200" i="0" kern="1200" dirty="0" smtClean="0">
                <a:solidFill>
                  <a:schemeClr val="tx1"/>
                </a:solidFill>
                <a:latin typeface="+mn-lt"/>
                <a:ea typeface="+mn-ea"/>
                <a:cs typeface="+mn-cs"/>
              </a:rPr>
              <a:t> for whiteness, a </a:t>
            </a:r>
            <a:r>
              <a:rPr lang="en-US" sz="1200" i="1" kern="1200" dirty="0" smtClean="0">
                <a:solidFill>
                  <a:schemeClr val="tx1"/>
                </a:solidFill>
                <a:latin typeface="+mn-lt"/>
                <a:ea typeface="+mn-ea"/>
                <a:cs typeface="+mn-cs"/>
              </a:rPr>
              <a:t>lily of the valleys</a:t>
            </a:r>
            <a:r>
              <a:rPr lang="en-US" sz="1200" i="0" kern="1200" dirty="0" smtClean="0">
                <a:solidFill>
                  <a:schemeClr val="tx1"/>
                </a:solidFill>
                <a:latin typeface="+mn-lt"/>
                <a:ea typeface="+mn-ea"/>
                <a:cs typeface="+mn-cs"/>
              </a:rPr>
              <a:t> for sweetness, for those which we call so yield a strong perfume. He is a </a:t>
            </a:r>
            <a:r>
              <a:rPr lang="en-US" sz="1200" i="1" kern="1200" dirty="0" smtClean="0">
                <a:solidFill>
                  <a:schemeClr val="tx1"/>
                </a:solidFill>
                <a:latin typeface="+mn-lt"/>
                <a:ea typeface="+mn-ea"/>
                <a:cs typeface="+mn-cs"/>
              </a:rPr>
              <a:t>lily of the valleys,</a:t>
            </a:r>
            <a:r>
              <a:rPr lang="en-US" sz="1200" i="0" kern="1200" dirty="0" smtClean="0">
                <a:solidFill>
                  <a:schemeClr val="tx1"/>
                </a:solidFill>
                <a:latin typeface="+mn-lt"/>
                <a:ea typeface="+mn-ea"/>
                <a:cs typeface="+mn-cs"/>
              </a:rPr>
              <a:t> or </a:t>
            </a:r>
            <a:r>
              <a:rPr lang="en-US" sz="1200" i="1" kern="1200" dirty="0" smtClean="0">
                <a:solidFill>
                  <a:schemeClr val="tx1"/>
                </a:solidFill>
                <a:latin typeface="+mn-lt"/>
                <a:ea typeface="+mn-ea"/>
                <a:cs typeface="+mn-cs"/>
              </a:rPr>
              <a:t>low places,</a:t>
            </a:r>
            <a:r>
              <a:rPr lang="en-US" sz="1200" i="0" kern="1200" dirty="0" smtClean="0">
                <a:solidFill>
                  <a:schemeClr val="tx1"/>
                </a:solidFill>
                <a:latin typeface="+mn-lt"/>
                <a:ea typeface="+mn-ea"/>
                <a:cs typeface="+mn-cs"/>
              </a:rPr>
              <a:t> in his humiliation, exposed to injury. Humble souls see most beauty in him. Whatever he is to others, to those that are in the </a:t>
            </a:r>
            <a:r>
              <a:rPr lang="en-US" sz="1200" i="1" kern="1200" dirty="0" smtClean="0">
                <a:solidFill>
                  <a:schemeClr val="tx1"/>
                </a:solidFill>
                <a:latin typeface="+mn-lt"/>
                <a:ea typeface="+mn-ea"/>
                <a:cs typeface="+mn-cs"/>
              </a:rPr>
              <a:t>valleys</a:t>
            </a:r>
            <a:r>
              <a:rPr lang="en-US" sz="1200" i="0" kern="1200" dirty="0" smtClean="0">
                <a:solidFill>
                  <a:schemeClr val="tx1"/>
                </a:solidFill>
                <a:latin typeface="+mn-lt"/>
                <a:ea typeface="+mn-ea"/>
                <a:cs typeface="+mn-cs"/>
              </a:rPr>
              <a:t> he is a </a:t>
            </a:r>
            <a:r>
              <a:rPr lang="en-US" sz="1200" i="1" kern="1200" dirty="0" smtClean="0">
                <a:solidFill>
                  <a:schemeClr val="tx1"/>
                </a:solidFill>
                <a:latin typeface="+mn-lt"/>
                <a:ea typeface="+mn-ea"/>
                <a:cs typeface="+mn-cs"/>
              </a:rPr>
              <a:t>lily.</a:t>
            </a:r>
            <a:r>
              <a:rPr lang="en-US" sz="1200" i="0" kern="120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0A3F1B01-9473-442D-AA55-2AF456391401}" type="slidenum">
              <a:rPr lang="en-US" smtClean="0"/>
              <a:t>3</a:t>
            </a:fld>
            <a:endParaRPr lang="en-US"/>
          </a:p>
        </p:txBody>
      </p:sp>
    </p:spTree>
    <p:extLst>
      <p:ext uri="{BB962C8B-B14F-4D97-AF65-F5344CB8AC3E}">
        <p14:creationId xmlns:p14="http://schemas.microsoft.com/office/powerpoint/2010/main" val="1539373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I - will be unto her a wall of fire - </a:t>
            </a:r>
            <a:r>
              <a:rPr lang="en-US" sz="1200" kern="1200" dirty="0" smtClean="0">
                <a:solidFill>
                  <a:schemeClr val="tx1"/>
                </a:solidFill>
                <a:latin typeface="+mn-lt"/>
                <a:ea typeface="+mn-ea"/>
                <a:cs typeface="+mn-cs"/>
              </a:rPr>
              <a:t>She will not need walls. God will be her protection, not only defending her from attack, but consuming the enemy who may presume to assault her.  </a:t>
            </a:r>
            <a:r>
              <a:rPr lang="en-US" sz="1200" b="0" i="0" kern="1200" dirty="0" smtClean="0">
                <a:solidFill>
                  <a:schemeClr val="tx1"/>
                </a:solidFill>
                <a:effectLst/>
                <a:latin typeface="+mn-lt"/>
                <a:ea typeface="+mn-ea"/>
                <a:cs typeface="+mn-cs"/>
              </a:rPr>
              <a:t>Her safety shall consist in my defense. I shall be as fire round about her. No adversary shall be permitted to touch her. Much of this must refer to the New Jerusalem. </a:t>
            </a:r>
            <a:r>
              <a:rPr lang="en-US" sz="1200" b="1"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Not protection only, an inner circle around her, however near an enemy might press in upon her, but destructive to her enemies. “We have a strong city; salvation shall God appoint for walls and bulwarks” Isaiah 26:1; “thou shalt call thy walls salvation and thy gates praise” Isaiah 60:18). By a different figure it is said, “I will encamp about mine house because of the army” Zechariah 9:8.</a:t>
            </a:r>
            <a:endParaRPr lang="en-US" dirty="0"/>
          </a:p>
        </p:txBody>
      </p:sp>
      <p:sp>
        <p:nvSpPr>
          <p:cNvPr id="4" name="Slide Number Placeholder 3"/>
          <p:cNvSpPr>
            <a:spLocks noGrp="1"/>
          </p:cNvSpPr>
          <p:nvPr>
            <p:ph type="sldNum" sz="quarter" idx="10"/>
          </p:nvPr>
        </p:nvSpPr>
        <p:spPr/>
        <p:txBody>
          <a:bodyPr/>
          <a:lstStyle/>
          <a:p>
            <a:fld id="{0A3F1B01-9473-442D-AA55-2AF456391401}" type="slidenum">
              <a:rPr lang="en-US" smtClean="0"/>
              <a:t>5</a:t>
            </a:fld>
            <a:endParaRPr lang="en-US"/>
          </a:p>
        </p:txBody>
      </p:sp>
    </p:spTree>
    <p:extLst>
      <p:ext uri="{BB962C8B-B14F-4D97-AF65-F5344CB8AC3E}">
        <p14:creationId xmlns:p14="http://schemas.microsoft.com/office/powerpoint/2010/main" val="2884195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“morning star” planet - Venus - leading on the morning - the harbinger of the day. It is one of the most beautiful objects in nature appears as darkness passes away; first rays of the light of the sun;  a herald to announce the coming of that glorious luminary; pledge of God’s faithfulness. S</a:t>
            </a:r>
            <a:r>
              <a:rPr lang="en-US" sz="1200" b="0" i="0" kern="1200" dirty="0" smtClean="0">
                <a:solidFill>
                  <a:schemeClr val="tx1"/>
                </a:solidFill>
                <a:effectLst/>
                <a:latin typeface="+mn-lt"/>
                <a:ea typeface="+mn-ea"/>
                <a:cs typeface="+mn-cs"/>
              </a:rPr>
              <a:t>tar that outshines all others- Jesus is the One who is called “bright.”; most holy &amp; powerful “light” in all the universe.  He is the light of the world and he who follows Him will not walk</a:t>
            </a:r>
            <a:r>
              <a:rPr lang="en-US" sz="1200" b="0" i="0" kern="1200" baseline="0" dirty="0" smtClean="0">
                <a:solidFill>
                  <a:schemeClr val="tx1"/>
                </a:solidFill>
                <a:effectLst/>
                <a:latin typeface="+mn-lt"/>
                <a:ea typeface="+mn-ea"/>
                <a:cs typeface="+mn-cs"/>
              </a:rPr>
              <a:t> in darkness but have the light of life (John 8:12).  Eternal life!</a:t>
            </a:r>
            <a:endParaRPr lang="en-US" dirty="0"/>
          </a:p>
        </p:txBody>
      </p:sp>
      <p:sp>
        <p:nvSpPr>
          <p:cNvPr id="4" name="Slide Number Placeholder 3"/>
          <p:cNvSpPr>
            <a:spLocks noGrp="1"/>
          </p:cNvSpPr>
          <p:nvPr>
            <p:ph type="sldNum" sz="quarter" idx="10"/>
          </p:nvPr>
        </p:nvSpPr>
        <p:spPr/>
        <p:txBody>
          <a:bodyPr/>
          <a:lstStyle/>
          <a:p>
            <a:fld id="{0A3F1B01-9473-442D-AA55-2AF456391401}" type="slidenum">
              <a:rPr lang="en-US" smtClean="0"/>
              <a:t>6</a:t>
            </a:fld>
            <a:endParaRPr lang="en-US"/>
          </a:p>
        </p:txBody>
      </p:sp>
    </p:spTree>
    <p:extLst>
      <p:ext uri="{BB962C8B-B14F-4D97-AF65-F5344CB8AC3E}">
        <p14:creationId xmlns:p14="http://schemas.microsoft.com/office/powerpoint/2010/main" val="2384117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song which refers to Jesus, our Savior, Redeemer, and Master, as "the bright and morning star". The text was written by Charles William Fry (1837-1882). A builder and member of the Wesleyan Chapel in </a:t>
            </a:r>
            <a:r>
              <a:rPr lang="en-US" sz="1200" kern="1200" dirty="0" err="1" smtClean="0">
                <a:solidFill>
                  <a:schemeClr val="tx1"/>
                </a:solidFill>
                <a:effectLst/>
                <a:latin typeface="+mn-lt"/>
                <a:ea typeface="+mn-ea"/>
                <a:cs typeface="+mn-cs"/>
              </a:rPr>
              <a:t>Alderbury</a:t>
            </a:r>
            <a:r>
              <a:rPr lang="en-US" sz="1200" kern="1200" dirty="0" smtClean="0">
                <a:solidFill>
                  <a:schemeClr val="tx1"/>
                </a:solidFill>
                <a:effectLst/>
                <a:latin typeface="+mn-lt"/>
                <a:ea typeface="+mn-ea"/>
                <a:cs typeface="+mn-cs"/>
              </a:rPr>
              <a:t>, England, he and his family of three sons left their business to do </a:t>
            </a:r>
            <a:r>
              <a:rPr lang="en-US" sz="1200" kern="1200" dirty="0" err="1" smtClean="0">
                <a:solidFill>
                  <a:schemeClr val="tx1"/>
                </a:solidFill>
                <a:effectLst/>
                <a:latin typeface="+mn-lt"/>
                <a:ea typeface="+mn-ea"/>
                <a:cs typeface="+mn-cs"/>
              </a:rPr>
              <a:t>Savlation</a:t>
            </a:r>
            <a:r>
              <a:rPr lang="en-US" sz="1200" kern="1200" dirty="0" smtClean="0">
                <a:solidFill>
                  <a:schemeClr val="tx1"/>
                </a:solidFill>
                <a:effectLst/>
                <a:latin typeface="+mn-lt"/>
                <a:ea typeface="+mn-ea"/>
                <a:cs typeface="+mn-cs"/>
              </a:rPr>
              <a:t> Army work in London beginning in 1880. Sometime in 1881 Fry heard a secular melody entitled, "The Little Old Log Cabin Down the Lane," composed in 1871 at Louisville, KY, for a minstrel show by a popular American songwriter, William Shakespeare Hayes (1837-1907). He then wrote these words to fit this tune (Salvationist), in June, 1881. </a:t>
            </a:r>
          </a:p>
          <a:p>
            <a:r>
              <a:rPr lang="en-US" sz="1200" kern="1200" dirty="0" smtClean="0">
                <a:solidFill>
                  <a:schemeClr val="tx1"/>
                </a:solidFill>
                <a:effectLst/>
                <a:latin typeface="+mn-lt"/>
                <a:ea typeface="+mn-ea"/>
                <a:cs typeface="+mn-cs"/>
              </a:rPr>
              <a:t>The music is sometimes called an "English Melody," but it is now known to have been adapted from Hay's song. Fry evidently made some changes to adapt it to his words, which were first published in the Salvation Army's </a:t>
            </a:r>
            <a:r>
              <a:rPr lang="en-US" sz="1200" kern="1200" dirty="0" err="1" smtClean="0">
                <a:solidFill>
                  <a:schemeClr val="tx1"/>
                </a:solidFill>
                <a:effectLst/>
                <a:latin typeface="+mn-lt"/>
                <a:ea typeface="+mn-ea"/>
                <a:cs typeface="+mn-cs"/>
              </a:rPr>
              <a:t>offical</a:t>
            </a:r>
            <a:r>
              <a:rPr lang="en-US" sz="1200" kern="1200" dirty="0" smtClean="0">
                <a:solidFill>
                  <a:schemeClr val="tx1"/>
                </a:solidFill>
                <a:effectLst/>
                <a:latin typeface="+mn-lt"/>
                <a:ea typeface="+mn-ea"/>
                <a:cs typeface="+mn-cs"/>
              </a:rPr>
              <a:t> magazine, "War Cry," in Dec., 1881. Fry died 9 months later. </a:t>
            </a:r>
          </a:p>
          <a:p>
            <a:endParaRPr lang="en-US" dirty="0"/>
          </a:p>
        </p:txBody>
      </p:sp>
      <p:sp>
        <p:nvSpPr>
          <p:cNvPr id="4" name="Slide Number Placeholder 3"/>
          <p:cNvSpPr>
            <a:spLocks noGrp="1"/>
          </p:cNvSpPr>
          <p:nvPr>
            <p:ph type="sldNum" sz="quarter" idx="10"/>
          </p:nvPr>
        </p:nvSpPr>
        <p:spPr/>
        <p:txBody>
          <a:bodyPr/>
          <a:lstStyle/>
          <a:p>
            <a:fld id="{0A3F1B01-9473-442D-AA55-2AF456391401}" type="slidenum">
              <a:rPr lang="en-US" smtClean="0"/>
              <a:t>7</a:t>
            </a:fld>
            <a:endParaRPr lang="en-US"/>
          </a:p>
        </p:txBody>
      </p:sp>
    </p:spTree>
    <p:extLst>
      <p:ext uri="{BB962C8B-B14F-4D97-AF65-F5344CB8AC3E}">
        <p14:creationId xmlns:p14="http://schemas.microsoft.com/office/powerpoint/2010/main" val="195341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1145CB-8B9A-4FD7-B36E-B3FBB65C9B4B}"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85970-851C-42F6-9885-BA684B16D86C}" type="slidenum">
              <a:rPr lang="en-US" smtClean="0"/>
              <a:t>‹#›</a:t>
            </a:fld>
            <a:endParaRPr lang="en-US"/>
          </a:p>
        </p:txBody>
      </p:sp>
    </p:spTree>
    <p:extLst>
      <p:ext uri="{BB962C8B-B14F-4D97-AF65-F5344CB8AC3E}">
        <p14:creationId xmlns:p14="http://schemas.microsoft.com/office/powerpoint/2010/main" val="3370331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1145CB-8B9A-4FD7-B36E-B3FBB65C9B4B}"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85970-851C-42F6-9885-BA684B16D86C}" type="slidenum">
              <a:rPr lang="en-US" smtClean="0"/>
              <a:t>‹#›</a:t>
            </a:fld>
            <a:endParaRPr lang="en-US"/>
          </a:p>
        </p:txBody>
      </p:sp>
    </p:spTree>
    <p:extLst>
      <p:ext uri="{BB962C8B-B14F-4D97-AF65-F5344CB8AC3E}">
        <p14:creationId xmlns:p14="http://schemas.microsoft.com/office/powerpoint/2010/main" val="2694192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1145CB-8B9A-4FD7-B36E-B3FBB65C9B4B}"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85970-851C-42F6-9885-BA684B16D86C}" type="slidenum">
              <a:rPr lang="en-US" smtClean="0"/>
              <a:t>‹#›</a:t>
            </a:fld>
            <a:endParaRPr lang="en-US"/>
          </a:p>
        </p:txBody>
      </p:sp>
    </p:spTree>
    <p:extLst>
      <p:ext uri="{BB962C8B-B14F-4D97-AF65-F5344CB8AC3E}">
        <p14:creationId xmlns:p14="http://schemas.microsoft.com/office/powerpoint/2010/main" val="1152982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1145CB-8B9A-4FD7-B36E-B3FBB65C9B4B}"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85970-851C-42F6-9885-BA684B16D86C}" type="slidenum">
              <a:rPr lang="en-US" smtClean="0"/>
              <a:t>‹#›</a:t>
            </a:fld>
            <a:endParaRPr lang="en-US"/>
          </a:p>
        </p:txBody>
      </p:sp>
    </p:spTree>
    <p:extLst>
      <p:ext uri="{BB962C8B-B14F-4D97-AF65-F5344CB8AC3E}">
        <p14:creationId xmlns:p14="http://schemas.microsoft.com/office/powerpoint/2010/main" val="2291879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1145CB-8B9A-4FD7-B36E-B3FBB65C9B4B}"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85970-851C-42F6-9885-BA684B16D86C}" type="slidenum">
              <a:rPr lang="en-US" smtClean="0"/>
              <a:t>‹#›</a:t>
            </a:fld>
            <a:endParaRPr lang="en-US"/>
          </a:p>
        </p:txBody>
      </p:sp>
    </p:spTree>
    <p:extLst>
      <p:ext uri="{BB962C8B-B14F-4D97-AF65-F5344CB8AC3E}">
        <p14:creationId xmlns:p14="http://schemas.microsoft.com/office/powerpoint/2010/main" val="3702157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1145CB-8B9A-4FD7-B36E-B3FBB65C9B4B}" type="datetimeFigureOut">
              <a:rPr lang="en-US" smtClean="0"/>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85970-851C-42F6-9885-BA684B16D86C}" type="slidenum">
              <a:rPr lang="en-US" smtClean="0"/>
              <a:t>‹#›</a:t>
            </a:fld>
            <a:endParaRPr lang="en-US"/>
          </a:p>
        </p:txBody>
      </p:sp>
    </p:spTree>
    <p:extLst>
      <p:ext uri="{BB962C8B-B14F-4D97-AF65-F5344CB8AC3E}">
        <p14:creationId xmlns:p14="http://schemas.microsoft.com/office/powerpoint/2010/main" val="2423808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1145CB-8B9A-4FD7-B36E-B3FBB65C9B4B}" type="datetimeFigureOut">
              <a:rPr lang="en-US" smtClean="0"/>
              <a:t>7/29/2018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B85970-851C-42F6-9885-BA684B16D86C}" type="slidenum">
              <a:rPr lang="en-US" smtClean="0"/>
              <a:t>‹#›</a:t>
            </a:fld>
            <a:endParaRPr lang="en-US"/>
          </a:p>
        </p:txBody>
      </p:sp>
    </p:spTree>
    <p:extLst>
      <p:ext uri="{BB962C8B-B14F-4D97-AF65-F5344CB8AC3E}">
        <p14:creationId xmlns:p14="http://schemas.microsoft.com/office/powerpoint/2010/main" val="2076293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1145CB-8B9A-4FD7-B36E-B3FBB65C9B4B}" type="datetimeFigureOut">
              <a:rPr lang="en-US" smtClean="0"/>
              <a:t>7/29/2018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B85970-851C-42F6-9885-BA684B16D86C}" type="slidenum">
              <a:rPr lang="en-US" smtClean="0"/>
              <a:t>‹#›</a:t>
            </a:fld>
            <a:endParaRPr lang="en-US"/>
          </a:p>
        </p:txBody>
      </p:sp>
    </p:spTree>
    <p:extLst>
      <p:ext uri="{BB962C8B-B14F-4D97-AF65-F5344CB8AC3E}">
        <p14:creationId xmlns:p14="http://schemas.microsoft.com/office/powerpoint/2010/main" val="565333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1145CB-8B9A-4FD7-B36E-B3FBB65C9B4B}" type="datetimeFigureOut">
              <a:rPr lang="en-US" smtClean="0"/>
              <a:t>7/29/2018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B85970-851C-42F6-9885-BA684B16D86C}" type="slidenum">
              <a:rPr lang="en-US" smtClean="0"/>
              <a:t>‹#›</a:t>
            </a:fld>
            <a:endParaRPr lang="en-US"/>
          </a:p>
        </p:txBody>
      </p:sp>
    </p:spTree>
    <p:extLst>
      <p:ext uri="{BB962C8B-B14F-4D97-AF65-F5344CB8AC3E}">
        <p14:creationId xmlns:p14="http://schemas.microsoft.com/office/powerpoint/2010/main" val="1569233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1145CB-8B9A-4FD7-B36E-B3FBB65C9B4B}" type="datetimeFigureOut">
              <a:rPr lang="en-US" smtClean="0"/>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85970-851C-42F6-9885-BA684B16D86C}" type="slidenum">
              <a:rPr lang="en-US" smtClean="0"/>
              <a:t>‹#›</a:t>
            </a:fld>
            <a:endParaRPr lang="en-US"/>
          </a:p>
        </p:txBody>
      </p:sp>
    </p:spTree>
    <p:extLst>
      <p:ext uri="{BB962C8B-B14F-4D97-AF65-F5344CB8AC3E}">
        <p14:creationId xmlns:p14="http://schemas.microsoft.com/office/powerpoint/2010/main" val="3354841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1145CB-8B9A-4FD7-B36E-B3FBB65C9B4B}" type="datetimeFigureOut">
              <a:rPr lang="en-US" smtClean="0"/>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85970-851C-42F6-9885-BA684B16D86C}" type="slidenum">
              <a:rPr lang="en-US" smtClean="0"/>
              <a:t>‹#›</a:t>
            </a:fld>
            <a:endParaRPr lang="en-US"/>
          </a:p>
        </p:txBody>
      </p:sp>
    </p:spTree>
    <p:extLst>
      <p:ext uri="{BB962C8B-B14F-4D97-AF65-F5344CB8AC3E}">
        <p14:creationId xmlns:p14="http://schemas.microsoft.com/office/powerpoint/2010/main" val="3194639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1145CB-8B9A-4FD7-B36E-B3FBB65C9B4B}" type="datetimeFigureOut">
              <a:rPr lang="en-US" smtClean="0"/>
              <a:t>7/29/2018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B85970-851C-42F6-9885-BA684B16D86C}" type="slidenum">
              <a:rPr lang="en-US" smtClean="0"/>
              <a:t>‹#›</a:t>
            </a:fld>
            <a:endParaRPr lang="en-US"/>
          </a:p>
        </p:txBody>
      </p:sp>
    </p:spTree>
    <p:extLst>
      <p:ext uri="{BB962C8B-B14F-4D97-AF65-F5344CB8AC3E}">
        <p14:creationId xmlns:p14="http://schemas.microsoft.com/office/powerpoint/2010/main" val="852876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rPr>
              <a:t>589- As the Deer</a:t>
            </a:r>
          </a:p>
          <a:p>
            <a:pPr marL="0" indent="0">
              <a:buNone/>
            </a:pPr>
            <a:r>
              <a:rPr lang="en-US" sz="4400" dirty="0" smtClean="0">
                <a:solidFill>
                  <a:schemeClr val="bg1"/>
                </a:solidFill>
              </a:rPr>
              <a:t>599- We Bow Down in Reverence</a:t>
            </a:r>
          </a:p>
          <a:p>
            <a:pPr marL="0" indent="0">
              <a:buNone/>
            </a:pPr>
            <a:r>
              <a:rPr lang="en-US" sz="4400" dirty="0" smtClean="0">
                <a:solidFill>
                  <a:schemeClr val="bg1"/>
                </a:solidFill>
              </a:rPr>
              <a:t>159- When My Love to Christ Grows Weak</a:t>
            </a:r>
          </a:p>
          <a:p>
            <a:pPr marL="0" indent="0">
              <a:buNone/>
            </a:pPr>
            <a:r>
              <a:rPr lang="en-US" sz="4400" dirty="0" smtClean="0">
                <a:solidFill>
                  <a:schemeClr val="bg1"/>
                </a:solidFill>
              </a:rPr>
              <a:t>594- </a:t>
            </a:r>
            <a:r>
              <a:rPr lang="en-US" sz="4400" dirty="0" smtClean="0">
                <a:solidFill>
                  <a:schemeClr val="bg1"/>
                </a:solidFill>
              </a:rPr>
              <a:t>The Lily of the </a:t>
            </a:r>
            <a:r>
              <a:rPr lang="en-US" sz="4400" dirty="0" smtClean="0">
                <a:solidFill>
                  <a:schemeClr val="bg1"/>
                </a:solidFill>
              </a:rPr>
              <a:t>Valley</a:t>
            </a:r>
          </a:p>
          <a:p>
            <a:pPr marL="0" indent="0">
              <a:buNone/>
            </a:pPr>
            <a:r>
              <a:rPr lang="en-US" sz="4400" dirty="0" smtClean="0">
                <a:solidFill>
                  <a:schemeClr val="bg1"/>
                </a:solidFill>
              </a:rPr>
              <a:t>332- I Surrender All</a:t>
            </a:r>
          </a:p>
          <a:p>
            <a:pPr marL="0" indent="0">
              <a:buNone/>
            </a:pPr>
            <a:r>
              <a:rPr lang="en-US" sz="4400" dirty="0" smtClean="0">
                <a:solidFill>
                  <a:schemeClr val="bg1"/>
                </a:solidFill>
              </a:rPr>
              <a:t>557- Resurrection</a:t>
            </a:r>
            <a:endParaRPr lang="en-US" sz="4400" dirty="0">
              <a:solidFill>
                <a:schemeClr val="bg1"/>
              </a:solidFill>
            </a:endParaRPr>
          </a:p>
        </p:txBody>
      </p:sp>
    </p:spTree>
    <p:extLst>
      <p:ext uri="{BB962C8B-B14F-4D97-AF65-F5344CB8AC3E}">
        <p14:creationId xmlns:p14="http://schemas.microsoft.com/office/powerpoint/2010/main" val="3454314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3751"/>
            <a:ext cx="12192000" cy="890649"/>
          </a:xfrm>
        </p:spPr>
        <p:txBody>
          <a:bodyPr>
            <a:normAutofit/>
          </a:bodyPr>
          <a:lstStyle/>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Lily of the Valley by Charles Fry 1837-1882</a:t>
            </a:r>
            <a:endParaRPr lang="en-US" sz="4400" dirty="0">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lily_valley_kate_wedd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14400"/>
            <a:ext cx="12192000"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1295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30146"/>
          </a:xfrm>
        </p:spPr>
        <p:txBody>
          <a:bodyPr>
            <a:norm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Lily of the Valley by Charles William Fry</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30146"/>
            <a:ext cx="12192000" cy="5827853"/>
          </a:xfrm>
        </p:spPr>
        <p:txBody>
          <a:bodyPr>
            <a:normAutofit/>
          </a:bodyPr>
          <a:lstStyle/>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I have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found a friend in Jesus, He’s everything to me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(Jn. 15:13f)</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He’s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the fairest of ten thousand to my soul</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(Song of Sol. 1:8)</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Lily of the Valley, in Him alone I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see (S of Sol. 2:1; Mt. 6:28)</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All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I need to cleanse and make me fully whole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(Eph. 5:25-27)</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sorrow He’s my comfort, in trouble He’s my stay</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Cor. 1:3ff)</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tells me every care on Him to roll</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Pet. 5:7)</a:t>
            </a:r>
          </a:p>
          <a:p>
            <a:pPr marL="0" indent="0">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is everything to me and is my best friend because He died </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me, cleansed me from sin, and made me whole.  We can cast </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all our burdens, cares, and troubles upon Him.</a:t>
            </a: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03404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30146"/>
          </a:xfrm>
        </p:spPr>
        <p:txBody>
          <a:bodyPr>
            <a:norm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Lily of the Valley by Charles William Fry</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30146"/>
            <a:ext cx="12192000" cy="5827853"/>
          </a:xfrm>
        </p:spPr>
        <p:txBody>
          <a:bodyPr>
            <a:normAutofit/>
          </a:bodyPr>
          <a:lstStyle/>
          <a:p>
            <a:pPr marL="0" indent="0">
              <a:buNone/>
            </a:pP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He all my grief has taken, and all my sorrows borne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(Isa. 53:3-4)</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temptation He’s my strong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mighty </a:t>
            </a:r>
            <a:r>
              <a:rPr lang="en-US" sz="3200" dirty="0" err="1">
                <a:solidFill>
                  <a:schemeClr val="bg1"/>
                </a:solidFill>
                <a:latin typeface="Tahoma" panose="020B0604030504040204" pitchFamily="34" charset="0"/>
                <a:ea typeface="Tahoma" panose="020B0604030504040204" pitchFamily="34" charset="0"/>
                <a:cs typeface="Tahoma" panose="020B0604030504040204" pitchFamily="34" charset="0"/>
              </a:rPr>
              <a:t>tow’r</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Heb</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2:18; Ps. 18:2)</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I’ve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all for Him forsaken,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all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my idols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torn (Mt. 19:27; 1 Th. 1:9)</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From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my heart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now He keeps me by His </a:t>
            </a:r>
            <a:r>
              <a:rPr lang="en-US" sz="3200" dirty="0" err="1">
                <a:solidFill>
                  <a:schemeClr val="bg1"/>
                </a:solidFill>
                <a:latin typeface="Tahoma" panose="020B0604030504040204" pitchFamily="34" charset="0"/>
                <a:ea typeface="Tahoma" panose="020B0604030504040204" pitchFamily="34" charset="0"/>
                <a:cs typeface="Tahoma" panose="020B0604030504040204" pitchFamily="34" charset="0"/>
              </a:rPr>
              <a:t>pow’r</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Pet. 1:5)</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Though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all the world forsake me,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Satan tempt me sore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(2 Tim. 4:16; 1 Th. 3:5)</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Through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Jesus I shall safely reach the goal</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(2 Tim. 4:17-18; Heb. 4:15; Ph. 3:14)</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Even </a:t>
            </a:r>
            <a:r>
              <a:rPr lang="en-US" sz="32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tho</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Satan tempts me &amp; the world forsakes me, I will follow Jesus, who will help me get to heaven by His power!</a:t>
            </a: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52161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30146"/>
          </a:xfrm>
        </p:spPr>
        <p:txBody>
          <a:bodyPr>
            <a:norm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Lily of the Valley by Charles William Fry</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30146"/>
            <a:ext cx="12192000" cy="5827853"/>
          </a:xfrm>
        </p:spPr>
        <p:txBody>
          <a:bodyPr>
            <a:normAutofit lnSpcReduction="10000"/>
          </a:bodyPr>
          <a:lstStyle/>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will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never, never leave me, nor yet forsake me here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2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Hb</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13:5)</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While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I live by faith and do His blessed will</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 10:38; 13:21)</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A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wall of fire about me, I’ve nothing now to fear</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(Zech. 2:5)</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From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His manna He my hungry soul shall fill</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(Mt. 5:6; Jn. 6:31ff)</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sweeping up to glory to see His blessed face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Th. 4:13ff)</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Where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rivers of delight shall ever roll</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(Ps. 36:8-9; Rev. 22:1-2) </a:t>
            </a:r>
          </a:p>
          <a:p>
            <a:pPr marL="0" indent="0">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Since the Lord has promised to be with me always when I do His </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will, I don’t have to worry, for He will protect me.  Therefore, I will </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always hunger and thirst for the word of God because it leads to </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rivers of pleasure in heaven!   </a:t>
            </a: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619999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30146"/>
          </a:xfrm>
        </p:spPr>
        <p:txBody>
          <a:bodyPr>
            <a:norm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Lily of the Valley by Charles William Fry</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30146"/>
            <a:ext cx="12192000" cy="5827853"/>
          </a:xfrm>
        </p:spPr>
        <p:txBody>
          <a:bodyPr>
            <a:normAutofit/>
          </a:bodyPr>
          <a:lstStyle/>
          <a:p>
            <a:pPr marL="0" indent="0">
              <a:buNone/>
            </a:pPr>
            <a:r>
              <a:rPr lang="en-US" sz="34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Refrain:</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He’s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the Lily of the Valley, the Bright and Morning Star</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He’s </a:t>
            </a:r>
            <a:r>
              <a:rPr lang="en-US" sz="3400" dirty="0">
                <a:solidFill>
                  <a:schemeClr val="bg1"/>
                </a:solidFill>
                <a:latin typeface="Tahoma" panose="020B0604030504040204" pitchFamily="34" charset="0"/>
                <a:ea typeface="Tahoma" panose="020B0604030504040204" pitchFamily="34" charset="0"/>
                <a:cs typeface="Tahoma" panose="020B0604030504040204" pitchFamily="34" charset="0"/>
              </a:rPr>
              <a:t>the fairest of ten thousand to my soul</a:t>
            </a: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 (Rev. 22:16)</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He the Lily of the Valley in your life?</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He the Bright and Morning Star in your life?</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4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He the fairest of 10,000 to your soul?</a:t>
            </a: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02253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rPr>
              <a:t>589- As the Deer</a:t>
            </a:r>
          </a:p>
          <a:p>
            <a:pPr marL="0" indent="0">
              <a:buNone/>
            </a:pPr>
            <a:r>
              <a:rPr lang="en-US" sz="4400" dirty="0" smtClean="0">
                <a:solidFill>
                  <a:schemeClr val="bg1"/>
                </a:solidFill>
              </a:rPr>
              <a:t>599- We Bow Down in Reverence</a:t>
            </a:r>
          </a:p>
          <a:p>
            <a:pPr marL="0" indent="0">
              <a:buNone/>
            </a:pPr>
            <a:r>
              <a:rPr lang="en-US" sz="4400" dirty="0" smtClean="0">
                <a:solidFill>
                  <a:schemeClr val="bg1"/>
                </a:solidFill>
              </a:rPr>
              <a:t>159- When My Love to Christ Grows Weak</a:t>
            </a:r>
          </a:p>
          <a:p>
            <a:pPr marL="0" indent="0">
              <a:buNone/>
            </a:pPr>
            <a:r>
              <a:rPr lang="en-US" sz="4400" dirty="0" smtClean="0">
                <a:solidFill>
                  <a:schemeClr val="bg1"/>
                </a:solidFill>
              </a:rPr>
              <a:t>594- </a:t>
            </a:r>
            <a:r>
              <a:rPr lang="en-US" sz="4400" dirty="0" smtClean="0">
                <a:solidFill>
                  <a:schemeClr val="bg1"/>
                </a:solidFill>
              </a:rPr>
              <a:t>The Lily of the </a:t>
            </a:r>
            <a:r>
              <a:rPr lang="en-US" sz="4400" dirty="0" smtClean="0">
                <a:solidFill>
                  <a:schemeClr val="bg1"/>
                </a:solidFill>
              </a:rPr>
              <a:t>Valley</a:t>
            </a:r>
          </a:p>
          <a:p>
            <a:pPr marL="0" indent="0">
              <a:buNone/>
            </a:pPr>
            <a:r>
              <a:rPr lang="en-US" sz="4400" dirty="0" smtClean="0">
                <a:solidFill>
                  <a:schemeClr val="bg1"/>
                </a:solidFill>
              </a:rPr>
              <a:t>332- I Surrender All</a:t>
            </a:r>
          </a:p>
          <a:p>
            <a:pPr marL="0" indent="0">
              <a:buNone/>
            </a:pPr>
            <a:r>
              <a:rPr lang="en-US" sz="4400" dirty="0" smtClean="0">
                <a:solidFill>
                  <a:schemeClr val="bg1"/>
                </a:solidFill>
              </a:rPr>
              <a:t>557- Resurrection</a:t>
            </a:r>
            <a:endParaRPr lang="en-US" sz="4400" dirty="0">
              <a:solidFill>
                <a:schemeClr val="bg1"/>
              </a:solidFill>
            </a:endParaRPr>
          </a:p>
        </p:txBody>
      </p:sp>
    </p:spTree>
    <p:extLst>
      <p:ext uri="{BB962C8B-B14F-4D97-AF65-F5344CB8AC3E}">
        <p14:creationId xmlns:p14="http://schemas.microsoft.com/office/powerpoint/2010/main" val="4153080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2921</TotalTime>
  <Words>1133</Words>
  <Application>Microsoft Office PowerPoint</Application>
  <PresentationFormat>Widescreen</PresentationFormat>
  <Paragraphs>76</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Tahoma</vt:lpstr>
      <vt:lpstr>Office Theme</vt:lpstr>
      <vt:lpstr>Hymns for Worship at Woodmont</vt:lpstr>
      <vt:lpstr>PowerPoint Presentation</vt:lpstr>
      <vt:lpstr>The Lily of the Valley by Charles William Fry</vt:lpstr>
      <vt:lpstr>The Lily of the Valley by Charles William Fry</vt:lpstr>
      <vt:lpstr>The Lily of the Valley by Charles William Fry</vt:lpstr>
      <vt:lpstr>The Lily of the Valley by Charles William Fry</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27</cp:revision>
  <dcterms:created xsi:type="dcterms:W3CDTF">2018-07-19T15:51:00Z</dcterms:created>
  <dcterms:modified xsi:type="dcterms:W3CDTF">2018-07-30T04:58:24Z</dcterms:modified>
</cp:coreProperties>
</file>