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1" r:id="rId2"/>
    <p:sldId id="258" r:id="rId3"/>
    <p:sldId id="257" r:id="rId4"/>
    <p:sldId id="265" r:id="rId5"/>
    <p:sldId id="262" r:id="rId6"/>
    <p:sldId id="264" r:id="rId7"/>
    <p:sldId id="260" r:id="rId8"/>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31" autoAdjust="0"/>
    <p:restoredTop sz="94660"/>
  </p:normalViewPr>
  <p:slideViewPr>
    <p:cSldViewPr snapToGrid="0">
      <p:cViewPr varScale="1">
        <p:scale>
          <a:sx n="81" d="100"/>
          <a:sy n="81" d="100"/>
        </p:scale>
        <p:origin x="4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36688976-E432-49B2-BA20-35CBBFD19663}" type="datetimeFigureOut">
              <a:rPr lang="en-US" smtClean="0"/>
              <a:t>7/29/2018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E356AE66-2C6A-4444-9EA8-96896700334B}" type="slidenum">
              <a:rPr lang="en-US" smtClean="0"/>
              <a:t>‹#›</a:t>
            </a:fld>
            <a:endParaRPr lang="en-US"/>
          </a:p>
        </p:txBody>
      </p:sp>
    </p:spTree>
    <p:extLst>
      <p:ext uri="{BB962C8B-B14F-4D97-AF65-F5344CB8AC3E}">
        <p14:creationId xmlns:p14="http://schemas.microsoft.com/office/powerpoint/2010/main" val="2413505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373C2563-66C9-4BBC-A3A1-DD73B645E1DE}" type="datetimeFigureOut">
              <a:rPr lang="en-US" smtClean="0"/>
              <a:t>7/28/2018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74115C6B-92B9-4E85-BCD9-BF145D0B0245}" type="slidenum">
              <a:rPr lang="en-US" smtClean="0"/>
              <a:t>‹#›</a:t>
            </a:fld>
            <a:endParaRPr lang="en-US"/>
          </a:p>
        </p:txBody>
      </p:sp>
    </p:spTree>
    <p:extLst>
      <p:ext uri="{BB962C8B-B14F-4D97-AF65-F5344CB8AC3E}">
        <p14:creationId xmlns:p14="http://schemas.microsoft.com/office/powerpoint/2010/main" val="424591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chemeClr val="bg1"/>
                </a:solidFill>
                <a:latin typeface="Tahoma" pitchFamily="34" charset="0"/>
                <a:ea typeface="Tahoma" pitchFamily="34" charset="0"/>
                <a:cs typeface="Tahoma" pitchFamily="34" charset="0"/>
              </a:rPr>
              <a:t>In your marriage vows you promised to love, honor, and cherish (or obey) your spouse for richer or poorer, in sickness and in health, from this day forward until death do you part. </a:t>
            </a:r>
          </a:p>
          <a:p>
            <a:pPr marL="870814" marR="0" lvl="0" indent="-870814"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itchFamily="34" charset="0"/>
                <a:ea typeface="Tahoma" pitchFamily="34" charset="0"/>
                <a:cs typeface="Tahoma" pitchFamily="34" charset="0"/>
              </a:rPr>
              <a:t>Marriage is a lifetime commitment. God hates divorce! If they don’t please me, find somebody who will.  Don’t be selfish- look to other interests first. Many adversities in life that will test your commitment but be faithful until death as you promised &amp; are bound by God’s law to fulfill! Just as you made a vow to be faithful until death in marriage, you committed to obeying Christ for your life upon being baptized.</a:t>
            </a:r>
            <a:r>
              <a:rPr lang="en-US" sz="1200" baseline="0" dirty="0" smtClean="0">
                <a:solidFill>
                  <a:schemeClr val="bg1"/>
                </a:solidFill>
                <a:latin typeface="Tahoma" pitchFamily="34" charset="0"/>
                <a:ea typeface="Tahoma" pitchFamily="34" charset="0"/>
                <a:cs typeface="Tahoma" pitchFamily="34" charset="0"/>
              </a:rPr>
              <a:t> </a:t>
            </a:r>
            <a:endParaRPr lang="en-US" sz="1200" dirty="0" smtClean="0">
              <a:solidFill>
                <a:schemeClr val="bg1"/>
              </a:solidFill>
              <a:latin typeface="Tahoma" pitchFamily="34" charset="0"/>
              <a:ea typeface="Tahoma" pitchFamily="34" charset="0"/>
              <a:cs typeface="Tahoma" pitchFamily="34" charset="0"/>
            </a:endParaRPr>
          </a:p>
          <a:p>
            <a:pPr marL="870814" indent="-870814"/>
            <a:endParaRPr lang="en-US" dirty="0"/>
          </a:p>
        </p:txBody>
      </p:sp>
      <p:sp>
        <p:nvSpPr>
          <p:cNvPr id="4" name="Slide Number Placeholder 3"/>
          <p:cNvSpPr>
            <a:spLocks noGrp="1"/>
          </p:cNvSpPr>
          <p:nvPr>
            <p:ph type="sldNum" sz="quarter" idx="10"/>
          </p:nvPr>
        </p:nvSpPr>
        <p:spPr/>
        <p:txBody>
          <a:bodyPr/>
          <a:lstStyle/>
          <a:p>
            <a:fld id="{74115C6B-92B9-4E85-BCD9-BF145D0B0245}" type="slidenum">
              <a:rPr lang="en-US" smtClean="0"/>
              <a:t>3</a:t>
            </a:fld>
            <a:endParaRPr lang="en-US"/>
          </a:p>
        </p:txBody>
      </p:sp>
    </p:spTree>
    <p:extLst>
      <p:ext uri="{BB962C8B-B14F-4D97-AF65-F5344CB8AC3E}">
        <p14:creationId xmlns:p14="http://schemas.microsoft.com/office/powerpoint/2010/main" val="92899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chemeClr val="bg1"/>
                </a:solidFill>
                <a:latin typeface="Tahoma" pitchFamily="34" charset="0"/>
                <a:ea typeface="Tahoma" pitchFamily="34" charset="0"/>
                <a:cs typeface="Tahoma" pitchFamily="34" charset="0"/>
              </a:rPr>
              <a:t>In your marriage vows you promised to love, honor, and cherish (or obey) your spouse for richer or poorer, in sickness and in health, from this day forward until death do you part. </a:t>
            </a:r>
          </a:p>
          <a:p>
            <a:pPr marL="870814" marR="0" lvl="0" indent="-870814"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itchFamily="34" charset="0"/>
                <a:ea typeface="Tahoma" pitchFamily="34" charset="0"/>
                <a:cs typeface="Tahoma" pitchFamily="34" charset="0"/>
              </a:rPr>
              <a:t>Marriage is a lifetime commitment. God hates divorce! If they don’t please me, find somebody who will.  Don’t be selfish- look to other interests first. Many adversities in life that will test your commitment but be faithful until death as you promised &amp; are bound by God’s law to fulfill! Just as you made a vow to be faithful until death in marriage, you committed to obeying Christ for your life upon being baptized.</a:t>
            </a:r>
            <a:r>
              <a:rPr lang="en-US" sz="1200" baseline="0" dirty="0" smtClean="0">
                <a:solidFill>
                  <a:schemeClr val="bg1"/>
                </a:solidFill>
                <a:latin typeface="Tahoma" pitchFamily="34" charset="0"/>
                <a:ea typeface="Tahoma" pitchFamily="34" charset="0"/>
                <a:cs typeface="Tahoma" pitchFamily="34" charset="0"/>
              </a:rPr>
              <a:t> </a:t>
            </a:r>
            <a:endParaRPr lang="en-US" sz="1200" dirty="0" smtClean="0">
              <a:solidFill>
                <a:schemeClr val="bg1"/>
              </a:solidFill>
              <a:latin typeface="Tahoma" pitchFamily="34" charset="0"/>
              <a:ea typeface="Tahoma" pitchFamily="34" charset="0"/>
              <a:cs typeface="Tahoma" pitchFamily="34" charset="0"/>
            </a:endParaRPr>
          </a:p>
          <a:p>
            <a:pPr marL="870814" indent="-870814"/>
            <a:endParaRPr lang="en-US" dirty="0"/>
          </a:p>
        </p:txBody>
      </p:sp>
      <p:sp>
        <p:nvSpPr>
          <p:cNvPr id="4" name="Slide Number Placeholder 3"/>
          <p:cNvSpPr>
            <a:spLocks noGrp="1"/>
          </p:cNvSpPr>
          <p:nvPr>
            <p:ph type="sldNum" sz="quarter" idx="10"/>
          </p:nvPr>
        </p:nvSpPr>
        <p:spPr/>
        <p:txBody>
          <a:bodyPr/>
          <a:lstStyle/>
          <a:p>
            <a:fld id="{74115C6B-92B9-4E85-BCD9-BF145D0B0245}" type="slidenum">
              <a:rPr lang="en-US" smtClean="0"/>
              <a:t>4</a:t>
            </a:fld>
            <a:endParaRPr lang="en-US"/>
          </a:p>
        </p:txBody>
      </p:sp>
    </p:spTree>
    <p:extLst>
      <p:ext uri="{BB962C8B-B14F-4D97-AF65-F5344CB8AC3E}">
        <p14:creationId xmlns:p14="http://schemas.microsoft.com/office/powerpoint/2010/main" val="428571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lnSpc>
                <a:spcPct val="80000"/>
              </a:lnSpc>
            </a:pPr>
            <a:r>
              <a:rPr lang="en-US" sz="1200" dirty="0" smtClean="0">
                <a:solidFill>
                  <a:schemeClr val="bg1"/>
                </a:solidFill>
                <a:latin typeface="Tahoma" pitchFamily="34" charset="0"/>
                <a:ea typeface="Tahoma" pitchFamily="34" charset="0"/>
                <a:cs typeface="Tahoma" pitchFamily="34" charset="0"/>
              </a:rPr>
              <a:t>There are many temptations that test your vow to your spouse [</a:t>
            </a:r>
            <a:r>
              <a:rPr lang="en-US" sz="1200" i="1" dirty="0" smtClean="0">
                <a:solidFill>
                  <a:schemeClr val="bg1"/>
                </a:solidFill>
                <a:latin typeface="Tahoma" pitchFamily="34" charset="0"/>
                <a:ea typeface="Tahoma" pitchFamily="34" charset="0"/>
                <a:cs typeface="Tahoma" pitchFamily="34" charset="0"/>
              </a:rPr>
              <a:t>beauty, flattery, immodesty, witty, charming</a:t>
            </a:r>
            <a:r>
              <a:rPr lang="en-US" sz="1200" dirty="0" smtClean="0">
                <a:solidFill>
                  <a:schemeClr val="bg1"/>
                </a:solidFill>
                <a:latin typeface="Tahoma" pitchFamily="34" charset="0"/>
                <a:ea typeface="Tahoma" pitchFamily="34" charset="0"/>
                <a:cs typeface="Tahoma" pitchFamily="34" charset="0"/>
              </a:rPr>
              <a:t>] (Proverbs 5:3; 6:25; 7:10, 21; 31:30). Do not break your promise! Keep yourself pure! Don’t be tempted to look at pornography- lust in your heart, commit adultery.  You have been betrothed to one husband-</a:t>
            </a:r>
            <a:r>
              <a:rPr lang="en-US" sz="1200" baseline="0" dirty="0" smtClean="0">
                <a:solidFill>
                  <a:schemeClr val="bg1"/>
                </a:solidFill>
                <a:latin typeface="Tahoma" pitchFamily="34" charset="0"/>
                <a:ea typeface="Tahoma" pitchFamily="34" charset="0"/>
                <a:cs typeface="Tahoma" pitchFamily="34" charset="0"/>
              </a:rPr>
              <a:t> Christ.  Don’t allow philosophies of man turn you away- human wisdom, theory of evolution, hedonism, humanism, false doctrines of man, denominationalism, church is not the bride of Christ take on His name to not be a Christian, but be a Baptist, Catholic, Pentecostal, Methodist, etc.  Apostles left all &amp; followed Jesus.</a:t>
            </a:r>
            <a:endParaRPr lang="en-US" sz="1200" dirty="0" smtClean="0">
              <a:solidFill>
                <a:schemeClr val="bg1"/>
              </a:solidFill>
              <a:latin typeface="Tahoma" pitchFamily="34" charset="0"/>
              <a:ea typeface="Tahoma" pitchFamily="34" charset="0"/>
              <a:cs typeface="Tahoma" pitchFamily="34" charset="0"/>
            </a:endParaRPr>
          </a:p>
          <a:p>
            <a:pPr marL="870814" indent="-870814"/>
            <a:endParaRPr lang="en-US" dirty="0"/>
          </a:p>
        </p:txBody>
      </p:sp>
      <p:sp>
        <p:nvSpPr>
          <p:cNvPr id="4" name="Slide Number Placeholder 3"/>
          <p:cNvSpPr>
            <a:spLocks noGrp="1"/>
          </p:cNvSpPr>
          <p:nvPr>
            <p:ph type="sldNum" sz="quarter" idx="10"/>
          </p:nvPr>
        </p:nvSpPr>
        <p:spPr/>
        <p:txBody>
          <a:bodyPr/>
          <a:lstStyle/>
          <a:p>
            <a:fld id="{74115C6B-92B9-4E85-BCD9-BF145D0B0245}" type="slidenum">
              <a:rPr lang="en-US" smtClean="0"/>
              <a:t>5</a:t>
            </a:fld>
            <a:endParaRPr lang="en-US"/>
          </a:p>
        </p:txBody>
      </p:sp>
    </p:spTree>
    <p:extLst>
      <p:ext uri="{BB962C8B-B14F-4D97-AF65-F5344CB8AC3E}">
        <p14:creationId xmlns:p14="http://schemas.microsoft.com/office/powerpoint/2010/main" val="2221415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Tahoma" pitchFamily="34" charset="0"/>
                <a:ea typeface="Tahoma" pitchFamily="34" charset="0"/>
                <a:cs typeface="Tahoma" pitchFamily="34" charset="0"/>
              </a:rPr>
              <a:t>God chose us in Christ that we would be holy and blameless &amp;</a:t>
            </a:r>
            <a:r>
              <a:rPr lang="en-US" sz="1200" baseline="0" dirty="0" smtClean="0">
                <a:solidFill>
                  <a:schemeClr val="bg1"/>
                </a:solidFill>
                <a:latin typeface="Tahoma" pitchFamily="34" charset="0"/>
                <a:ea typeface="Tahoma" pitchFamily="34" charset="0"/>
                <a:cs typeface="Tahoma" pitchFamily="34" charset="0"/>
              </a:rPr>
              <a:t> He left us the perfect example and we were cleansed by the washing of water with the word- baptism.  Marriage- holy and blameless submission &amp; sacrifice.  Wives, do you submit to your own husbands as to the Lord or do you want your way? Husbands do you love your wives as Christ loved the church &amp; gave Himself for her or do what you want your way? Love suffers long &amp; is kind.  As an individual, we are to be pure also.  Since the world will be destroyed by fire we look to new heavens &amp; new earth where righteousness dwells &amp; live holy lives.  Purify yourself as He is pure. </a:t>
            </a:r>
            <a:endParaRPr lang="en-US" dirty="0"/>
          </a:p>
        </p:txBody>
      </p:sp>
      <p:sp>
        <p:nvSpPr>
          <p:cNvPr id="4" name="Slide Number Placeholder 3"/>
          <p:cNvSpPr>
            <a:spLocks noGrp="1"/>
          </p:cNvSpPr>
          <p:nvPr>
            <p:ph type="sldNum" sz="quarter" idx="10"/>
          </p:nvPr>
        </p:nvSpPr>
        <p:spPr/>
        <p:txBody>
          <a:bodyPr/>
          <a:lstStyle/>
          <a:p>
            <a:fld id="{74115C6B-92B9-4E85-BCD9-BF145D0B0245}" type="slidenum">
              <a:rPr lang="en-US" smtClean="0"/>
              <a:t>6</a:t>
            </a:fld>
            <a:endParaRPr lang="en-US"/>
          </a:p>
        </p:txBody>
      </p:sp>
    </p:spTree>
    <p:extLst>
      <p:ext uri="{BB962C8B-B14F-4D97-AF65-F5344CB8AC3E}">
        <p14:creationId xmlns:p14="http://schemas.microsoft.com/office/powerpoint/2010/main" val="455101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DD3D12E-9A83-4589-8DC1-4909061F1219}" type="slidenum">
              <a:rPr lang="en-US" smtClean="0"/>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52977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9989EB-E63F-4160-9C72-12C12F9B8444}"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2674437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989EB-E63F-4160-9C72-12C12F9B8444}"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26604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989EB-E63F-4160-9C72-12C12F9B8444}"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153000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989EB-E63F-4160-9C72-12C12F9B8444}"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106940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9989EB-E63F-4160-9C72-12C12F9B8444}"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276633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9989EB-E63F-4160-9C72-12C12F9B8444}"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309228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9989EB-E63F-4160-9C72-12C12F9B8444}" type="datetimeFigureOut">
              <a:rPr lang="en-US" smtClean="0"/>
              <a:t>7/28/2018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3325932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9989EB-E63F-4160-9C72-12C12F9B8444}" type="datetimeFigureOut">
              <a:rPr lang="en-US" smtClean="0"/>
              <a:t>7/28/2018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103278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989EB-E63F-4160-9C72-12C12F9B8444}" type="datetimeFigureOut">
              <a:rPr lang="en-US" smtClean="0"/>
              <a:t>7/28/2018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216761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9989EB-E63F-4160-9C72-12C12F9B8444}"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166796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9989EB-E63F-4160-9C72-12C12F9B8444}"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3FE7C-64A6-4F7D-8752-880495DAFFDD}" type="slidenum">
              <a:rPr lang="en-US" smtClean="0"/>
              <a:t>‹#›</a:t>
            </a:fld>
            <a:endParaRPr lang="en-US"/>
          </a:p>
        </p:txBody>
      </p:sp>
    </p:spTree>
    <p:extLst>
      <p:ext uri="{BB962C8B-B14F-4D97-AF65-F5344CB8AC3E}">
        <p14:creationId xmlns:p14="http://schemas.microsoft.com/office/powerpoint/2010/main" val="1884116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989EB-E63F-4160-9C72-12C12F9B8444}" type="datetimeFigureOut">
              <a:rPr lang="en-US" smtClean="0"/>
              <a:t>7/28/2018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3FE7C-64A6-4F7D-8752-880495DAFFDD}" type="slidenum">
              <a:rPr lang="en-US" smtClean="0"/>
              <a:t>‹#›</a:t>
            </a:fld>
            <a:endParaRPr lang="en-US"/>
          </a:p>
        </p:txBody>
      </p:sp>
    </p:spTree>
    <p:extLst>
      <p:ext uri="{BB962C8B-B14F-4D97-AF65-F5344CB8AC3E}">
        <p14:creationId xmlns:p14="http://schemas.microsoft.com/office/powerpoint/2010/main" val="263711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http://www.scripturessay.com/images/rev/19-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659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Pattern: Marriage and the Christian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192000" cy="5781554"/>
          </a:xfrm>
        </p:spPr>
        <p:txBody>
          <a:bodyPr>
            <a:normAutofit/>
          </a:bodyPr>
          <a:lstStyle/>
          <a:p>
            <a:pPr marL="0" indent="0">
              <a:lnSpc>
                <a:spcPct val="80000"/>
              </a:lnSpc>
              <a:buNone/>
              <a:defRPr/>
            </a:pPr>
            <a:r>
              <a:rPr lang="en-US" sz="3600" dirty="0">
                <a:solidFill>
                  <a:schemeClr val="bg1"/>
                </a:solidFill>
                <a:latin typeface="Tahoma" pitchFamily="34" charset="0"/>
                <a:ea typeface="Tahoma" pitchFamily="34" charset="0"/>
                <a:cs typeface="Tahoma" pitchFamily="34" charset="0"/>
              </a:rPr>
              <a:t>“Then I, John, saw the holy city, New Jerusalem, coming down out of heaven from God, </a:t>
            </a:r>
            <a:r>
              <a:rPr lang="en-US" sz="3600" u="sng" dirty="0">
                <a:solidFill>
                  <a:srgbClr val="FFFF00"/>
                </a:solidFill>
                <a:latin typeface="Tahoma" pitchFamily="34" charset="0"/>
                <a:ea typeface="Tahoma" pitchFamily="34" charset="0"/>
                <a:cs typeface="Tahoma" pitchFamily="34" charset="0"/>
              </a:rPr>
              <a:t>prepared as a bride adorned for her husband</a:t>
            </a:r>
            <a:r>
              <a:rPr lang="en-US" sz="3600" dirty="0">
                <a:solidFill>
                  <a:schemeClr val="bg1"/>
                </a:solidFill>
                <a:latin typeface="Tahoma" pitchFamily="34" charset="0"/>
                <a:ea typeface="Tahoma" pitchFamily="34" charset="0"/>
                <a:cs typeface="Tahoma" pitchFamily="34" charset="0"/>
              </a:rPr>
              <a:t>” (</a:t>
            </a:r>
            <a:r>
              <a:rPr lang="en-US" sz="3600" dirty="0" smtClean="0">
                <a:solidFill>
                  <a:schemeClr val="bg1"/>
                </a:solidFill>
                <a:latin typeface="Tahoma" pitchFamily="34" charset="0"/>
                <a:ea typeface="Tahoma" pitchFamily="34" charset="0"/>
                <a:cs typeface="Tahoma" pitchFamily="34" charset="0"/>
              </a:rPr>
              <a:t>Revelation </a:t>
            </a:r>
            <a:r>
              <a:rPr lang="en-US" sz="3600" dirty="0">
                <a:solidFill>
                  <a:schemeClr val="bg1"/>
                </a:solidFill>
                <a:latin typeface="Tahoma" pitchFamily="34" charset="0"/>
                <a:ea typeface="Tahoma" pitchFamily="34" charset="0"/>
                <a:cs typeface="Tahoma" pitchFamily="34" charset="0"/>
              </a:rPr>
              <a:t>21:2).</a:t>
            </a:r>
          </a:p>
          <a:p>
            <a:pPr marL="870814" indent="-870814">
              <a:lnSpc>
                <a:spcPct val="80000"/>
              </a:lnSpc>
              <a:defRPr/>
            </a:pPr>
            <a:endParaRPr lang="en-US" sz="1600" dirty="0">
              <a:solidFill>
                <a:schemeClr val="bg1"/>
              </a:solidFill>
              <a:latin typeface="Tahoma" pitchFamily="34" charset="0"/>
              <a:ea typeface="Tahoma" pitchFamily="34" charset="0"/>
              <a:cs typeface="Tahoma" pitchFamily="34" charset="0"/>
            </a:endParaRPr>
          </a:p>
          <a:p>
            <a:pPr marL="0" indent="0">
              <a:lnSpc>
                <a:spcPct val="80000"/>
              </a:lnSpc>
              <a:buNone/>
              <a:defRPr/>
            </a:pPr>
            <a:r>
              <a:rPr lang="en-US" sz="3600" dirty="0" smtClean="0">
                <a:solidFill>
                  <a:schemeClr val="bg1"/>
                </a:solidFill>
                <a:latin typeface="Tahoma" pitchFamily="34" charset="0"/>
                <a:ea typeface="Tahoma" pitchFamily="34" charset="0"/>
                <a:cs typeface="Tahoma" pitchFamily="34" charset="0"/>
              </a:rPr>
              <a:t>“</a:t>
            </a:r>
            <a:r>
              <a:rPr lang="en-US" sz="3600" dirty="0">
                <a:solidFill>
                  <a:schemeClr val="bg1"/>
                </a:solidFill>
                <a:latin typeface="Tahoma" pitchFamily="34" charset="0"/>
                <a:ea typeface="Tahoma" pitchFamily="34" charset="0"/>
                <a:cs typeface="Tahoma" pitchFamily="34" charset="0"/>
              </a:rPr>
              <a:t>For I am jealous for you with godly jealousy. For I have </a:t>
            </a:r>
            <a:r>
              <a:rPr lang="en-US" sz="3600" u="sng" dirty="0">
                <a:solidFill>
                  <a:srgbClr val="FFFF00"/>
                </a:solidFill>
                <a:latin typeface="Tahoma" pitchFamily="34" charset="0"/>
                <a:ea typeface="Tahoma" pitchFamily="34" charset="0"/>
                <a:cs typeface="Tahoma" pitchFamily="34" charset="0"/>
              </a:rPr>
              <a:t>betrothed you to one husband</a:t>
            </a:r>
            <a:r>
              <a:rPr lang="en-US" sz="3600" dirty="0">
                <a:solidFill>
                  <a:schemeClr val="bg1"/>
                </a:solidFill>
                <a:latin typeface="Tahoma" pitchFamily="34" charset="0"/>
                <a:ea typeface="Tahoma" pitchFamily="34" charset="0"/>
                <a:cs typeface="Tahoma" pitchFamily="34" charset="0"/>
              </a:rPr>
              <a:t>, that I may present you as a chaste virgin to Christ” (2 Corinthians 11:2</a:t>
            </a:r>
            <a:r>
              <a:rPr lang="en-US" sz="3600" dirty="0" smtClean="0">
                <a:solidFill>
                  <a:schemeClr val="bg1"/>
                </a:solidFill>
                <a:latin typeface="Tahoma" pitchFamily="34" charset="0"/>
                <a:ea typeface="Tahoma" pitchFamily="34" charset="0"/>
                <a:cs typeface="Tahoma" pitchFamily="34" charset="0"/>
              </a:rPr>
              <a:t>).</a:t>
            </a:r>
            <a:endParaRPr lang="en-US" sz="3600" dirty="0">
              <a:solidFill>
                <a:schemeClr val="bg1"/>
              </a:solidFill>
              <a:latin typeface="Tahoma" pitchFamily="34" charset="0"/>
              <a:ea typeface="Tahoma" pitchFamily="34" charset="0"/>
              <a:cs typeface="Tahoma" pitchFamily="34" charset="0"/>
            </a:endParaRPr>
          </a:p>
          <a:p>
            <a:pPr marL="870814" indent="-870814">
              <a:lnSpc>
                <a:spcPct val="80000"/>
              </a:lnSpc>
              <a:defRPr/>
            </a:pPr>
            <a:endParaRPr lang="en-US" sz="1600" dirty="0">
              <a:solidFill>
                <a:schemeClr val="bg1"/>
              </a:solidFill>
              <a:latin typeface="Tahoma" pitchFamily="34" charset="0"/>
              <a:ea typeface="Tahoma" pitchFamily="34" charset="0"/>
              <a:cs typeface="Tahoma" pitchFamily="34" charset="0"/>
            </a:endParaRPr>
          </a:p>
          <a:p>
            <a:pPr marL="0" indent="0">
              <a:lnSpc>
                <a:spcPct val="80000"/>
              </a:lnSpc>
              <a:buNone/>
              <a:defRPr/>
            </a:pPr>
            <a:r>
              <a:rPr lang="en-US" sz="3600" dirty="0">
                <a:solidFill>
                  <a:schemeClr val="bg1"/>
                </a:solidFill>
                <a:latin typeface="Tahoma" pitchFamily="34" charset="0"/>
                <a:ea typeface="Tahoma" pitchFamily="34" charset="0"/>
                <a:cs typeface="Tahoma" pitchFamily="34" charset="0"/>
              </a:rPr>
              <a:t>The relationship between Christ and the church is a pattern for the husband/wife relationship (Eph. 5:31-32</a:t>
            </a:r>
            <a:r>
              <a:rPr lang="en-US" sz="3600" dirty="0" smtClean="0">
                <a:solidFill>
                  <a:schemeClr val="bg1"/>
                </a:solidFill>
                <a:latin typeface="Tahoma" pitchFamily="34" charset="0"/>
                <a:ea typeface="Tahoma" pitchFamily="34" charset="0"/>
                <a:cs typeface="Tahoma" pitchFamily="34" charset="0"/>
              </a:rPr>
              <a:t>). </a:t>
            </a:r>
            <a:endParaRPr lang="en-US" sz="3600" dirty="0">
              <a:solidFill>
                <a:schemeClr val="bg1"/>
              </a:solidFill>
              <a:latin typeface="Tahoma" pitchFamily="34" charset="0"/>
              <a:ea typeface="Tahoma" pitchFamily="34" charset="0"/>
              <a:cs typeface="Tahoma" pitchFamily="34" charset="0"/>
            </a:endParaRPr>
          </a:p>
          <a:p>
            <a:pPr marL="870814" indent="-870814">
              <a:lnSpc>
                <a:spcPct val="80000"/>
              </a:lnSpc>
              <a:defRPr/>
            </a:pPr>
            <a:endParaRPr lang="en-US" sz="1600" dirty="0">
              <a:solidFill>
                <a:schemeClr val="bg1"/>
              </a:solidFill>
              <a:latin typeface="Tahoma" pitchFamily="34" charset="0"/>
              <a:ea typeface="Tahoma" pitchFamily="34" charset="0"/>
              <a:cs typeface="Tahoma" pitchFamily="34" charset="0"/>
            </a:endParaRPr>
          </a:p>
          <a:p>
            <a:pPr marL="0" indent="0">
              <a:lnSpc>
                <a:spcPct val="80000"/>
              </a:lnSpc>
              <a:buNone/>
              <a:defRPr/>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is also a pattern between marriage &amp; the Christian.</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207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Pattern: Marriage and the Christian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192000" cy="5781554"/>
          </a:xfrm>
        </p:spPr>
        <p:txBody>
          <a:bodyPr>
            <a:normAutofit/>
          </a:bodyPr>
          <a:lstStyle/>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3877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Pattern: Marriage and the Christian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192000" cy="578155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Faithful until Death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7:2-3; Matt. 19:3-6; 28:18-20; 16:24-26; Rev. 2:10)</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2188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Pattern: Marriage and the Christian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192000" cy="578155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Faithful until Death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7:2-3; Matt. 19:3-6; 28:18-20; 16:24-26; Rev. 2:10)</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Forsake All Others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13:4; Mt. 5:27ff; 2 Cor. 11:2ff; Col. 2:8; Mk. 10:28ff)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79632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Pattern: Marriage and the Christian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192000" cy="578155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Faithful until Death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7:2-3; Matt. 19:3-6; 28:18-20; 16:24-26; Rev. 2:10)</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Forsake All Others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13:4; Mt. 5:27ff; 2 Cor. 11:2ff; Col. 2:8; Mk. 10:28ff)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Holy &amp; Blameless in Love: Submission &amp; Sacrifice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1:3-4; 5:2, 21-33; 1 Co. 13:4ff; 2 Pt. 3:14; 1 Jn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3:3)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5174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2192000" cy="762000"/>
          </a:xfrm>
        </p:spPr>
        <p:txBody>
          <a:bodyPr>
            <a:noAutofit/>
          </a:bodyPr>
          <a:lstStyle/>
          <a:p>
            <a:pPr eaLnBrk="1" hangingPunct="1"/>
            <a:r>
              <a:rPr lang="en-US" sz="5000" dirty="0">
                <a:solidFill>
                  <a:srgbClr val="FFFF00"/>
                </a:solidFill>
                <a:latin typeface="Tahoma" pitchFamily="34" charset="0"/>
                <a:ea typeface="Tahoma" pitchFamily="34" charset="0"/>
                <a:cs typeface="Tahoma" pitchFamily="34" charset="0"/>
              </a:rPr>
              <a:t>Conclusion</a:t>
            </a:r>
          </a:p>
        </p:txBody>
      </p:sp>
      <p:sp>
        <p:nvSpPr>
          <p:cNvPr id="250883" name="Rectangle 3"/>
          <p:cNvSpPr>
            <a:spLocks noGrp="1" noChangeArrowheads="1"/>
          </p:cNvSpPr>
          <p:nvPr>
            <p:ph type="subTitle" idx="1"/>
          </p:nvPr>
        </p:nvSpPr>
        <p:spPr>
          <a:xfrm>
            <a:off x="0" y="889000"/>
            <a:ext cx="12192000" cy="6502400"/>
          </a:xfrm>
        </p:spPr>
        <p:txBody>
          <a:bodyPr>
            <a:normAutofit/>
          </a:bodyPr>
          <a:lstStyle/>
          <a:p>
            <a:pPr marL="725649" indent="-725649"/>
            <a:r>
              <a:rPr lang="en-US" sz="3600" dirty="0">
                <a:solidFill>
                  <a:schemeClr val="bg1"/>
                </a:solidFill>
                <a:latin typeface="Tahoma" pitchFamily="34" charset="0"/>
                <a:ea typeface="Tahoma" pitchFamily="34" charset="0"/>
                <a:cs typeface="Tahoma" pitchFamily="34" charset="0"/>
              </a:rPr>
              <a:t>In marriage </a:t>
            </a:r>
            <a:r>
              <a:rPr lang="en-US" sz="3600" dirty="0">
                <a:solidFill>
                  <a:schemeClr val="bg1"/>
                </a:solidFill>
                <a:latin typeface="Tahoma" pitchFamily="34" charset="0"/>
                <a:ea typeface="Tahoma" pitchFamily="34" charset="0"/>
                <a:cs typeface="Tahoma" pitchFamily="34" charset="0"/>
              </a:rPr>
              <a:t>&amp; </a:t>
            </a:r>
            <a:r>
              <a:rPr lang="en-US" sz="3600" dirty="0">
                <a:solidFill>
                  <a:schemeClr val="bg1"/>
                </a:solidFill>
                <a:latin typeface="Tahoma" pitchFamily="34" charset="0"/>
                <a:ea typeface="Tahoma" pitchFamily="34" charset="0"/>
                <a:cs typeface="Tahoma" pitchFamily="34" charset="0"/>
              </a:rPr>
              <a:t>as Christians </a:t>
            </a:r>
            <a:r>
              <a:rPr lang="en-US" sz="3600" dirty="0" smtClean="0">
                <a:solidFill>
                  <a:schemeClr val="bg1"/>
                </a:solidFill>
                <a:latin typeface="Tahoma" pitchFamily="34" charset="0"/>
                <a:ea typeface="Tahoma" pitchFamily="34" charset="0"/>
                <a:cs typeface="Tahoma" pitchFamily="34" charset="0"/>
              </a:rPr>
              <a:t>we are…</a:t>
            </a:r>
            <a:endParaRPr lang="en-US" sz="3600" dirty="0">
              <a:solidFill>
                <a:schemeClr val="bg1"/>
              </a:solidFill>
              <a:latin typeface="Tahoma" pitchFamily="34" charset="0"/>
              <a:ea typeface="Tahoma" pitchFamily="34" charset="0"/>
              <a:cs typeface="Tahoma" pitchFamily="34" charset="0"/>
            </a:endParaRPr>
          </a:p>
          <a:p>
            <a:pPr marL="725649" indent="-725649"/>
            <a:r>
              <a:rPr lang="en-US" sz="3600" dirty="0">
                <a:solidFill>
                  <a:schemeClr val="bg1"/>
                </a:solidFill>
                <a:latin typeface="Tahoma" pitchFamily="34" charset="0"/>
                <a:ea typeface="Tahoma" pitchFamily="34" charset="0"/>
                <a:cs typeface="Tahoma" pitchFamily="34" charset="0"/>
              </a:rPr>
              <a:t>1) </a:t>
            </a:r>
            <a:r>
              <a:rPr lang="en-US" sz="3600" dirty="0" smtClean="0">
                <a:solidFill>
                  <a:schemeClr val="bg1"/>
                </a:solidFill>
                <a:latin typeface="Tahoma" pitchFamily="34" charset="0"/>
                <a:ea typeface="Tahoma" pitchFamily="34" charset="0"/>
                <a:cs typeface="Tahoma" pitchFamily="34" charset="0"/>
              </a:rPr>
              <a:t>…to </a:t>
            </a:r>
            <a:r>
              <a:rPr lang="en-US" sz="3600" dirty="0">
                <a:solidFill>
                  <a:schemeClr val="bg1"/>
                </a:solidFill>
                <a:latin typeface="Tahoma" pitchFamily="34" charset="0"/>
                <a:ea typeface="Tahoma" pitchFamily="34" charset="0"/>
                <a:cs typeface="Tahoma" pitchFamily="34" charset="0"/>
              </a:rPr>
              <a:t>be faithful </a:t>
            </a:r>
            <a:r>
              <a:rPr lang="en-US" sz="3600" dirty="0" smtClean="0">
                <a:solidFill>
                  <a:schemeClr val="bg1"/>
                </a:solidFill>
                <a:latin typeface="Tahoma" pitchFamily="34" charset="0"/>
                <a:ea typeface="Tahoma" pitchFamily="34" charset="0"/>
                <a:cs typeface="Tahoma" pitchFamily="34" charset="0"/>
              </a:rPr>
              <a:t>until </a:t>
            </a:r>
            <a:r>
              <a:rPr lang="en-US" sz="3600" dirty="0">
                <a:solidFill>
                  <a:schemeClr val="bg1"/>
                </a:solidFill>
                <a:latin typeface="Tahoma" pitchFamily="34" charset="0"/>
                <a:ea typeface="Tahoma" pitchFamily="34" charset="0"/>
                <a:cs typeface="Tahoma" pitchFamily="34" charset="0"/>
              </a:rPr>
              <a:t>death</a:t>
            </a:r>
            <a:endParaRPr lang="en-US" sz="3600" dirty="0">
              <a:solidFill>
                <a:schemeClr val="bg1"/>
              </a:solidFill>
              <a:latin typeface="Tahoma" pitchFamily="34" charset="0"/>
              <a:ea typeface="Tahoma" pitchFamily="34" charset="0"/>
              <a:cs typeface="Tahoma" pitchFamily="34" charset="0"/>
            </a:endParaRPr>
          </a:p>
          <a:p>
            <a:pPr marL="725649" indent="-725649"/>
            <a:r>
              <a:rPr lang="en-US" sz="3600" dirty="0">
                <a:solidFill>
                  <a:schemeClr val="bg1"/>
                </a:solidFill>
                <a:latin typeface="Tahoma" pitchFamily="34" charset="0"/>
                <a:ea typeface="Tahoma" pitchFamily="34" charset="0"/>
                <a:cs typeface="Tahoma" pitchFamily="34" charset="0"/>
              </a:rPr>
              <a:t>2) </a:t>
            </a:r>
            <a:r>
              <a:rPr lang="en-US" sz="3600" dirty="0" smtClean="0">
                <a:solidFill>
                  <a:schemeClr val="bg1"/>
                </a:solidFill>
                <a:latin typeface="Tahoma" pitchFamily="34" charset="0"/>
                <a:ea typeface="Tahoma" pitchFamily="34" charset="0"/>
                <a:cs typeface="Tahoma" pitchFamily="34" charset="0"/>
              </a:rPr>
              <a:t>…to </a:t>
            </a:r>
            <a:r>
              <a:rPr lang="en-US" sz="3600" dirty="0">
                <a:solidFill>
                  <a:schemeClr val="bg1"/>
                </a:solidFill>
                <a:latin typeface="Tahoma" pitchFamily="34" charset="0"/>
                <a:ea typeface="Tahoma" pitchFamily="34" charset="0"/>
                <a:cs typeface="Tahoma" pitchFamily="34" charset="0"/>
              </a:rPr>
              <a:t>forsake </a:t>
            </a:r>
            <a:r>
              <a:rPr lang="en-US" sz="3600" dirty="0">
                <a:solidFill>
                  <a:schemeClr val="bg1"/>
                </a:solidFill>
                <a:latin typeface="Tahoma" pitchFamily="34" charset="0"/>
                <a:ea typeface="Tahoma" pitchFamily="34" charset="0"/>
                <a:cs typeface="Tahoma" pitchFamily="34" charset="0"/>
              </a:rPr>
              <a:t>all others</a:t>
            </a:r>
            <a:r>
              <a:rPr lang="en-US" sz="3600" dirty="0">
                <a:solidFill>
                  <a:schemeClr val="bg1"/>
                </a:solidFill>
                <a:latin typeface="Tahoma" pitchFamily="34" charset="0"/>
                <a:ea typeface="Tahoma" pitchFamily="34" charset="0"/>
                <a:cs typeface="Tahoma" pitchFamily="34" charset="0"/>
              </a:rPr>
              <a:t>.</a:t>
            </a:r>
            <a:endParaRPr lang="en-US" sz="3600" dirty="0">
              <a:solidFill>
                <a:schemeClr val="bg1"/>
              </a:solidFill>
              <a:latin typeface="Tahoma" pitchFamily="34" charset="0"/>
              <a:ea typeface="Tahoma" pitchFamily="34" charset="0"/>
              <a:cs typeface="Tahoma" pitchFamily="34" charset="0"/>
            </a:endParaRPr>
          </a:p>
          <a:p>
            <a:pPr marL="725649" indent="-725649"/>
            <a:r>
              <a:rPr lang="en-US" sz="3600" dirty="0">
                <a:solidFill>
                  <a:schemeClr val="bg1"/>
                </a:solidFill>
                <a:latin typeface="Tahoma" pitchFamily="34" charset="0"/>
                <a:ea typeface="Tahoma" pitchFamily="34" charset="0"/>
                <a:cs typeface="Tahoma" pitchFamily="34" charset="0"/>
              </a:rPr>
              <a:t>3) </a:t>
            </a:r>
            <a:r>
              <a:rPr lang="en-US" sz="3600" dirty="0" smtClean="0">
                <a:solidFill>
                  <a:schemeClr val="bg1"/>
                </a:solidFill>
                <a:latin typeface="Tahoma" pitchFamily="34" charset="0"/>
                <a:ea typeface="Tahoma" pitchFamily="34" charset="0"/>
                <a:cs typeface="Tahoma" pitchFamily="34" charset="0"/>
              </a:rPr>
              <a:t>…to </a:t>
            </a:r>
            <a:r>
              <a:rPr lang="en-US" sz="3600" dirty="0">
                <a:solidFill>
                  <a:schemeClr val="bg1"/>
                </a:solidFill>
                <a:latin typeface="Tahoma" pitchFamily="34" charset="0"/>
                <a:ea typeface="Tahoma" pitchFamily="34" charset="0"/>
                <a:cs typeface="Tahoma" pitchFamily="34" charset="0"/>
              </a:rPr>
              <a:t>be </a:t>
            </a:r>
            <a:r>
              <a:rPr lang="en-US" sz="3600" dirty="0" smtClean="0">
                <a:solidFill>
                  <a:schemeClr val="bg1"/>
                </a:solidFill>
                <a:latin typeface="Tahoma" pitchFamily="34" charset="0"/>
                <a:ea typeface="Tahoma" pitchFamily="34" charset="0"/>
                <a:cs typeface="Tahoma" pitchFamily="34" charset="0"/>
              </a:rPr>
              <a:t>holy &amp; blameless in love: submission </a:t>
            </a:r>
            <a:r>
              <a:rPr lang="en-US" sz="3600" dirty="0">
                <a:solidFill>
                  <a:schemeClr val="bg1"/>
                </a:solidFill>
                <a:latin typeface="Tahoma" pitchFamily="34" charset="0"/>
                <a:ea typeface="Tahoma" pitchFamily="34" charset="0"/>
                <a:cs typeface="Tahoma" pitchFamily="34" charset="0"/>
              </a:rPr>
              <a:t>&amp; sacrifice</a:t>
            </a:r>
            <a:endParaRPr lang="en-US" sz="3600" dirty="0">
              <a:solidFill>
                <a:schemeClr val="bg1"/>
              </a:solidFill>
              <a:latin typeface="Tahoma" pitchFamily="34" charset="0"/>
              <a:ea typeface="Tahoma" pitchFamily="34" charset="0"/>
              <a:cs typeface="Tahoma" pitchFamily="34" charset="0"/>
            </a:endParaRPr>
          </a:p>
          <a:p>
            <a:pPr marL="725649" indent="-725649"/>
            <a:endParaRPr lang="en-US" sz="2500" dirty="0">
              <a:solidFill>
                <a:schemeClr val="bg1"/>
              </a:solidFill>
              <a:latin typeface="Tahoma" pitchFamily="34" charset="0"/>
              <a:ea typeface="Tahoma" pitchFamily="34" charset="0"/>
              <a:cs typeface="Tahoma" pitchFamily="34" charset="0"/>
            </a:endParaRPr>
          </a:p>
          <a:p>
            <a:pPr marL="725649" indent="-725649"/>
            <a:r>
              <a:rPr lang="en-US" sz="3600" dirty="0">
                <a:solidFill>
                  <a:schemeClr val="bg1"/>
                </a:solidFill>
                <a:latin typeface="Tahoma" pitchFamily="34" charset="0"/>
                <a:ea typeface="Tahoma" pitchFamily="34" charset="0"/>
                <a:cs typeface="Tahoma" pitchFamily="34" charset="0"/>
              </a:rPr>
              <a:t>If you haven’t obeyed the </a:t>
            </a:r>
            <a:r>
              <a:rPr lang="en-US" sz="3600" dirty="0" smtClean="0">
                <a:solidFill>
                  <a:schemeClr val="bg1"/>
                </a:solidFill>
                <a:latin typeface="Tahoma" pitchFamily="34" charset="0"/>
                <a:ea typeface="Tahoma" pitchFamily="34" charset="0"/>
                <a:cs typeface="Tahoma" pitchFamily="34" charset="0"/>
              </a:rPr>
              <a:t>gospel, you’re </a:t>
            </a:r>
            <a:r>
              <a:rPr lang="en-US" sz="3600" dirty="0">
                <a:solidFill>
                  <a:schemeClr val="bg1"/>
                </a:solidFill>
                <a:latin typeface="Tahoma" pitchFamily="34" charset="0"/>
                <a:ea typeface="Tahoma" pitchFamily="34" charset="0"/>
                <a:cs typeface="Tahoma" pitchFamily="34" charset="0"/>
              </a:rPr>
              <a:t>not married to Christ, you are not a Christian, and are still in your sins. </a:t>
            </a:r>
          </a:p>
          <a:p>
            <a:pPr marL="725649" indent="-725649"/>
            <a:endParaRPr lang="en-US" sz="2500" dirty="0">
              <a:solidFill>
                <a:schemeClr val="bg1"/>
              </a:solidFill>
              <a:latin typeface="Tahoma" pitchFamily="34" charset="0"/>
              <a:ea typeface="Tahoma" pitchFamily="34" charset="0"/>
              <a:cs typeface="Tahoma" pitchFamily="34" charset="0"/>
            </a:endParaRPr>
          </a:p>
          <a:p>
            <a:pPr marL="725649" indent="-725649"/>
            <a:r>
              <a:rPr lang="en-US" sz="3600" dirty="0" smtClean="0">
                <a:solidFill>
                  <a:schemeClr val="bg1"/>
                </a:solidFill>
                <a:latin typeface="Tahoma" pitchFamily="34" charset="0"/>
                <a:ea typeface="Tahoma" pitchFamily="34" charset="0"/>
                <a:cs typeface="Tahoma" pitchFamily="34" charset="0"/>
              </a:rPr>
              <a:t>The Bride and the Spirit say come- Be </a:t>
            </a:r>
            <a:r>
              <a:rPr lang="en-US" sz="3600" dirty="0">
                <a:solidFill>
                  <a:schemeClr val="bg1"/>
                </a:solidFill>
                <a:latin typeface="Tahoma" pitchFamily="34" charset="0"/>
                <a:ea typeface="Tahoma" pitchFamily="34" charset="0"/>
                <a:cs typeface="Tahoma" pitchFamily="34" charset="0"/>
              </a:rPr>
              <a:t>baptized </a:t>
            </a:r>
            <a:r>
              <a:rPr lang="en-US" sz="3600" dirty="0" smtClean="0">
                <a:solidFill>
                  <a:schemeClr val="bg1"/>
                </a:solidFill>
                <a:latin typeface="Tahoma" pitchFamily="34" charset="0"/>
                <a:ea typeface="Tahoma" pitchFamily="34" charset="0"/>
                <a:cs typeface="Tahoma" pitchFamily="34" charset="0"/>
              </a:rPr>
              <a:t>or restored </a:t>
            </a:r>
            <a:r>
              <a:rPr lang="en-US" sz="3600" dirty="0">
                <a:solidFill>
                  <a:schemeClr val="bg1"/>
                </a:solidFill>
                <a:latin typeface="Tahoma" pitchFamily="34" charset="0"/>
                <a:ea typeface="Tahoma" pitchFamily="34" charset="0"/>
                <a:cs typeface="Tahoma" pitchFamily="34" charset="0"/>
              </a:rPr>
              <a:t>to </a:t>
            </a:r>
            <a:r>
              <a:rPr lang="en-US" sz="3600" dirty="0">
                <a:solidFill>
                  <a:schemeClr val="bg1"/>
                </a:solidFill>
                <a:latin typeface="Tahoma" pitchFamily="34" charset="0"/>
                <a:ea typeface="Tahoma" pitchFamily="34" charset="0"/>
                <a:cs typeface="Tahoma" pitchFamily="34" charset="0"/>
              </a:rPr>
              <a:t>your first </a:t>
            </a:r>
            <a:r>
              <a:rPr lang="en-US" sz="3600" dirty="0">
                <a:solidFill>
                  <a:schemeClr val="bg1"/>
                </a:solidFill>
                <a:latin typeface="Tahoma" pitchFamily="34" charset="0"/>
                <a:ea typeface="Tahoma" pitchFamily="34" charset="0"/>
                <a:cs typeface="Tahoma" pitchFamily="34" charset="0"/>
              </a:rPr>
              <a:t>love </a:t>
            </a:r>
            <a:r>
              <a:rPr lang="en-US" sz="3600" dirty="0" smtClean="0">
                <a:solidFill>
                  <a:schemeClr val="bg1"/>
                </a:solidFill>
                <a:latin typeface="Tahoma" pitchFamily="34" charset="0"/>
                <a:ea typeface="Tahoma" pitchFamily="34" charset="0"/>
                <a:cs typeface="Tahoma" pitchFamily="34" charset="0"/>
              </a:rPr>
              <a:t>today! (Ax </a:t>
            </a:r>
            <a:r>
              <a:rPr lang="en-US" sz="3600" dirty="0">
                <a:solidFill>
                  <a:schemeClr val="bg1"/>
                </a:solidFill>
                <a:latin typeface="Tahoma" pitchFamily="34" charset="0"/>
                <a:ea typeface="Tahoma" pitchFamily="34" charset="0"/>
                <a:cs typeface="Tahoma" pitchFamily="34" charset="0"/>
              </a:rPr>
              <a:t>22:16; </a:t>
            </a:r>
            <a:r>
              <a:rPr lang="en-US" sz="3600" dirty="0" smtClean="0">
                <a:solidFill>
                  <a:schemeClr val="bg1"/>
                </a:solidFill>
                <a:latin typeface="Tahoma" pitchFamily="34" charset="0"/>
                <a:ea typeface="Tahoma" pitchFamily="34" charset="0"/>
                <a:cs typeface="Tahoma" pitchFamily="34" charset="0"/>
              </a:rPr>
              <a:t>Rev</a:t>
            </a:r>
            <a:r>
              <a:rPr lang="en-US" sz="3600" dirty="0">
                <a:solidFill>
                  <a:schemeClr val="bg1"/>
                </a:solidFill>
                <a:latin typeface="Tahoma" pitchFamily="34" charset="0"/>
                <a:ea typeface="Tahoma" pitchFamily="34" charset="0"/>
                <a:cs typeface="Tahoma" pitchFamily="34" charset="0"/>
              </a:rPr>
              <a:t>. </a:t>
            </a:r>
            <a:r>
              <a:rPr lang="en-US" sz="3600" dirty="0" smtClean="0">
                <a:solidFill>
                  <a:schemeClr val="bg1"/>
                </a:solidFill>
                <a:latin typeface="Tahoma" pitchFamily="34" charset="0"/>
                <a:ea typeface="Tahoma" pitchFamily="34" charset="0"/>
                <a:cs typeface="Tahoma" pitchFamily="34" charset="0"/>
              </a:rPr>
              <a:t>2:5; 22:17)</a:t>
            </a:r>
            <a:endParaRPr lang="en-US" sz="3600" dirty="0">
              <a:solidFill>
                <a:schemeClr val="bg1"/>
              </a:solidFill>
              <a:latin typeface="Tahoma" pitchFamily="34" charset="0"/>
              <a:ea typeface="Tahoma" pitchFamily="34" charset="0"/>
              <a:cs typeface="Tahoma" pitchFamily="34" charset="0"/>
            </a:endParaRPr>
          </a:p>
          <a:p>
            <a:pPr marL="725649" indent="-725649"/>
            <a:endParaRPr lang="en-US" sz="3583" dirty="0"/>
          </a:p>
          <a:p>
            <a:pPr marL="725649" indent="-725649"/>
            <a:endParaRPr lang="en-US" sz="3583" dirty="0"/>
          </a:p>
          <a:p>
            <a:pPr marL="725649" indent="-725649"/>
            <a:endParaRPr lang="en-US" dirty="0" smtClean="0">
              <a:effectLst/>
            </a:endParaRPr>
          </a:p>
          <a:p>
            <a:pPr marL="725649" indent="-725649"/>
            <a:endParaRPr lang="en-US" dirty="0" smtClean="0">
              <a:effectLst/>
            </a:endParaRPr>
          </a:p>
        </p:txBody>
      </p:sp>
    </p:spTree>
    <p:extLst>
      <p:ext uri="{BB962C8B-B14F-4D97-AF65-F5344CB8AC3E}">
        <p14:creationId xmlns:p14="http://schemas.microsoft.com/office/powerpoint/2010/main" val="2513462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 calcmode="lin" valueType="num">
                                      <p:cBhvr>
                                        <p:cTn id="7" dur="500" fill="hold"/>
                                        <p:tgtEl>
                                          <p:spTgt spid="2508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088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08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50883">
                                            <p:txEl>
                                              <p:pRg st="1" end="1"/>
                                            </p:txEl>
                                          </p:spTgt>
                                        </p:tgtEl>
                                        <p:attrNameLst>
                                          <p:attrName>style.visibility</p:attrName>
                                        </p:attrNameLst>
                                      </p:cBhvr>
                                      <p:to>
                                        <p:strVal val="visible"/>
                                      </p:to>
                                    </p:set>
                                    <p:anim calcmode="lin" valueType="num">
                                      <p:cBhvr>
                                        <p:cTn id="14" dur="500" fill="hold"/>
                                        <p:tgtEl>
                                          <p:spTgt spid="25088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5088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508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50883">
                                            <p:txEl>
                                              <p:pRg st="2" end="2"/>
                                            </p:txEl>
                                          </p:spTgt>
                                        </p:tgtEl>
                                        <p:attrNameLst>
                                          <p:attrName>style.visibility</p:attrName>
                                        </p:attrNameLst>
                                      </p:cBhvr>
                                      <p:to>
                                        <p:strVal val="visible"/>
                                      </p:to>
                                    </p:set>
                                    <p:anim calcmode="lin" valueType="num">
                                      <p:cBhvr>
                                        <p:cTn id="21" dur="500" fill="hold"/>
                                        <p:tgtEl>
                                          <p:spTgt spid="25088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5088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508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50883">
                                            <p:txEl>
                                              <p:pRg st="3" end="3"/>
                                            </p:txEl>
                                          </p:spTgt>
                                        </p:tgtEl>
                                        <p:attrNameLst>
                                          <p:attrName>style.visibility</p:attrName>
                                        </p:attrNameLst>
                                      </p:cBhvr>
                                      <p:to>
                                        <p:strVal val="visible"/>
                                      </p:to>
                                    </p:set>
                                    <p:anim calcmode="lin" valueType="num">
                                      <p:cBhvr>
                                        <p:cTn id="28" dur="500" fill="hold"/>
                                        <p:tgtEl>
                                          <p:spTgt spid="25088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5088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5088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50883">
                                            <p:txEl>
                                              <p:pRg st="5" end="5"/>
                                            </p:txEl>
                                          </p:spTgt>
                                        </p:tgtEl>
                                        <p:attrNameLst>
                                          <p:attrName>style.visibility</p:attrName>
                                        </p:attrNameLst>
                                      </p:cBhvr>
                                      <p:to>
                                        <p:strVal val="visible"/>
                                      </p:to>
                                    </p:set>
                                    <p:anim calcmode="lin" valueType="num">
                                      <p:cBhvr>
                                        <p:cTn id="35" dur="500" fill="hold"/>
                                        <p:tgtEl>
                                          <p:spTgt spid="25088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5088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5088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50883">
                                            <p:txEl>
                                              <p:pRg st="7" end="7"/>
                                            </p:txEl>
                                          </p:spTgt>
                                        </p:tgtEl>
                                        <p:attrNameLst>
                                          <p:attrName>style.visibility</p:attrName>
                                        </p:attrNameLst>
                                      </p:cBhvr>
                                      <p:to>
                                        <p:strVal val="visible"/>
                                      </p:to>
                                    </p:set>
                                    <p:anim calcmode="lin" valueType="num">
                                      <p:cBhvr>
                                        <p:cTn id="42" dur="500" fill="hold"/>
                                        <p:tgtEl>
                                          <p:spTgt spid="25088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25088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2508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TotalTime>
  <Words>885</Words>
  <Application>Microsoft Office PowerPoint</Application>
  <PresentationFormat>Widescreen</PresentationFormat>
  <Paragraphs>44</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Pattern: Marriage and the Christian</vt:lpstr>
      <vt:lpstr>Pattern: Marriage and the Christian</vt:lpstr>
      <vt:lpstr>Pattern: Marriage and the Christian</vt:lpstr>
      <vt:lpstr>Pattern: Marriage and the Christian</vt:lpstr>
      <vt:lpstr>Pattern: Marriage and the Christian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15</cp:revision>
  <cp:lastPrinted>2018-07-29T12:37:33Z</cp:lastPrinted>
  <dcterms:created xsi:type="dcterms:W3CDTF">2018-07-29T00:39:57Z</dcterms:created>
  <dcterms:modified xsi:type="dcterms:W3CDTF">2018-07-29T19:39:54Z</dcterms:modified>
</cp:coreProperties>
</file>