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79" r:id="rId2"/>
    <p:sldId id="256" r:id="rId3"/>
    <p:sldId id="257" r:id="rId4"/>
    <p:sldId id="262" r:id="rId5"/>
    <p:sldId id="263" r:id="rId6"/>
    <p:sldId id="264" r:id="rId7"/>
    <p:sldId id="259" r:id="rId8"/>
    <p:sldId id="266" r:id="rId9"/>
    <p:sldId id="267" r:id="rId10"/>
    <p:sldId id="268" r:id="rId11"/>
    <p:sldId id="269" r:id="rId12"/>
    <p:sldId id="260" r:id="rId13"/>
    <p:sldId id="270" r:id="rId14"/>
    <p:sldId id="271" r:id="rId15"/>
    <p:sldId id="272" r:id="rId16"/>
    <p:sldId id="277" r:id="rId17"/>
    <p:sldId id="261" r:id="rId18"/>
    <p:sldId id="273" r:id="rId19"/>
    <p:sldId id="278" r:id="rId20"/>
    <p:sldId id="274" r:id="rId21"/>
    <p:sldId id="275" r:id="rId22"/>
    <p:sldId id="276" r:id="rId23"/>
    <p:sldId id="258" r:id="rId24"/>
    <p:sldId id="280" r:id="rId2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12" autoAdjust="0"/>
    <p:restoredTop sz="94660"/>
  </p:normalViewPr>
  <p:slideViewPr>
    <p:cSldViewPr snapToGrid="0">
      <p:cViewPr varScale="1">
        <p:scale>
          <a:sx n="85" d="100"/>
          <a:sy n="85" d="100"/>
        </p:scale>
        <p:origin x="12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7A8B65C3-CEF1-49D2-8DA4-DD83CAE3B248}" type="datetimeFigureOut">
              <a:rPr lang="en-US" smtClean="0"/>
              <a:t>7/13/2019</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D273077A-1490-47F2-A3FD-6BDDE73E883D}" type="slidenum">
              <a:rPr lang="en-US" smtClean="0"/>
              <a:t>‹#›</a:t>
            </a:fld>
            <a:endParaRPr lang="en-US"/>
          </a:p>
        </p:txBody>
      </p:sp>
    </p:spTree>
    <p:extLst>
      <p:ext uri="{BB962C8B-B14F-4D97-AF65-F5344CB8AC3E}">
        <p14:creationId xmlns:p14="http://schemas.microsoft.com/office/powerpoint/2010/main" val="1278769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697AD04B-603E-41BD-B1D1-3758E21022F1}" type="datetimeFigureOut">
              <a:rPr lang="en-US" smtClean="0"/>
              <a:t>7/13/2019</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E2B991A5-EC1D-455F-9836-B4F92B1A5FBC}" type="slidenum">
              <a:rPr lang="en-US" smtClean="0"/>
              <a:t>‹#›</a:t>
            </a:fld>
            <a:endParaRPr lang="en-US"/>
          </a:p>
        </p:txBody>
      </p:sp>
    </p:spTree>
    <p:extLst>
      <p:ext uri="{BB962C8B-B14F-4D97-AF65-F5344CB8AC3E}">
        <p14:creationId xmlns:p14="http://schemas.microsoft.com/office/powerpoint/2010/main" val="1300105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Bible teaches that God answers prayers of the righteous through Jesus Christ in many passages (Mt. 7:7-8; John 14:14; 15:7;  Eph.</a:t>
            </a:r>
            <a:r>
              <a:rPr lang="en-US" baseline="0" dirty="0" smtClean="0"/>
              <a:t> 2:18; </a:t>
            </a:r>
            <a:r>
              <a:rPr lang="en-US" dirty="0" smtClean="0"/>
              <a:t>1 Pet. 3:12; 1 John 5:14-15).  But how do we respond when God actually answers our prayers?  How should we respond?  God has an </a:t>
            </a:r>
            <a:r>
              <a:rPr lang="en-US" dirty="0" err="1" smtClean="0"/>
              <a:t>expection</a:t>
            </a:r>
            <a:r>
              <a:rPr lang="en-US" dirty="0" smtClean="0"/>
              <a:t> from His children as to how they should respond and the</a:t>
            </a:r>
            <a:r>
              <a:rPr lang="en-US" baseline="0" dirty="0" smtClean="0"/>
              <a:t> spiritual benefits that will follow the faithful.</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2</a:t>
            </a:fld>
            <a:endParaRPr lang="en-US"/>
          </a:p>
        </p:txBody>
      </p:sp>
    </p:spTree>
    <p:extLst>
      <p:ext uri="{BB962C8B-B14F-4D97-AF65-F5344CB8AC3E}">
        <p14:creationId xmlns:p14="http://schemas.microsoft.com/office/powerpoint/2010/main" val="618272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a:t>
            </a:r>
            <a:r>
              <a:rPr lang="en-US" baseline="0" dirty="0" smtClean="0"/>
              <a:t> has promised to provide grace &amp; mercy to help us in our time of need through our Great High Priest Jesus who sympathizes with us in our suffering.</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13</a:t>
            </a:fld>
            <a:endParaRPr lang="en-US"/>
          </a:p>
        </p:txBody>
      </p:sp>
    </p:spTree>
    <p:extLst>
      <p:ext uri="{BB962C8B-B14F-4D97-AF65-F5344CB8AC3E}">
        <p14:creationId xmlns:p14="http://schemas.microsoft.com/office/powerpoint/2010/main" val="473398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testing of our faith will help us grow spiritually if we are looking at it from the right perspective</a:t>
            </a:r>
            <a:r>
              <a:rPr lang="en-US" baseline="0" dirty="0" smtClean="0"/>
              <a:t> with joy.  Complete faith, no doubting.  Don’t know what to do, pray!</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14</a:t>
            </a:fld>
            <a:endParaRPr lang="en-US"/>
          </a:p>
        </p:txBody>
      </p:sp>
    </p:spTree>
    <p:extLst>
      <p:ext uri="{BB962C8B-B14F-4D97-AF65-F5344CB8AC3E}">
        <p14:creationId xmlns:p14="http://schemas.microsoft.com/office/powerpoint/2010/main" val="42487313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are suffering,</a:t>
            </a:r>
            <a:r>
              <a:rPr lang="en-US" baseline="0" dirty="0" smtClean="0"/>
              <a:t> it’s hard to see that it’s going to work out for you, but having gone through and passing the trial that you had before, trusting in God, praying fervently we need to see the examples of those who faithfully stood with the Lord, depended on him, and recognize that the Lord is compassionate and merciful.  You can look forward to the next test with joy knowing that God will answer your prayer in a way that is best for your spiritually, not necessarily physically or the way we want.</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15</a:t>
            </a:fld>
            <a:endParaRPr lang="en-US"/>
          </a:p>
        </p:txBody>
      </p:sp>
    </p:spTree>
    <p:extLst>
      <p:ext uri="{BB962C8B-B14F-4D97-AF65-F5344CB8AC3E}">
        <p14:creationId xmlns:p14="http://schemas.microsoft.com/office/powerpoint/2010/main" val="2545988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are suffering,</a:t>
            </a:r>
            <a:r>
              <a:rPr lang="en-US" baseline="0" dirty="0" smtClean="0"/>
              <a:t> it’s hard to see that it’s going to work out for you, but having gone through and passing the trial that you had before, trusting in God, praying fervently we need to see the examples of those who faithfully stood with the Lord, depended on him, and recognize that the Lord is compassionate and merciful.  You can look forward to the next test with joy knowing that God will answer your prayer in a way that is best for your spiritually, not necessarily physically or the way we want.</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16</a:t>
            </a:fld>
            <a:endParaRPr lang="en-US"/>
          </a:p>
        </p:txBody>
      </p:sp>
    </p:spTree>
    <p:extLst>
      <p:ext uri="{BB962C8B-B14F-4D97-AF65-F5344CB8AC3E}">
        <p14:creationId xmlns:p14="http://schemas.microsoft.com/office/powerpoint/2010/main" val="30292035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are suffering,</a:t>
            </a:r>
            <a:r>
              <a:rPr lang="en-US" baseline="0" dirty="0" smtClean="0"/>
              <a:t> it’s hard to see that it’s going to work out for you, but having gone through and passing the trial that you had before, trusting in God, praying fervently we need to see the examples of those who faithfully stood with the Lord, depended on him, and recognize that the Lord is compassionate and merciful.  You can look forward to the next test with joy knowing that God will answer your prayer in a way that is best for your spiritually, not necessarily physically or the way we want.</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18</a:t>
            </a:fld>
            <a:endParaRPr lang="en-US"/>
          </a:p>
        </p:txBody>
      </p:sp>
    </p:spTree>
    <p:extLst>
      <p:ext uri="{BB962C8B-B14F-4D97-AF65-F5344CB8AC3E}">
        <p14:creationId xmlns:p14="http://schemas.microsoft.com/office/powerpoint/2010/main" val="370973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are suffering,</a:t>
            </a:r>
            <a:r>
              <a:rPr lang="en-US" baseline="0" dirty="0" smtClean="0"/>
              <a:t> it’s hard to see that it’s going to work out for you, but having gone through and passing the trial that you had before, trusting in God, praying fervently we need to see the examples of those who faithfully stood with the Lord, depended on him, and recognize that the Lord is compassionate and merciful.  You can look forward to the next test with joy knowing that God will answer your prayer in a way that is best for your spiritually, not necessarily physically or the way we want.</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19</a:t>
            </a:fld>
            <a:endParaRPr lang="en-US"/>
          </a:p>
        </p:txBody>
      </p:sp>
    </p:spTree>
    <p:extLst>
      <p:ext uri="{BB962C8B-B14F-4D97-AF65-F5344CB8AC3E}">
        <p14:creationId xmlns:p14="http://schemas.microsoft.com/office/powerpoint/2010/main" val="7479736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are suffering,</a:t>
            </a:r>
            <a:r>
              <a:rPr lang="en-US" baseline="0" dirty="0" smtClean="0"/>
              <a:t> it’s hard to see that it’s going to work out for you, but having gone through and passing the trial that you had before, trusting in God, praying fervently we need to see the examples of those who faithfully stood with the Lord, depended on him, and recognize that the Lord is compassionate and merciful.  You can look forward to the next test with joy knowing that God will answer your prayer in a way that is best for your spiritually, not necessarily physically or the way we want.</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20</a:t>
            </a:fld>
            <a:endParaRPr lang="en-US"/>
          </a:p>
        </p:txBody>
      </p:sp>
    </p:spTree>
    <p:extLst>
      <p:ext uri="{BB962C8B-B14F-4D97-AF65-F5344CB8AC3E}">
        <p14:creationId xmlns:p14="http://schemas.microsoft.com/office/powerpoint/2010/main" val="4140573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are suffering,</a:t>
            </a:r>
            <a:r>
              <a:rPr lang="en-US" baseline="0" dirty="0" smtClean="0"/>
              <a:t> it’s hard to see that it’s going to work out for you, but having gone through and passing the trial that you had before, trusting in God, praying fervently we need to see the examples of those who faithfully stood with the Lord, depended on him, and recognize that the Lord is compassionate and merciful.  You can look forward to the next test with joy knowing that God will answer your prayer in a way that is best for your spiritually, not necessarily physically or the way we want.</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21</a:t>
            </a:fld>
            <a:endParaRPr lang="en-US"/>
          </a:p>
        </p:txBody>
      </p:sp>
    </p:spTree>
    <p:extLst>
      <p:ext uri="{BB962C8B-B14F-4D97-AF65-F5344CB8AC3E}">
        <p14:creationId xmlns:p14="http://schemas.microsoft.com/office/powerpoint/2010/main" val="24413789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you are suffering,</a:t>
            </a:r>
            <a:r>
              <a:rPr lang="en-US" baseline="0" dirty="0" smtClean="0"/>
              <a:t> it’s hard to see that it’s going to work out for you, but having gone through and passing the trial that you had before, trusting in God, praying fervently we need to see the examples of those who faithfully stood with the Lord, depended on him, and recognize that the Lord is compassionate and merciful.  You can look forward to the next test with joy knowing that God will answer your prayer in a way that is best for your spiritually, not necessarily physically or the way we want.</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22</a:t>
            </a:fld>
            <a:endParaRPr lang="en-US"/>
          </a:p>
        </p:txBody>
      </p:sp>
    </p:spTree>
    <p:extLst>
      <p:ext uri="{BB962C8B-B14F-4D97-AF65-F5344CB8AC3E}">
        <p14:creationId xmlns:p14="http://schemas.microsoft.com/office/powerpoint/2010/main" val="1586873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we take it for granted when God answers our prayers or do we actually give thanks to God? </a:t>
            </a:r>
            <a:r>
              <a:rPr lang="en-US" baseline="0" dirty="0" smtClean="0"/>
              <a:t>  Jesus was very pointed to the ones who should have been the most thankful- His people, the Jews who knew the Scriptures.  Where are the nine?   Are we the one who gives thanks to God or take it for granted and don’t thank Him.  The Lord knows if we are or aren’t. </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4</a:t>
            </a:fld>
            <a:endParaRPr lang="en-US"/>
          </a:p>
        </p:txBody>
      </p:sp>
    </p:spTree>
    <p:extLst>
      <p:ext uri="{BB962C8B-B14F-4D97-AF65-F5344CB8AC3E}">
        <p14:creationId xmlns:p14="http://schemas.microsoft.com/office/powerpoint/2010/main" val="3583629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is able to do much more than we ask or think and He gets the glory in the church &amp; in Christ Jesus.  When He answers prayers that seem impossible, difficult, or very unlikely should we not give Him the glory.  When His pattern for the church is followed, God is glorified</a:t>
            </a:r>
            <a:r>
              <a:rPr lang="en-US" baseline="0" dirty="0" smtClean="0"/>
              <a:t> in the church &amp; in His Son who is head over all things to the church.  Elders are to be established in every church of Christ and we are so thankful to have those who have sacrificed their lives, been faithful heads of their families &amp; followers who are imitating Christ in their households and that God answered prayers on behalf of Brett so that he can continue to work here, to feed the flock here with sound teaching from God’s word, watch over our souls, stand up for the truth, and guide us along with Bruce.  </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5</a:t>
            </a:fld>
            <a:endParaRPr lang="en-US"/>
          </a:p>
        </p:txBody>
      </p:sp>
    </p:spTree>
    <p:extLst>
      <p:ext uri="{BB962C8B-B14F-4D97-AF65-F5344CB8AC3E}">
        <p14:creationId xmlns:p14="http://schemas.microsoft.com/office/powerpoint/2010/main" val="511749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we thankful to God for</a:t>
            </a:r>
            <a:r>
              <a:rPr lang="en-US" baseline="0" dirty="0" smtClean="0"/>
              <a:t> prayers not only answered on their behalf but for our precious souls and what that will mean for the future at </a:t>
            </a:r>
            <a:r>
              <a:rPr lang="en-US" baseline="0" dirty="0" err="1" smtClean="0"/>
              <a:t>Woodmont</a:t>
            </a:r>
            <a:r>
              <a:rPr lang="en-US" baseline="0" dirty="0" smtClean="0"/>
              <a:t> of men who are faithfully standing up for the truth, their wives supporting them in their work &amp; the children who are imitating their faith.  It’s all to God’s glory.</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6</a:t>
            </a:fld>
            <a:endParaRPr lang="en-US"/>
          </a:p>
        </p:txBody>
      </p:sp>
    </p:spTree>
    <p:extLst>
      <p:ext uri="{BB962C8B-B14F-4D97-AF65-F5344CB8AC3E}">
        <p14:creationId xmlns:p14="http://schemas.microsoft.com/office/powerpoint/2010/main" val="3997242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7</a:t>
            </a:fld>
            <a:endParaRPr lang="en-US"/>
          </a:p>
        </p:txBody>
      </p:sp>
    </p:spTree>
    <p:extLst>
      <p:ext uri="{BB962C8B-B14F-4D97-AF65-F5344CB8AC3E}">
        <p14:creationId xmlns:p14="http://schemas.microsoft.com/office/powerpoint/2010/main" val="935775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response to the awesome responsibility of preaching the gospel to every creature knowing that they eventually</a:t>
            </a:r>
            <a:r>
              <a:rPr lang="en-US" baseline="0" dirty="0" smtClean="0"/>
              <a:t> would be put in jail and die for convicting sinners, they were continually praying.  The 3,000 who were converted were devoted to prayer.  What was the result of their devotion </a:t>
            </a:r>
            <a:r>
              <a:rPr lang="en-US" baseline="0" smtClean="0"/>
              <a:t>and prayers?</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8</a:t>
            </a:fld>
            <a:endParaRPr lang="en-US"/>
          </a:p>
        </p:txBody>
      </p:sp>
    </p:spTree>
    <p:extLst>
      <p:ext uri="{BB962C8B-B14F-4D97-AF65-F5344CB8AC3E}">
        <p14:creationId xmlns:p14="http://schemas.microsoft.com/office/powerpoint/2010/main" val="1310293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prayed and they were put in prison.  Did that stop them from preaching?  No, they gained confidence to preach the word of God with boldness which is the prayer that</a:t>
            </a:r>
            <a:r>
              <a:rPr lang="en-US" baseline="0" dirty="0" smtClean="0"/>
              <a:t> they prayed.  When we are persecuted and being called names, do we lose confidence, or do we pray for boldness to preach the word?  I fear that if we are not speaking forth the word of God, we are likely not praying for help from God to confidently speak up for the truth, no matter the consequences with our friends, neighbors, and loved ones. </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9</a:t>
            </a:fld>
            <a:endParaRPr lang="en-US"/>
          </a:p>
        </p:txBody>
      </p:sp>
    </p:spTree>
    <p:extLst>
      <p:ext uri="{BB962C8B-B14F-4D97-AF65-F5344CB8AC3E}">
        <p14:creationId xmlns:p14="http://schemas.microsoft.com/office/powerpoint/2010/main" val="2044413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prayed and they were put in prison.  Did that stop them from preaching?  No, they gained confidence to preach the word of God with boldness which is the prayer that</a:t>
            </a:r>
            <a:r>
              <a:rPr lang="en-US" baseline="0" dirty="0" smtClean="0"/>
              <a:t> they prayed.  When we are persecuted and being called names, do we lose confidence, or do we pray for boldness to preach the word?  I fear that if we are not speaking forth the word of God, we are likely not praying for help from God to confidently speak up for the truth, no matter the consequences with our friends, neighbors, and loved ones. </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10</a:t>
            </a:fld>
            <a:endParaRPr lang="en-US"/>
          </a:p>
        </p:txBody>
      </p:sp>
    </p:spTree>
    <p:extLst>
      <p:ext uri="{BB962C8B-B14F-4D97-AF65-F5344CB8AC3E}">
        <p14:creationId xmlns:p14="http://schemas.microsoft.com/office/powerpoint/2010/main" val="3892753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prayed and the result was that they</a:t>
            </a:r>
            <a:r>
              <a:rPr lang="en-US" baseline="0" dirty="0" smtClean="0"/>
              <a:t> were able to speak the word of God with boldness as they had done before.  Stephen preached the word of God with boldness and was stoned to death.  But even after that when Saul was persecuting the church &amp; putting men &amp; women in prison, the brethren had the conviction to speak the word of God with boldness having had to flee from their homes to other areas.  Would you have done the same thing with the penalty of prison or death awaiting you?</a:t>
            </a:r>
            <a:endParaRPr lang="en-US" dirty="0"/>
          </a:p>
        </p:txBody>
      </p:sp>
      <p:sp>
        <p:nvSpPr>
          <p:cNvPr id="4" name="Slide Number Placeholder 3"/>
          <p:cNvSpPr>
            <a:spLocks noGrp="1"/>
          </p:cNvSpPr>
          <p:nvPr>
            <p:ph type="sldNum" sz="quarter" idx="10"/>
          </p:nvPr>
        </p:nvSpPr>
        <p:spPr/>
        <p:txBody>
          <a:bodyPr/>
          <a:lstStyle/>
          <a:p>
            <a:fld id="{E2B991A5-EC1D-455F-9836-B4F92B1A5FBC}" type="slidenum">
              <a:rPr lang="en-US" smtClean="0"/>
              <a:t>11</a:t>
            </a:fld>
            <a:endParaRPr lang="en-US"/>
          </a:p>
        </p:txBody>
      </p:sp>
    </p:spTree>
    <p:extLst>
      <p:ext uri="{BB962C8B-B14F-4D97-AF65-F5344CB8AC3E}">
        <p14:creationId xmlns:p14="http://schemas.microsoft.com/office/powerpoint/2010/main" val="2683072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54256B-52F3-4237-9925-DDA8958DFD46}"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1199512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54256B-52F3-4237-9925-DDA8958DFD46}"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22515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54256B-52F3-4237-9925-DDA8958DFD46}"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3753747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54256B-52F3-4237-9925-DDA8958DFD46}"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4133106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54256B-52F3-4237-9925-DDA8958DFD46}" type="datetimeFigureOut">
              <a:rPr lang="en-US" smtClean="0"/>
              <a:t>7/12/2019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282044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54256B-52F3-4237-9925-DDA8958DFD46}"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118484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54256B-52F3-4237-9925-DDA8958DFD46}" type="datetimeFigureOut">
              <a:rPr lang="en-US" smtClean="0"/>
              <a:t>7/12/2019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112176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54256B-52F3-4237-9925-DDA8958DFD46}" type="datetimeFigureOut">
              <a:rPr lang="en-US" smtClean="0"/>
              <a:t>7/12/2019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86972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4256B-52F3-4237-9925-DDA8958DFD46}" type="datetimeFigureOut">
              <a:rPr lang="en-US" smtClean="0"/>
              <a:t>7/12/2019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28965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54256B-52F3-4237-9925-DDA8958DFD46}"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1122732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54256B-52F3-4237-9925-DDA8958DFD46}" type="datetimeFigureOut">
              <a:rPr lang="en-US" smtClean="0"/>
              <a:t>7/12/2019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80848-FC55-4F56-955A-C64BCE019B98}" type="slidenum">
              <a:rPr lang="en-US" smtClean="0"/>
              <a:t>‹#›</a:t>
            </a:fld>
            <a:endParaRPr lang="en-US"/>
          </a:p>
        </p:txBody>
      </p:sp>
    </p:spTree>
    <p:extLst>
      <p:ext uri="{BB962C8B-B14F-4D97-AF65-F5344CB8AC3E}">
        <p14:creationId xmlns:p14="http://schemas.microsoft.com/office/powerpoint/2010/main" val="172662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4256B-52F3-4237-9925-DDA8958DFD46}" type="datetimeFigureOut">
              <a:rPr lang="en-US" smtClean="0"/>
              <a:t>7/12/2019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80848-FC55-4F56-955A-C64BCE019B98}" type="slidenum">
              <a:rPr lang="en-US" smtClean="0"/>
              <a:t>‹#›</a:t>
            </a:fld>
            <a:endParaRPr lang="en-US"/>
          </a:p>
        </p:txBody>
      </p:sp>
    </p:spTree>
    <p:extLst>
      <p:ext uri="{BB962C8B-B14F-4D97-AF65-F5344CB8AC3E}">
        <p14:creationId xmlns:p14="http://schemas.microsoft.com/office/powerpoint/2010/main" val="1201583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6s- Magnify, O Magnify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28s- For You Have Promised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166- He Loved Me So</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71- God Answers Prayer Today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274- Softly and Tenderly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998860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the apostles are released from prison after being told not to preach or teach in Jesus’ name,</a:t>
            </a:r>
          </a:p>
          <a:p>
            <a:pPr marL="0" indent="0" algn="ctr">
              <a:buNone/>
            </a:pPr>
            <a:endParaRPr lang="en-US" sz="1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They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lifted their voices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with one accord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said,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it is You who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made the heaven and the earth and the sea, and all that is in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Holy 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through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mouth of our father David Your servant, said,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Why did the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smtClean="0">
                <a:solidFill>
                  <a:srgbClr val="FF0000"/>
                </a:solidFill>
                <a:latin typeface="Tahoma" panose="020B0604030504040204" pitchFamily="34" charset="0"/>
                <a:ea typeface="Tahoma" panose="020B0604030504040204" pitchFamily="34" charset="0"/>
                <a:cs typeface="Tahoma" panose="020B0604030504040204" pitchFamily="34" charset="0"/>
              </a:rPr>
              <a:t>Gentiles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rage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And the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peoples devise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futile things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kings of the earth</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36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rPr>
              <a:t>took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their stand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cap="small" dirty="0">
                <a:solidFill>
                  <a:srgbClr val="FF0000"/>
                </a:solidFill>
                <a:latin typeface="Tahoma" panose="020B0604030504040204" pitchFamily="34" charset="0"/>
                <a:ea typeface="Tahoma" panose="020B0604030504040204" pitchFamily="34" charset="0"/>
                <a:cs typeface="Tahoma" panose="020B0604030504040204" pitchFamily="34" charset="0"/>
              </a:rPr>
              <a:t>the rulers </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were </a:t>
            </a:r>
            <a:r>
              <a:rPr lang="en-US" sz="3600" cap="small" dirty="0">
                <a:solidFill>
                  <a:srgbClr val="FFFF00"/>
                </a:solidFill>
                <a:latin typeface="Tahoma" panose="020B0604030504040204" pitchFamily="34" charset="0"/>
                <a:ea typeface="Tahoma" panose="020B0604030504040204" pitchFamily="34" charset="0"/>
                <a:cs typeface="Tahoma" panose="020B0604030504040204" pitchFamily="34" charset="0"/>
              </a:rPr>
              <a:t>gathered together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r>
            <a:b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br>
            <a:r>
              <a:rPr lang="en-US" sz="3600" cap="small" dirty="0">
                <a:solidFill>
                  <a:srgbClr val="C00000"/>
                </a:solidFill>
                <a:latin typeface="Tahoma" panose="020B0604030504040204" pitchFamily="34" charset="0"/>
                <a:ea typeface="Tahoma" panose="020B0604030504040204" pitchFamily="34" charset="0"/>
                <a:cs typeface="Tahoma" panose="020B0604030504040204" pitchFamily="34" charset="0"/>
              </a:rPr>
              <a:t>Against</a:t>
            </a:r>
            <a:r>
              <a:rPr lang="en-US" sz="36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the Lord </a:t>
            </a:r>
            <a:r>
              <a:rPr lang="en-US" sz="3600" cap="small" dirty="0">
                <a:solidFill>
                  <a:srgbClr val="C00000"/>
                </a:solidFill>
                <a:latin typeface="Tahoma" panose="020B0604030504040204" pitchFamily="34" charset="0"/>
                <a:ea typeface="Tahoma" panose="020B0604030504040204" pitchFamily="34" charset="0"/>
                <a:cs typeface="Tahoma" panose="020B0604030504040204" pitchFamily="34" charset="0"/>
              </a:rPr>
              <a:t>and against </a:t>
            </a:r>
            <a:r>
              <a:rPr lang="en-US" sz="3600" cap="small" dirty="0">
                <a:solidFill>
                  <a:srgbClr val="00B0F0"/>
                </a:solidFill>
                <a:latin typeface="Tahoma" panose="020B0604030504040204" pitchFamily="34" charset="0"/>
                <a:ea typeface="Tahoma" panose="020B0604030504040204" pitchFamily="34" charset="0"/>
                <a:cs typeface="Tahoma" panose="020B0604030504040204" pitchFamily="34" charset="0"/>
              </a:rPr>
              <a:t>His</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600" cap="small"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4:24-26)</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8756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truly in this city there were gathered together against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holy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servant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whom You anointed, both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Herod and Pontius Pilate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along with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Gentiles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the peoples of Israel,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do whatever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hand and Your purpose predestined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 occur.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now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take note of their threats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grant that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Your bond-servants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may speak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Your word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with all confidence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extend Your hand to heal, 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signs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wonders take place through the name of Your holy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servant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when they had prayed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the place where they had gathered together was shaken, and they were all filled with the Holy Spirit and </a:t>
            </a:r>
            <a:r>
              <a:rPr lang="en-US" sz="3600" i="1" dirty="0">
                <a:solidFill>
                  <a:srgbClr val="00B050"/>
                </a:solidFill>
                <a:latin typeface="Tahoma" panose="020B0604030504040204" pitchFamily="34" charset="0"/>
                <a:ea typeface="Tahoma" panose="020B0604030504040204" pitchFamily="34" charset="0"/>
                <a:cs typeface="Tahoma" panose="020B0604030504040204" pitchFamily="34" charset="0"/>
              </a:rPr>
              <a:t>began</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 to speak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God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with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boldness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4:27-31).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80764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God Answers Prayers…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Grows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be able to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Overcome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Next Trial</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05737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“Since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we have a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great high priest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who has passed through the heavens,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Jesus the Son of God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let us hold fast our confession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we do not have a high priest who cannot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sympathize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with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our weaknesses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One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who has been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tempted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in all things as </a:t>
            </a: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we are, yet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without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let us draw near with confidence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 the throne of grace, so that we may receive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mercy and find grace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to help in time of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need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(Hebrews 4:14-16).</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75853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Consider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it all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joy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my brethren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when you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encounter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various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trials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knowing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that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testing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of your faith produces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endurance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let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endurance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its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perfect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result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so that you may be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perfect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and complete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lacking in nothing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But if any of you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lacks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wisdom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him ask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who gives to all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generously and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without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reproach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it will be given to him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must ask in faith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without any doubting</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the one who doubts is like the surf of the sea, driven and tossed by the wind.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man ought not to expect that he will receive anything from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Lord, </a:t>
            </a:r>
            <a:r>
              <a:rPr lang="en-US" sz="36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being</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double-minded</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unstable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all his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ways” </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1:2-8)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41108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an example,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brethren</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of </a:t>
            </a:r>
            <a:r>
              <a:rPr lang="en-US" sz="3800" dirty="0">
                <a:solidFill>
                  <a:srgbClr val="FF0000"/>
                </a:solidFill>
                <a:latin typeface="Tahoma" panose="020B0604030504040204" pitchFamily="34" charset="0"/>
                <a:ea typeface="Tahoma" panose="020B0604030504040204" pitchFamily="34" charset="0"/>
                <a:cs typeface="Tahoma" panose="020B0604030504040204" pitchFamily="34" charset="0"/>
              </a:rPr>
              <a:t>suffering and patience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take </a:t>
            </a:r>
            <a:r>
              <a:rPr lang="en-US" sz="3800" dirty="0">
                <a:solidFill>
                  <a:srgbClr val="00B050"/>
                </a:solidFill>
                <a:latin typeface="Tahoma" panose="020B0604030504040204" pitchFamily="34" charset="0"/>
                <a:ea typeface="Tahoma" panose="020B0604030504040204" pitchFamily="34" charset="0"/>
                <a:cs typeface="Tahoma" panose="020B0604030504040204" pitchFamily="34" charset="0"/>
              </a:rPr>
              <a:t>the prophets who spoke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in the name of the Lord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count those </a:t>
            </a:r>
            <a:r>
              <a:rPr lang="en-US" sz="3800" dirty="0">
                <a:solidFill>
                  <a:srgbClr val="00B050"/>
                </a:solidFill>
                <a:latin typeface="Tahoma" panose="020B0604030504040204" pitchFamily="34" charset="0"/>
                <a:ea typeface="Tahoma" panose="020B0604030504040204" pitchFamily="34" charset="0"/>
                <a:cs typeface="Tahoma" panose="020B0604030504040204" pitchFamily="34" charset="0"/>
              </a:rPr>
              <a:t>blessed who endured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You have heard </a:t>
            </a:r>
            <a:r>
              <a:rPr lang="en-US" sz="3800" dirty="0">
                <a:solidFill>
                  <a:srgbClr val="00B050"/>
                </a:solidFill>
                <a:latin typeface="Tahoma" panose="020B0604030504040204" pitchFamily="34" charset="0"/>
                <a:ea typeface="Tahoma" panose="020B0604030504040204" pitchFamily="34" charset="0"/>
                <a:cs typeface="Tahoma" panose="020B0604030504040204" pitchFamily="34" charset="0"/>
              </a:rPr>
              <a:t>of the </a:t>
            </a:r>
            <a:r>
              <a:rPr lang="en-US" sz="3800" dirty="0" smtClean="0">
                <a:solidFill>
                  <a:srgbClr val="00B050"/>
                </a:solidFill>
                <a:latin typeface="Tahoma" panose="020B0604030504040204" pitchFamily="34" charset="0"/>
                <a:ea typeface="Tahoma" panose="020B0604030504040204" pitchFamily="34" charset="0"/>
                <a:cs typeface="Tahoma" panose="020B0604030504040204" pitchFamily="34" charset="0"/>
              </a:rPr>
              <a:t>endurance </a:t>
            </a:r>
            <a:r>
              <a:rPr lang="en-US" sz="3800" dirty="0">
                <a:solidFill>
                  <a:srgbClr val="00B050"/>
                </a:solidFill>
                <a:latin typeface="Tahoma" panose="020B0604030504040204" pitchFamily="34" charset="0"/>
                <a:ea typeface="Tahoma" panose="020B0604030504040204" pitchFamily="34" charset="0"/>
                <a:cs typeface="Tahoma" panose="020B0604030504040204" pitchFamily="34" charset="0"/>
              </a:rPr>
              <a:t>of Job</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and have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seen the </a:t>
            </a:r>
            <a:r>
              <a:rPr lang="en-US" sz="3800" dirty="0" smtClean="0">
                <a:solidFill>
                  <a:srgbClr val="00B0F0"/>
                </a:solidFill>
                <a:latin typeface="Tahoma" panose="020B0604030504040204" pitchFamily="34" charset="0"/>
                <a:ea typeface="Tahoma" panose="020B0604030504040204" pitchFamily="34" charset="0"/>
                <a:cs typeface="Tahoma" panose="020B0604030504040204" pitchFamily="34" charset="0"/>
              </a:rPr>
              <a:t>outcome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of the Lord’s dealings</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that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the Lord is full of compassion and </a:t>
            </a:r>
            <a:r>
              <a:rPr lang="en-US" sz="3800" i="1" dirty="0">
                <a:solidFill>
                  <a:srgbClr val="00B0F0"/>
                </a:solidFill>
                <a:latin typeface="Tahoma" panose="020B0604030504040204" pitchFamily="34" charset="0"/>
                <a:ea typeface="Tahoma" panose="020B0604030504040204" pitchFamily="34" charset="0"/>
                <a:cs typeface="Tahoma" panose="020B0604030504040204" pitchFamily="34" charset="0"/>
              </a:rPr>
              <a:t>is</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rgbClr val="00B0F0"/>
                </a:solidFill>
                <a:latin typeface="Tahoma" panose="020B0604030504040204" pitchFamily="34" charset="0"/>
                <a:ea typeface="Tahoma" panose="020B0604030504040204" pitchFamily="34" charset="0"/>
                <a:cs typeface="Tahoma" panose="020B0604030504040204" pitchFamily="34" charset="0"/>
              </a:rPr>
              <a:t>merciful</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(James 5:10-11)</a:t>
            </a:r>
          </a:p>
          <a:p>
            <a:pPr marL="0" indent="0" algn="ctr">
              <a:buNone/>
            </a:pPr>
            <a:endParaRPr lang="en-US" sz="19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01181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ought always to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give thanks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to God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for you,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brethren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as is </a:t>
            </a: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only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fitting, because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your faith is greatly enlarged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700" dirty="0" smtClean="0">
                <a:solidFill>
                  <a:srgbClr val="00B050"/>
                </a:solidFill>
                <a:latin typeface="Tahoma" panose="020B0604030504040204" pitchFamily="34" charset="0"/>
                <a:ea typeface="Tahoma" panose="020B0604030504040204" pitchFamily="34" charset="0"/>
                <a:cs typeface="Tahoma" panose="020B0604030504040204" pitchFamily="34" charset="0"/>
              </a:rPr>
              <a:t>the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love of each one of you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toward one another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grows </a:t>
            </a:r>
            <a:r>
              <a:rPr lang="en-US" sz="3700" i="1" dirty="0">
                <a:solidFill>
                  <a:srgbClr val="00B050"/>
                </a:solidFill>
                <a:latin typeface="Tahoma" panose="020B0604030504040204" pitchFamily="34" charset="0"/>
                <a:ea typeface="Tahoma" panose="020B0604030504040204" pitchFamily="34" charset="0"/>
                <a:cs typeface="Tahoma" panose="020B0604030504040204" pitchFamily="34" charset="0"/>
              </a:rPr>
              <a:t>ever</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00B050"/>
                </a:solidFill>
                <a:latin typeface="Tahoma" panose="020B0604030504040204" pitchFamily="34" charset="0"/>
                <a:ea typeface="Tahoma" panose="020B0604030504040204" pitchFamily="34" charset="0"/>
                <a:cs typeface="Tahoma" panose="020B0604030504040204" pitchFamily="34" charset="0"/>
              </a:rPr>
              <a:t>greater</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therefore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we ourselves speak proudly of you among the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churches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of God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your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00B050"/>
                </a:solidFill>
                <a:latin typeface="Tahoma" panose="020B0604030504040204" pitchFamily="34" charset="0"/>
                <a:ea typeface="Tahoma" panose="020B0604030504040204" pitchFamily="34" charset="0"/>
                <a:cs typeface="Tahoma" panose="020B0604030504040204" pitchFamily="34" charset="0"/>
              </a:rPr>
              <a:t>perseverance &amp; faith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in the midst of all your persecutions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&amp; afflictions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which you endure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T</a:t>
            </a:r>
            <a:r>
              <a:rPr lang="en-US" sz="37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his </a:t>
            </a: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is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 plain indication of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God’s righteous judgment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so that you will be considered worthy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of the kingdom of God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for which indeed </a:t>
            </a:r>
            <a:r>
              <a:rPr lang="en-US" sz="3700" dirty="0">
                <a:solidFill>
                  <a:srgbClr val="FF0000"/>
                </a:solidFill>
                <a:latin typeface="Tahoma" panose="020B0604030504040204" pitchFamily="34" charset="0"/>
                <a:ea typeface="Tahoma" panose="020B0604030504040204" pitchFamily="34" charset="0"/>
                <a:cs typeface="Tahoma" panose="020B0604030504040204" pitchFamily="34" charset="0"/>
              </a:rPr>
              <a:t>you are </a:t>
            </a:r>
            <a:r>
              <a:rPr lang="en-US" sz="3700" dirty="0" smtClean="0">
                <a:solidFill>
                  <a:srgbClr val="FF0000"/>
                </a:solidFill>
                <a:latin typeface="Tahoma" panose="020B0604030504040204" pitchFamily="34" charset="0"/>
                <a:ea typeface="Tahoma" panose="020B0604030504040204" pitchFamily="34" charset="0"/>
                <a:cs typeface="Tahoma" panose="020B0604030504040204" pitchFamily="34" charset="0"/>
              </a:rPr>
              <a:t>suffering</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Thess. 1:3-5).</a:t>
            </a:r>
          </a:p>
        </p:txBody>
      </p:sp>
    </p:spTree>
    <p:extLst>
      <p:ext uri="{BB962C8B-B14F-4D97-AF65-F5344CB8AC3E}">
        <p14:creationId xmlns:p14="http://schemas.microsoft.com/office/powerpoint/2010/main" val="17525962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God Answers Prayers…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have Peace, Joy, Love &amp; Contentment</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31087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40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b="1" baseline="30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700" dirty="0" smtClean="0">
                <a:solidFill>
                  <a:srgbClr val="00B050"/>
                </a:solidFill>
                <a:latin typeface="Tahoma" panose="020B0604030504040204" pitchFamily="34" charset="0"/>
                <a:ea typeface="Tahoma" panose="020B0604030504040204" pitchFamily="34" charset="0"/>
                <a:cs typeface="Tahoma" panose="020B0604030504040204" pitchFamily="34" charset="0"/>
              </a:rPr>
              <a:t>I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thank</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my God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in all my remembrance of you,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always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offering prayer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with joy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in my every prayer for you all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view of your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participation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in the gospel from the first day until now. </a:t>
            </a:r>
            <a:r>
              <a:rPr lang="en-US" sz="37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700" i="1" dirty="0">
                <a:solidFill>
                  <a:srgbClr val="FFFF00"/>
                </a:solidFill>
                <a:latin typeface="Tahoma" panose="020B0604030504040204" pitchFamily="34" charset="0"/>
                <a:ea typeface="Tahoma" panose="020B0604030504040204" pitchFamily="34" charset="0"/>
                <a:cs typeface="Tahoma" panose="020B0604030504040204" pitchFamily="34" charset="0"/>
              </a:rPr>
              <a:t>I am</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 confident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of this very thing, that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He who began a good work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in you will perfect it until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day of Christ Jesus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it is only right for me to feel this way about you all, because I have you in my heart, since both in my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imprisonment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and in the defense and confirmation of the gospel,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you all are partakers of grace with </a:t>
            </a:r>
            <a:r>
              <a:rPr lang="en-US" sz="3700" dirty="0" smtClean="0">
                <a:solidFill>
                  <a:srgbClr val="00B050"/>
                </a:solidFill>
                <a:latin typeface="Tahoma" panose="020B0604030504040204" pitchFamily="34" charset="0"/>
                <a:ea typeface="Tahoma" panose="020B0604030504040204" pitchFamily="34" charset="0"/>
                <a:cs typeface="Tahoma" panose="020B0604030504040204" pitchFamily="34" charset="0"/>
              </a:rPr>
              <a:t>me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1:3-7).</a:t>
            </a:r>
          </a:p>
        </p:txBody>
      </p:sp>
    </p:spTree>
    <p:extLst>
      <p:ext uri="{BB962C8B-B14F-4D97-AF65-F5344CB8AC3E}">
        <p14:creationId xmlns:p14="http://schemas.microsoft.com/office/powerpoint/2010/main" val="710915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God is my witness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how I long for you all with the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affection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Christ Jesus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And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this I pray</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that your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love may abound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still more and more in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real knowledge and all discernment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that you may </a:t>
            </a:r>
            <a:r>
              <a:rPr lang="en-US" sz="3700" dirty="0" smtClean="0">
                <a:solidFill>
                  <a:srgbClr val="FFFF00"/>
                </a:solidFill>
                <a:latin typeface="Tahoma" panose="020B0604030504040204" pitchFamily="34" charset="0"/>
                <a:ea typeface="Tahoma" panose="020B0604030504040204" pitchFamily="34" charset="0"/>
                <a:cs typeface="Tahoma" panose="020B0604030504040204" pitchFamily="34" charset="0"/>
              </a:rPr>
              <a:t>approve</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 things that are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excellent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in order to be </a:t>
            </a:r>
            <a:r>
              <a:rPr lang="en-US" sz="3700" u="sng" dirty="0">
                <a:solidFill>
                  <a:srgbClr val="FFFF00"/>
                </a:solidFill>
                <a:latin typeface="Tahoma" panose="020B0604030504040204" pitchFamily="34" charset="0"/>
                <a:ea typeface="Tahoma" panose="020B0604030504040204" pitchFamily="34" charset="0"/>
                <a:cs typeface="Tahoma" panose="020B0604030504040204" pitchFamily="34" charset="0"/>
              </a:rPr>
              <a:t>sincere and blameless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until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day of Christ</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having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been filled with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the fruit of righteousness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which </a:t>
            </a:r>
            <a:r>
              <a:rPr lang="en-US" sz="3700" i="1" dirty="0">
                <a:solidFill>
                  <a:srgbClr val="00B0F0"/>
                </a:solidFill>
                <a:latin typeface="Tahoma" panose="020B0604030504040204" pitchFamily="34" charset="0"/>
                <a:ea typeface="Tahoma" panose="020B0604030504040204" pitchFamily="34" charset="0"/>
                <a:cs typeface="Tahoma" panose="020B0604030504040204" pitchFamily="34" charset="0"/>
              </a:rPr>
              <a:t>comes</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through Jesus Christ, to the glory and praise of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1:8-11).</a:t>
            </a:r>
          </a:p>
        </p:txBody>
      </p:sp>
    </p:spTree>
    <p:extLst>
      <p:ext uri="{BB962C8B-B14F-4D97-AF65-F5344CB8AC3E}">
        <p14:creationId xmlns:p14="http://schemas.microsoft.com/office/powerpoint/2010/main" val="2673014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94" t="11229" r="-94" b="24967"/>
          <a:stretch/>
        </p:blipFill>
        <p:spPr>
          <a:xfrm>
            <a:off x="0" y="708660"/>
            <a:ext cx="12192000" cy="5383530"/>
          </a:xfrm>
          <a:prstGeom prst="rect">
            <a:avLst/>
          </a:prstGeom>
        </p:spPr>
      </p:pic>
    </p:spTree>
    <p:extLst>
      <p:ext uri="{BB962C8B-B14F-4D97-AF65-F5344CB8AC3E}">
        <p14:creationId xmlns:p14="http://schemas.microsoft.com/office/powerpoint/2010/main" val="2619350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Rejoice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Lord always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again I will say,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rejoice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gentle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 known to all men.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Lord 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near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anxious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nothing, but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in everything by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prayer and supplication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with thanksgiving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let your requests be made known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the peace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which surpasses all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comprehension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will guard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your hearts and your minds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Jesus</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Finally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brethren, 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true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honorable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right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whatever is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pure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whatever is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lovely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whatever is of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good repute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if there is any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excellence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if anything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worthy of praise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dwell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on these things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things you have learned and received and heard and seen in me, practice these things, and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God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of peace will be with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you</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(Phil. 4:4-9)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21105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t>II</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I rejoiced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in the Lord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greatly, that now at last you have revived your concern for me; indeed, you were concerned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before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but you lacked opportunity.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I speak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from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want, for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have learned to be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content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in whatever circumstances I am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know how to get along with humble means, and I also know how to live in prosperity; in any and every circumstance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I have learned the secret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being filled and going hungry, both of having abundance and suffering need.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can do all things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Him who strengthens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me” (Phil. 4:10-13).</a:t>
            </a:r>
            <a:endPar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36696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r>
              <a:rPr lang="en-US" sz="3600" dirty="0" smtClean="0"/>
              <a:t>II</a:t>
            </a: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suffering much persecution from Saul who was wreaking havoc on the church, he was converted to Christ, and the Scripture says,</a:t>
            </a: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The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church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throughout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all Judea and Galilee and Samaria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enjoyed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peace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being built up; and going on in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fear of the Lord and in the comfort of the Holy Spirit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it continued to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increase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9:31).</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579939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Examine Yourself- Your Prayers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fervently praying for His will to be done?</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giving thanks to God when He answers?</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speaking God’s word with boldness to others?</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Is your faith growing so that you are able to face the next trial with joy so as to overcome it or with fear?</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you have peace, joy, love &amp; contentment or does worry, misery, hate or complaining describe your life? </a:t>
            </a: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0799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6s- Magnify, O Magnify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28s- For You Have Promised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166- He Loved Me So</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71- God Answers Prayer Today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274- Softly and Tenderly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95368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God Answers Prayers…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…Give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Thanks &amp; Glory to Him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the Church &amp; Christ Jesus</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3393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Jesus’ way to Jerusalem, “He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entered a village, ten leprous men who stood at a distance met Him;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raised their voices, saying,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Jesus, Master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have mercy on 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saw them, He said to them, “Go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show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yourselves to the priests.”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they were going,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they were cleansed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one of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when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saw that he had been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healed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turned back</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glorifying God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with a loud voice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he fell on his face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at His feet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rgbClr val="00B050"/>
                </a:solidFill>
                <a:latin typeface="Tahoma" panose="020B0604030504040204" pitchFamily="34" charset="0"/>
                <a:ea typeface="Tahoma" panose="020B0604030504040204" pitchFamily="34" charset="0"/>
                <a:cs typeface="Tahoma" panose="020B0604030504040204" pitchFamily="34" charset="0"/>
              </a:rPr>
              <a:t>giving thanks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to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Him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he was a Samaritan</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answered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said, “Were there not ten cleansed? But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the nine—where are they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FF0000"/>
                </a:solidFill>
                <a:latin typeface="Tahoma" panose="020B0604030504040204" pitchFamily="34" charset="0"/>
                <a:ea typeface="Tahoma" panose="020B0604030504040204" pitchFamily="34" charset="0"/>
                <a:cs typeface="Tahoma" panose="020B0604030504040204" pitchFamily="34" charset="0"/>
              </a:rPr>
              <a:t>Was </a:t>
            </a:r>
            <a:r>
              <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rPr>
              <a:t>no one found who returned 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give glory to God, except this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foreigner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He said to him, “Stand up and go;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your faith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has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made you well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17:12-19)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32048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Him who is able to do </a:t>
            </a:r>
            <a:r>
              <a:rPr lang="en-US" sz="3700" dirty="0" smtClean="0">
                <a:solidFill>
                  <a:srgbClr val="7030A0"/>
                </a:solidFill>
                <a:latin typeface="Tahoma" panose="020B0604030504040204" pitchFamily="34" charset="0"/>
                <a:ea typeface="Tahoma" panose="020B0604030504040204" pitchFamily="34" charset="0"/>
                <a:cs typeface="Tahoma" panose="020B0604030504040204" pitchFamily="34" charset="0"/>
              </a:rPr>
              <a:t>exceeding </a:t>
            </a:r>
            <a:r>
              <a:rPr lang="en-US" sz="3700" dirty="0">
                <a:solidFill>
                  <a:srgbClr val="7030A0"/>
                </a:solidFill>
                <a:latin typeface="Tahoma" panose="020B0604030504040204" pitchFamily="34" charset="0"/>
                <a:ea typeface="Tahoma" panose="020B0604030504040204" pitchFamily="34" charset="0"/>
                <a:cs typeface="Tahoma" panose="020B0604030504040204" pitchFamily="34" charset="0"/>
              </a:rPr>
              <a:t>abundantly beyond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all that we ask or think</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according to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the power that works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within us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to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Him </a:t>
            </a:r>
            <a:r>
              <a:rPr lang="en-US" sz="3700" i="1" dirty="0">
                <a:solidFill>
                  <a:srgbClr val="00B0F0"/>
                </a:solidFill>
                <a:latin typeface="Tahoma" panose="020B0604030504040204" pitchFamily="34" charset="0"/>
                <a:ea typeface="Tahoma" panose="020B0604030504040204" pitchFamily="34" charset="0"/>
                <a:cs typeface="Tahoma" panose="020B0604030504040204" pitchFamily="34" charset="0"/>
              </a:rPr>
              <a:t>be</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 the glory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in the church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in Christ Jesus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all generations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forever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and ever. </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Amen” (Ephesians 3:20-21).</a:t>
            </a: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73849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Remember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those who led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who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spoke</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God</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u="sng" dirty="0">
                <a:solidFill>
                  <a:schemeClr val="bg1"/>
                </a:solidFill>
                <a:latin typeface="Tahoma" panose="020B0604030504040204" pitchFamily="34" charset="0"/>
                <a:ea typeface="Tahoma" panose="020B0604030504040204" pitchFamily="34" charset="0"/>
                <a:cs typeface="Tahoma" panose="020B0604030504040204" pitchFamily="34" charset="0"/>
              </a:rPr>
              <a:t>to you</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considering the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result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their conduct,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imitate their </a:t>
            </a:r>
            <a:r>
              <a:rPr lang="en-US" sz="3600" dirty="0" smtClean="0">
                <a:solidFill>
                  <a:srgbClr val="00B050"/>
                </a:solidFill>
                <a:latin typeface="Tahoma" panose="020B0604030504040204" pitchFamily="34" charset="0"/>
                <a:ea typeface="Tahoma" panose="020B0604030504040204" pitchFamily="34" charset="0"/>
                <a:cs typeface="Tahoma" panose="020B0604030504040204" pitchFamily="34" charset="0"/>
              </a:rPr>
              <a:t>faith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rgbClr val="00B0F0"/>
                </a:solidFill>
                <a:latin typeface="Tahoma" panose="020B0604030504040204" pitchFamily="34" charset="0"/>
                <a:ea typeface="Tahoma" panose="020B0604030504040204" pitchFamily="34" charset="0"/>
                <a:cs typeface="Tahoma" panose="020B0604030504040204" pitchFamily="34" charset="0"/>
              </a:rPr>
              <a:t>Jesus </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Christ </a:t>
            </a:r>
            <a:r>
              <a:rPr lang="en-US" sz="3600" i="1" dirty="0">
                <a:solidFill>
                  <a:srgbClr val="00B0F0"/>
                </a:solidFill>
                <a:latin typeface="Tahoma" panose="020B0604030504040204" pitchFamily="34" charset="0"/>
                <a:ea typeface="Tahoma" panose="020B0604030504040204" pitchFamily="34" charset="0"/>
                <a:cs typeface="Tahoma" panose="020B0604030504040204" pitchFamily="34" charset="0"/>
              </a:rPr>
              <a:t>is</a:t>
            </a:r>
            <a:r>
              <a:rPr lang="en-US" sz="3600" dirty="0">
                <a:solidFill>
                  <a:srgbClr val="00B0F0"/>
                </a:solidFill>
                <a:latin typeface="Tahoma" panose="020B0604030504040204" pitchFamily="34" charset="0"/>
                <a:ea typeface="Tahoma" panose="020B0604030504040204" pitchFamily="34" charset="0"/>
                <a:cs typeface="Tahoma" panose="020B0604030504040204" pitchFamily="34" charset="0"/>
              </a:rPr>
              <a:t> the same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yesterday and today and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forever</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(Hebrews 13:7-8)</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Obey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your leaders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and submit </a:t>
            </a:r>
            <a:r>
              <a:rPr lang="en-US" sz="3600" i="1" dirty="0">
                <a:solidFill>
                  <a:schemeClr val="bg1"/>
                </a:solidFill>
                <a:latin typeface="Tahoma" panose="020B0604030504040204" pitchFamily="34" charset="0"/>
                <a:ea typeface="Tahoma" panose="020B0604030504040204" pitchFamily="34" charset="0"/>
                <a:cs typeface="Tahoma" panose="020B0604030504040204" pitchFamily="34" charset="0"/>
              </a:rPr>
              <a:t>to them</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they keep watch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over your souls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 those who will give an account. </a:t>
            </a:r>
            <a:r>
              <a:rPr lang="en-US" sz="36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3600" dirty="0">
                <a:solidFill>
                  <a:srgbClr val="FFFF00"/>
                </a:solidFill>
                <a:latin typeface="Tahoma" panose="020B0604030504040204" pitchFamily="34" charset="0"/>
                <a:ea typeface="Tahoma" panose="020B0604030504040204" pitchFamily="34" charset="0"/>
                <a:cs typeface="Tahoma" panose="020B0604030504040204" pitchFamily="34" charset="0"/>
              </a:rPr>
              <a:t>them do this with </a:t>
            </a:r>
            <a:r>
              <a:rPr lang="en-US" sz="3600" dirty="0">
                <a:solidFill>
                  <a:srgbClr val="00B050"/>
                </a:solidFill>
                <a:latin typeface="Tahoma" panose="020B0604030504040204" pitchFamily="34" charset="0"/>
                <a:ea typeface="Tahoma" panose="020B0604030504040204" pitchFamily="34" charset="0"/>
                <a:cs typeface="Tahoma" panose="020B0604030504040204" pitchFamily="34" charset="0"/>
              </a:rPr>
              <a:t>joy</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and not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grief, for this would be unprofitable for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(Hebrews 13:17).</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91851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154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When God Answers Prayers…</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1550"/>
            <a:ext cx="12192000" cy="588645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Gain Confidence to Speak God’s Word </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Boldness</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75834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spoke to His apostles after His death, burial, and resurrection, “</a:t>
            </a:r>
            <a:r>
              <a:rPr lang="en-US" sz="3800" dirty="0" smtClean="0">
                <a:solidFill>
                  <a:srgbClr val="FFFF00"/>
                </a:solidFill>
                <a:latin typeface="Tahoma" panose="020B0604030504040204" pitchFamily="34" charset="0"/>
                <a:ea typeface="Tahoma" panose="020B0604030504040204" pitchFamily="34" charset="0"/>
                <a:cs typeface="Tahoma" panose="020B0604030504040204" pitchFamily="34" charset="0"/>
              </a:rPr>
              <a:t>you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shall be </a:t>
            </a:r>
            <a:r>
              <a:rPr lang="en-US" sz="3800" dirty="0">
                <a:solidFill>
                  <a:srgbClr val="00B0F0"/>
                </a:solidFill>
                <a:latin typeface="Tahoma" panose="020B0604030504040204" pitchFamily="34" charset="0"/>
                <a:ea typeface="Tahoma" panose="020B0604030504040204" pitchFamily="34" charset="0"/>
                <a:cs typeface="Tahoma" panose="020B0604030504040204" pitchFamily="34" charset="0"/>
              </a:rPr>
              <a:t>My witnesses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both in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Jerusalem</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and in all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Judea and Samaria</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and even to the </a:t>
            </a:r>
            <a:r>
              <a:rPr lang="en-US" sz="3800" u="sng" dirty="0">
                <a:solidFill>
                  <a:schemeClr val="bg1"/>
                </a:solidFill>
                <a:latin typeface="Tahoma" panose="020B0604030504040204" pitchFamily="34" charset="0"/>
                <a:ea typeface="Tahoma" panose="020B0604030504040204" pitchFamily="34" charset="0"/>
                <a:cs typeface="Tahoma" panose="020B0604030504040204" pitchFamily="34" charset="0"/>
              </a:rPr>
              <a:t>remotest part of the earth</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1:8)</a:t>
            </a:r>
          </a:p>
          <a:p>
            <a:pPr marL="0" indent="0" algn="ctr">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apostles “were </a:t>
            </a:r>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continually devoting themselves to prayer</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along with </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the</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women, and Mary the mother of Jesus, and with His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brothers” (Acts 1:14).</a:t>
            </a:r>
          </a:p>
          <a:p>
            <a:pPr marL="0" indent="0" algn="ctr">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37863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lgn="ctr">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3,000 were baptized in response to Peter’s sermon,</a:t>
            </a:r>
          </a:p>
          <a:p>
            <a:pPr marL="0" indent="0" algn="ctr">
              <a:buNone/>
            </a:pP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“They were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continually devoting themselves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to the apostles’ teaching and to fellowship, to the breaking of bread and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to prayer</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(Acts 2:42).</a:t>
            </a:r>
          </a:p>
          <a:p>
            <a:pPr marL="0" indent="0">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After Peter is put in prison he still preaches Christ,</a:t>
            </a:r>
          </a:p>
          <a:p>
            <a:pPr marL="0" indent="0" algn="ctr">
              <a:buNone/>
            </a:pP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“Now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as they observed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the confidence of Peter and John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understood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u="sng" dirty="0">
                <a:solidFill>
                  <a:schemeClr val="bg1"/>
                </a:solidFill>
                <a:latin typeface="Tahoma" panose="020B0604030504040204" pitchFamily="34" charset="0"/>
                <a:ea typeface="Tahoma" panose="020B0604030504040204" pitchFamily="34" charset="0"/>
                <a:cs typeface="Tahoma" panose="020B0604030504040204" pitchFamily="34" charset="0"/>
              </a:rPr>
              <a:t>that they were uneducated and untrained </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men, </a:t>
            </a:r>
            <a:r>
              <a:rPr lang="en-US" sz="3700" dirty="0">
                <a:solidFill>
                  <a:srgbClr val="FFFF00"/>
                </a:solidFill>
                <a:latin typeface="Tahoma" panose="020B0604030504040204" pitchFamily="34" charset="0"/>
                <a:ea typeface="Tahoma" panose="020B0604030504040204" pitchFamily="34" charset="0"/>
                <a:cs typeface="Tahoma" panose="020B0604030504040204" pitchFamily="34" charset="0"/>
              </a:rPr>
              <a:t>they were amazed</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3700" i="1" dirty="0">
                <a:solidFill>
                  <a:schemeClr val="bg1"/>
                </a:solidFill>
                <a:latin typeface="Tahoma" panose="020B0604030504040204" pitchFamily="34" charset="0"/>
                <a:ea typeface="Tahoma" panose="020B0604030504040204" pitchFamily="34" charset="0"/>
                <a:cs typeface="Tahoma" panose="020B0604030504040204" pitchFamily="34" charset="0"/>
              </a:rPr>
              <a:t>began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3700" u="sng" dirty="0">
                <a:solidFill>
                  <a:srgbClr val="FFFF00"/>
                </a:solidFill>
                <a:latin typeface="Tahoma" panose="020B0604030504040204" pitchFamily="34" charset="0"/>
                <a:ea typeface="Tahoma" panose="020B0604030504040204" pitchFamily="34" charset="0"/>
                <a:cs typeface="Tahoma" panose="020B0604030504040204" pitchFamily="34" charset="0"/>
              </a:rPr>
              <a:t>recognize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them </a:t>
            </a:r>
            <a:r>
              <a:rPr lang="en-US" sz="3700" dirty="0" smtClean="0">
                <a:solidFill>
                  <a:srgbClr val="00B050"/>
                </a:solidFill>
                <a:latin typeface="Tahoma" panose="020B0604030504040204" pitchFamily="34" charset="0"/>
                <a:ea typeface="Tahoma" panose="020B0604030504040204" pitchFamily="34" charset="0"/>
                <a:cs typeface="Tahoma" panose="020B0604030504040204" pitchFamily="34" charset="0"/>
              </a:rPr>
              <a:t>as </a:t>
            </a:r>
            <a:r>
              <a:rPr lang="en-US" sz="3700" dirty="0">
                <a:solidFill>
                  <a:srgbClr val="00B050"/>
                </a:solidFill>
                <a:latin typeface="Tahoma" panose="020B0604030504040204" pitchFamily="34" charset="0"/>
                <a:ea typeface="Tahoma" panose="020B0604030504040204" pitchFamily="34" charset="0"/>
                <a:cs typeface="Tahoma" panose="020B0604030504040204" pitchFamily="34" charset="0"/>
              </a:rPr>
              <a:t>having been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700" dirty="0">
                <a:solidFill>
                  <a:srgbClr val="00B0F0"/>
                </a:solidFill>
                <a:latin typeface="Tahoma" panose="020B0604030504040204" pitchFamily="34" charset="0"/>
                <a:ea typeface="Tahoma" panose="020B0604030504040204" pitchFamily="34" charset="0"/>
                <a:cs typeface="Tahoma" panose="020B0604030504040204" pitchFamily="34" charset="0"/>
              </a:rPr>
              <a:t>with </a:t>
            </a:r>
            <a:r>
              <a:rPr lang="en-US" sz="3700" dirty="0" smtClean="0">
                <a:solidFill>
                  <a:srgbClr val="00B0F0"/>
                </a:solidFill>
                <a:latin typeface="Tahoma" panose="020B0604030504040204" pitchFamily="34" charset="0"/>
                <a:ea typeface="Tahoma" panose="020B0604030504040204" pitchFamily="34" charset="0"/>
                <a:cs typeface="Tahoma" panose="020B0604030504040204" pitchFamily="34" charset="0"/>
              </a:rPr>
              <a:t>Jesus</a:t>
            </a:r>
            <a:r>
              <a:rPr lang="en-US" sz="3700" dirty="0" smtClean="0">
                <a:solidFill>
                  <a:schemeClr val="bg1"/>
                </a:solidFill>
                <a:latin typeface="Tahoma" panose="020B0604030504040204" pitchFamily="34" charset="0"/>
                <a:ea typeface="Tahoma" panose="020B0604030504040204" pitchFamily="34" charset="0"/>
                <a:cs typeface="Tahoma" panose="020B0604030504040204" pitchFamily="34" charset="0"/>
              </a:rPr>
              <a:t>” (Acts 4:13).</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610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4464</TotalTime>
  <Words>3309</Words>
  <Application>Microsoft Office PowerPoint</Application>
  <PresentationFormat>Widescreen</PresentationFormat>
  <Paragraphs>123</Paragraphs>
  <Slides>24</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Tahoma</vt:lpstr>
      <vt:lpstr>Office Theme</vt:lpstr>
      <vt:lpstr>Hymns for Worship at Woodmont</vt:lpstr>
      <vt:lpstr>PowerPoint Presentation</vt:lpstr>
      <vt:lpstr>When God Answers Prayers…</vt:lpstr>
      <vt:lpstr>PowerPoint Presentation</vt:lpstr>
      <vt:lpstr>PowerPoint Presentation</vt:lpstr>
      <vt:lpstr>PowerPoint Presentation</vt:lpstr>
      <vt:lpstr>When God Answers Prayers…</vt:lpstr>
      <vt:lpstr>PowerPoint Presentation</vt:lpstr>
      <vt:lpstr>PowerPoint Presentation</vt:lpstr>
      <vt:lpstr>PowerPoint Presentation</vt:lpstr>
      <vt:lpstr>PowerPoint Presentation</vt:lpstr>
      <vt:lpstr>When God Answers Prayers…</vt:lpstr>
      <vt:lpstr>PowerPoint Presentation</vt:lpstr>
      <vt:lpstr>PowerPoint Presentation</vt:lpstr>
      <vt:lpstr>PowerPoint Presentation</vt:lpstr>
      <vt:lpstr>PowerPoint Presentation</vt:lpstr>
      <vt:lpstr>When God Answers Prayers…</vt:lpstr>
      <vt:lpstr>PowerPoint Presentation</vt:lpstr>
      <vt:lpstr>PowerPoint Presentation</vt:lpstr>
      <vt:lpstr>PowerPoint Presentation</vt:lpstr>
      <vt:lpstr>PowerPoint Presentation</vt:lpstr>
      <vt:lpstr>PowerPoint Presentation</vt:lpstr>
      <vt:lpstr>Examine Yourself- Your Prayers</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44</cp:revision>
  <cp:lastPrinted>2019-07-14T01:03:09Z</cp:lastPrinted>
  <dcterms:created xsi:type="dcterms:W3CDTF">2019-07-10T05:22:01Z</dcterms:created>
  <dcterms:modified xsi:type="dcterms:W3CDTF">2019-07-14T18:02:09Z</dcterms:modified>
</cp:coreProperties>
</file>