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9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74E5A2-79B2-4978-A0BE-3FE7AC201D5E}" type="datetimeFigureOut">
              <a:rPr lang="en-US" smtClean="0"/>
              <a:t>9/1/2019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BE1FB-B164-46C5-BB51-809676BDC5D3}" type="slidenum">
              <a:rPr lang="en-US" smtClean="0"/>
              <a:t>‹#›</a:t>
            </a:fld>
            <a:endParaRPr lang="en-US"/>
          </a:p>
        </p:txBody>
      </p:sp>
    </p:spTree>
    <p:extLst>
      <p:ext uri="{BB962C8B-B14F-4D97-AF65-F5344CB8AC3E}">
        <p14:creationId xmlns:p14="http://schemas.microsoft.com/office/powerpoint/2010/main" val="3209532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biblestudytools.com/1-kings/19-21.html" TargetMode="External"/><Relationship Id="rId13" Type="http://schemas.openxmlformats.org/officeDocument/2006/relationships/hyperlink" Target="http://www.biblestudytools.com/joel/2-1.html" TargetMode="External"/><Relationship Id="rId18" Type="http://schemas.openxmlformats.org/officeDocument/2006/relationships/hyperlink" Target="http://www.biblestudytools.com/revelation/14-1.html" TargetMode="External"/><Relationship Id="rId3" Type="http://schemas.openxmlformats.org/officeDocument/2006/relationships/hyperlink" Target="http://www.biblestudytools.com/joshua/15-63.html" TargetMode="External"/><Relationship Id="rId7" Type="http://schemas.openxmlformats.org/officeDocument/2006/relationships/hyperlink" Target="http://www.biblestudytools.com/1-kings/2.html" TargetMode="External"/><Relationship Id="rId12" Type="http://schemas.openxmlformats.org/officeDocument/2006/relationships/hyperlink" Target="http://www.biblestudytools.com/isaiah/33-14.html" TargetMode="External"/><Relationship Id="rId17" Type="http://schemas.openxmlformats.org/officeDocument/2006/relationships/hyperlink" Target="http://www.biblestudytools.com/hebrews/12-22.html" TargetMode="External"/><Relationship Id="rId2" Type="http://schemas.openxmlformats.org/officeDocument/2006/relationships/slide" Target="../slides/slide3.xml"/><Relationship Id="rId16" Type="http://schemas.openxmlformats.org/officeDocument/2006/relationships/hyperlink" Target="http://www.biblestudytools.com/dictionaries/eastons-bible-dictionary/sion.html" TargetMode="External"/><Relationship Id="rId1" Type="http://schemas.openxmlformats.org/officeDocument/2006/relationships/notesMaster" Target="../notesMasters/notesMaster1.xml"/><Relationship Id="rId6" Type="http://schemas.openxmlformats.org/officeDocument/2006/relationships/hyperlink" Target="http://www.biblestudytools.com/1-kings/8-1.html" TargetMode="External"/><Relationship Id="rId11" Type="http://schemas.openxmlformats.org/officeDocument/2006/relationships/hyperlink" Target="http://www.biblestudytools.com/psalms/149-2.html" TargetMode="External"/><Relationship Id="rId5" Type="http://schemas.openxmlformats.org/officeDocument/2006/relationships/hyperlink" Target="http://www.biblestudytools.com/joshua/5-7.html" TargetMode="External"/><Relationship Id="rId15" Type="http://schemas.openxmlformats.org/officeDocument/2006/relationships/hyperlink" Target="http://www.biblestudytools.com/psalms/87-5.html" TargetMode="External"/><Relationship Id="rId10" Type="http://schemas.openxmlformats.org/officeDocument/2006/relationships/hyperlink" Target="http://www.biblestudytools.com/psalms/87-2.html" TargetMode="External"/><Relationship Id="rId4" Type="http://schemas.openxmlformats.org/officeDocument/2006/relationships/hyperlink" Target="http://www.biblestudytools.com/joshua/2.html" TargetMode="External"/><Relationship Id="rId9" Type="http://schemas.openxmlformats.org/officeDocument/2006/relationships/hyperlink" Target="http://www.biblestudytools.com/1-chronicles/11-5.html" TargetMode="External"/><Relationship Id="rId14" Type="http://schemas.openxmlformats.org/officeDocument/2006/relationships/hyperlink" Target="http://www.biblestudytools.com/psalms/51-18.htm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none" strike="noStrike" kern="1200" dirty="0" smtClean="0">
                <a:solidFill>
                  <a:schemeClr val="tx1"/>
                </a:solidFill>
                <a:effectLst/>
                <a:latin typeface="+mn-lt"/>
                <a:ea typeface="+mn-ea"/>
                <a:cs typeface="+mn-cs"/>
              </a:rPr>
              <a:t>The text was written by John Kent, who was born at </a:t>
            </a:r>
            <a:r>
              <a:rPr lang="en-US" sz="1200" b="0" i="0" u="none" strike="noStrike" kern="1200" dirty="0" err="1" smtClean="0">
                <a:solidFill>
                  <a:schemeClr val="tx1"/>
                </a:solidFill>
                <a:effectLst/>
                <a:latin typeface="+mn-lt"/>
                <a:ea typeface="+mn-ea"/>
                <a:cs typeface="+mn-cs"/>
              </a:rPr>
              <a:t>Bideford</a:t>
            </a:r>
            <a:r>
              <a:rPr lang="en-US" sz="1200" b="0" i="0" u="none" strike="noStrike" kern="1200" dirty="0" smtClean="0">
                <a:solidFill>
                  <a:schemeClr val="tx1"/>
                </a:solidFill>
                <a:effectLst/>
                <a:latin typeface="+mn-lt"/>
                <a:ea typeface="+mn-ea"/>
                <a:cs typeface="+mn-cs"/>
              </a:rPr>
              <a:t> in Devonshire, England, around Dec. 28, 1766. A shipwright by trade, he acquired only a limited education but became known for his hymns which were strongly worded, very earnest, and simple. Several of them appeared in Samuel Reece’s 1799 </a:t>
            </a:r>
            <a:r>
              <a:rPr lang="en-US" sz="1200" b="0" i="1" u="none" strike="noStrike" kern="1200" dirty="0" smtClean="0">
                <a:solidFill>
                  <a:schemeClr val="tx1"/>
                </a:solidFill>
                <a:effectLst/>
                <a:latin typeface="+mn-lt"/>
                <a:ea typeface="+mn-ea"/>
                <a:cs typeface="+mn-cs"/>
              </a:rPr>
              <a:t>Collection</a:t>
            </a:r>
            <a:r>
              <a:rPr lang="en-US" sz="1200" b="0" i="0" u="none" strike="noStrike" kern="1200" dirty="0" smtClean="0">
                <a:solidFill>
                  <a:schemeClr val="tx1"/>
                </a:solidFill>
                <a:effectLst/>
                <a:latin typeface="+mn-lt"/>
                <a:ea typeface="+mn-ea"/>
                <a:cs typeface="+mn-cs"/>
              </a:rPr>
              <a:t>, but this one was included in Kent’s own 1803 </a:t>
            </a:r>
            <a:r>
              <a:rPr lang="en-US" sz="1200" b="0" i="1" u="none" strike="noStrike" kern="1200" dirty="0" smtClean="0">
                <a:solidFill>
                  <a:schemeClr val="tx1"/>
                </a:solidFill>
                <a:effectLst/>
                <a:latin typeface="+mn-lt"/>
                <a:ea typeface="+mn-ea"/>
                <a:cs typeface="+mn-cs"/>
              </a:rPr>
              <a:t>Collection of Original Gospel Hymns</a:t>
            </a:r>
            <a:r>
              <a:rPr lang="en-US" sz="1200" b="0" i="0" u="none" strike="noStrike" kern="1200" dirty="0" smtClean="0">
                <a:solidFill>
                  <a:schemeClr val="tx1"/>
                </a:solidFill>
                <a:effectLst/>
                <a:latin typeface="+mn-lt"/>
                <a:ea typeface="+mn-ea"/>
                <a:cs typeface="+mn-cs"/>
              </a:rPr>
              <a:t>, which by 1809 had 264 hymns and 15 longer pieces.</a:t>
            </a:r>
          </a:p>
          <a:p>
            <a:pPr fontAlgn="base"/>
            <a:r>
              <a:rPr lang="en-US" sz="1200" b="0" i="0" u="none" strike="noStrike" kern="1200" dirty="0" smtClean="0">
                <a:solidFill>
                  <a:schemeClr val="tx1"/>
                </a:solidFill>
                <a:effectLst/>
                <a:latin typeface="+mn-lt"/>
                <a:ea typeface="+mn-ea"/>
                <a:cs typeface="+mn-cs"/>
              </a:rPr>
              <a:t>     Kent died on Nov. 15, 1843, most likely in </a:t>
            </a:r>
            <a:r>
              <a:rPr lang="en-US" sz="1200" b="0" i="0" u="none" strike="noStrike" kern="1200" dirty="0" err="1" smtClean="0">
                <a:solidFill>
                  <a:schemeClr val="tx1"/>
                </a:solidFill>
                <a:effectLst/>
                <a:latin typeface="+mn-lt"/>
                <a:ea typeface="+mn-ea"/>
                <a:cs typeface="+mn-cs"/>
              </a:rPr>
              <a:t>Bideford</a:t>
            </a:r>
            <a:r>
              <a:rPr lang="en-US" sz="1200" b="0" i="0" u="none" strike="noStrike" kern="1200" dirty="0" smtClean="0">
                <a:solidFill>
                  <a:schemeClr val="tx1"/>
                </a:solidFill>
                <a:effectLst/>
                <a:latin typeface="+mn-lt"/>
                <a:ea typeface="+mn-ea"/>
                <a:cs typeface="+mn-cs"/>
              </a:rPr>
              <a:t>, but in 1861 his </a:t>
            </a:r>
            <a:r>
              <a:rPr lang="en-US" sz="1200" b="0" i="1" u="none" strike="noStrike" kern="1200" dirty="0" smtClean="0">
                <a:solidFill>
                  <a:schemeClr val="tx1"/>
                </a:solidFill>
                <a:effectLst/>
                <a:latin typeface="+mn-lt"/>
                <a:ea typeface="+mn-ea"/>
                <a:cs typeface="+mn-cs"/>
              </a:rPr>
              <a:t>Collection</a:t>
            </a:r>
            <a:r>
              <a:rPr lang="en-US" sz="1200" b="0" i="0" u="none" strike="noStrike" kern="1200" dirty="0" smtClean="0">
                <a:solidFill>
                  <a:schemeClr val="tx1"/>
                </a:solidFill>
                <a:effectLst/>
                <a:latin typeface="+mn-lt"/>
                <a:ea typeface="+mn-ea"/>
                <a:cs typeface="+mn-cs"/>
              </a:rPr>
              <a:t> was still being published in its tenth edition, which included "The Author’s Experience" and a biography of Kent by his son. The English Baptist preacher Charles Haddon Spurgeon made use of Kent’s hymns in his collections employed in his Metropolitan Tabernacle in London. The origin of the text of the Sanctus, which usually accompanies the hymn and is to be sung after the third stanza, is unknown. The tune (Skene or St. Louis) was composed by Robert Skene (19th c.). Very little information is available about this composer.</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BEBE1FB-B164-46C5-BB51-809676BDC5D3}" type="slidenum">
              <a:rPr lang="en-US" smtClean="0"/>
              <a:t>1</a:t>
            </a:fld>
            <a:endParaRPr lang="en-US"/>
          </a:p>
        </p:txBody>
      </p:sp>
    </p:spTree>
    <p:extLst>
      <p:ext uri="{BB962C8B-B14F-4D97-AF65-F5344CB8AC3E}">
        <p14:creationId xmlns:p14="http://schemas.microsoft.com/office/powerpoint/2010/main" val="171922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u="none" strike="noStrike" kern="1200" dirty="0" smtClean="0">
                <a:solidFill>
                  <a:schemeClr val="tx1"/>
                </a:solidFill>
                <a:effectLst/>
                <a:latin typeface="+mn-lt"/>
                <a:ea typeface="+mn-ea"/>
                <a:cs typeface="+mn-cs"/>
              </a:rPr>
              <a:t>The text was written by John Kent, who was born at </a:t>
            </a:r>
            <a:r>
              <a:rPr lang="en-US" sz="1200" b="0" i="0" u="none" strike="noStrike" kern="1200" dirty="0" err="1" smtClean="0">
                <a:solidFill>
                  <a:schemeClr val="tx1"/>
                </a:solidFill>
                <a:effectLst/>
                <a:latin typeface="+mn-lt"/>
                <a:ea typeface="+mn-ea"/>
                <a:cs typeface="+mn-cs"/>
              </a:rPr>
              <a:t>Bideford</a:t>
            </a:r>
            <a:r>
              <a:rPr lang="en-US" sz="1200" b="0" i="0" u="none" strike="noStrike" kern="1200" dirty="0" smtClean="0">
                <a:solidFill>
                  <a:schemeClr val="tx1"/>
                </a:solidFill>
                <a:effectLst/>
                <a:latin typeface="+mn-lt"/>
                <a:ea typeface="+mn-ea"/>
                <a:cs typeface="+mn-cs"/>
              </a:rPr>
              <a:t> in Devonshire, England, around Dec. 28, 1766. A shipwright by trade, he acquired only a limited education but became known for his hymns which were strongly worded, very earnest, and simple. Several of them appeared in Samuel Reece’s 1799 </a:t>
            </a:r>
            <a:r>
              <a:rPr lang="en-US" sz="1200" b="0" i="1" u="none" strike="noStrike" kern="1200" dirty="0" smtClean="0">
                <a:solidFill>
                  <a:schemeClr val="tx1"/>
                </a:solidFill>
                <a:effectLst/>
                <a:latin typeface="+mn-lt"/>
                <a:ea typeface="+mn-ea"/>
                <a:cs typeface="+mn-cs"/>
              </a:rPr>
              <a:t>Collection</a:t>
            </a:r>
            <a:r>
              <a:rPr lang="en-US" sz="1200" b="0" i="0" u="none" strike="noStrike" kern="1200" dirty="0" smtClean="0">
                <a:solidFill>
                  <a:schemeClr val="tx1"/>
                </a:solidFill>
                <a:effectLst/>
                <a:latin typeface="+mn-lt"/>
                <a:ea typeface="+mn-ea"/>
                <a:cs typeface="+mn-cs"/>
              </a:rPr>
              <a:t>, but this one was included in Kent’s own 1803 </a:t>
            </a:r>
            <a:r>
              <a:rPr lang="en-US" sz="1200" b="0" i="1" u="none" strike="noStrike" kern="1200" dirty="0" smtClean="0">
                <a:solidFill>
                  <a:schemeClr val="tx1"/>
                </a:solidFill>
                <a:effectLst/>
                <a:latin typeface="+mn-lt"/>
                <a:ea typeface="+mn-ea"/>
                <a:cs typeface="+mn-cs"/>
              </a:rPr>
              <a:t>Collection of Original Gospel Hymns</a:t>
            </a:r>
            <a:r>
              <a:rPr lang="en-US" sz="1200" b="0" i="0" u="none" strike="noStrike" kern="1200" dirty="0" smtClean="0">
                <a:solidFill>
                  <a:schemeClr val="tx1"/>
                </a:solidFill>
                <a:effectLst/>
                <a:latin typeface="+mn-lt"/>
                <a:ea typeface="+mn-ea"/>
                <a:cs typeface="+mn-cs"/>
              </a:rPr>
              <a:t>, which by 1809 had 264 hymns and 15 longer pieces.</a:t>
            </a:r>
          </a:p>
          <a:p>
            <a:pPr fontAlgn="base"/>
            <a:r>
              <a:rPr lang="en-US" sz="1200" b="0" i="0" u="none" strike="noStrike" kern="1200" dirty="0" smtClean="0">
                <a:solidFill>
                  <a:schemeClr val="tx1"/>
                </a:solidFill>
                <a:effectLst/>
                <a:latin typeface="+mn-lt"/>
                <a:ea typeface="+mn-ea"/>
                <a:cs typeface="+mn-cs"/>
              </a:rPr>
              <a:t>     Kent died on Nov. 15, 1843, most likely in </a:t>
            </a:r>
            <a:r>
              <a:rPr lang="en-US" sz="1200" b="0" i="0" u="none" strike="noStrike" kern="1200" dirty="0" err="1" smtClean="0">
                <a:solidFill>
                  <a:schemeClr val="tx1"/>
                </a:solidFill>
                <a:effectLst/>
                <a:latin typeface="+mn-lt"/>
                <a:ea typeface="+mn-ea"/>
                <a:cs typeface="+mn-cs"/>
              </a:rPr>
              <a:t>Bideford</a:t>
            </a:r>
            <a:r>
              <a:rPr lang="en-US" sz="1200" b="0" i="0" u="none" strike="noStrike" kern="1200" dirty="0" smtClean="0">
                <a:solidFill>
                  <a:schemeClr val="tx1"/>
                </a:solidFill>
                <a:effectLst/>
                <a:latin typeface="+mn-lt"/>
                <a:ea typeface="+mn-ea"/>
                <a:cs typeface="+mn-cs"/>
              </a:rPr>
              <a:t>, but in 1861 his </a:t>
            </a:r>
            <a:r>
              <a:rPr lang="en-US" sz="1200" b="0" i="1" u="none" strike="noStrike" kern="1200" dirty="0" smtClean="0">
                <a:solidFill>
                  <a:schemeClr val="tx1"/>
                </a:solidFill>
                <a:effectLst/>
                <a:latin typeface="+mn-lt"/>
                <a:ea typeface="+mn-ea"/>
                <a:cs typeface="+mn-cs"/>
              </a:rPr>
              <a:t>Collection</a:t>
            </a:r>
            <a:r>
              <a:rPr lang="en-US" sz="1200" b="0" i="0" u="none" strike="noStrike" kern="1200" dirty="0" smtClean="0">
                <a:solidFill>
                  <a:schemeClr val="tx1"/>
                </a:solidFill>
                <a:effectLst/>
                <a:latin typeface="+mn-lt"/>
                <a:ea typeface="+mn-ea"/>
                <a:cs typeface="+mn-cs"/>
              </a:rPr>
              <a:t> was still being published in its tenth edition, which included "The Author’s Experience" and a biography of Kent by his son. The English Baptist preacher Charles Haddon Spurgeon made use of Kent’s hymns in his collections employed in his Metropolitan Tabernacle in London. The origin of the text of the Sanctus, which usually accompanies the hymn and is to be sung after the third stanza, is unknown. The tune (Skene or St. Louis) was composed by Robert Skene (19th c.). Very little information is available about this composer.</a:t>
            </a:r>
          </a:p>
          <a:p>
            <a:endParaRPr lang="en-US" dirty="0"/>
          </a:p>
        </p:txBody>
      </p:sp>
      <p:sp>
        <p:nvSpPr>
          <p:cNvPr id="4" name="Slide Number Placeholder 3"/>
          <p:cNvSpPr>
            <a:spLocks noGrp="1"/>
          </p:cNvSpPr>
          <p:nvPr>
            <p:ph type="sldNum" sz="quarter" idx="10"/>
          </p:nvPr>
        </p:nvSpPr>
        <p:spPr/>
        <p:txBody>
          <a:bodyPr/>
          <a:lstStyle/>
          <a:p>
            <a:fld id="{BBEBE1FB-B164-46C5-BB51-809676BDC5D3}" type="slidenum">
              <a:rPr lang="en-US" smtClean="0"/>
              <a:t>2</a:t>
            </a:fld>
            <a:endParaRPr lang="en-US"/>
          </a:p>
        </p:txBody>
      </p:sp>
    </p:spTree>
    <p:extLst>
      <p:ext uri="{BB962C8B-B14F-4D97-AF65-F5344CB8AC3E}">
        <p14:creationId xmlns:p14="http://schemas.microsoft.com/office/powerpoint/2010/main" val="3985275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Zion- sunny; height, one of the eminences on which Jerusalem was built. It was surrounded on all sides, except the north, by deep valleys, that of the </a:t>
            </a:r>
            <a:r>
              <a:rPr lang="en-US" sz="1200" b="0" i="0" u="none" strike="noStrike" kern="1200" dirty="0" err="1" smtClean="0">
                <a:solidFill>
                  <a:schemeClr val="tx1"/>
                </a:solidFill>
                <a:effectLst/>
                <a:latin typeface="+mn-lt"/>
                <a:ea typeface="+mn-ea"/>
                <a:cs typeface="+mn-cs"/>
              </a:rPr>
              <a:t>Tyropoeon</a:t>
            </a:r>
            <a:r>
              <a:rPr lang="en-US" sz="1200" b="0" i="0" u="none" strike="noStrike" kern="1200" dirty="0" smtClean="0">
                <a:solidFill>
                  <a:schemeClr val="tx1"/>
                </a:solidFill>
                <a:effectLst/>
                <a:latin typeface="+mn-lt"/>
                <a:ea typeface="+mn-ea"/>
                <a:cs typeface="+mn-cs"/>
              </a:rPr>
              <a:t> (q.v.) separating it from Moriah (q.v.), which it surpasses in height by 105 feet. It was the south-eastern hill of Jerusalem.  David captured the stronghold of Zion, 2</a:t>
            </a:r>
            <a:r>
              <a:rPr lang="en-US" sz="1200" b="0" i="0" u="none" strike="noStrike" kern="1200" baseline="0" dirty="0" smtClean="0">
                <a:solidFill>
                  <a:schemeClr val="tx1"/>
                </a:solidFill>
                <a:effectLst/>
                <a:latin typeface="+mn-lt"/>
                <a:ea typeface="+mn-ea"/>
                <a:cs typeface="+mn-cs"/>
              </a:rPr>
              <a:t> Sam. 5:7; 2 Chr. 11:5. Used mainly for the church (Isa. 1:27; 28:16; 33:5) &amp; the heavenly Jerusalem (Heb. 12:22; Rev. 14:1). Strain- exert to the utmost.</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When David took it from the </a:t>
            </a:r>
            <a:r>
              <a:rPr lang="en-US" sz="1200" b="0" i="0" u="none" strike="noStrike" kern="1200" dirty="0" err="1" smtClean="0">
                <a:solidFill>
                  <a:schemeClr val="tx1"/>
                </a:solidFill>
                <a:effectLst/>
                <a:latin typeface="+mn-lt"/>
                <a:ea typeface="+mn-ea"/>
                <a:cs typeface="+mn-cs"/>
              </a:rPr>
              <a:t>Jebusites</a:t>
            </a:r>
            <a:r>
              <a:rPr lang="en-US" sz="1200" b="0" i="0" u="none" strike="noStrike" kern="1200" dirty="0" smtClean="0">
                <a:solidFill>
                  <a:schemeClr val="tx1"/>
                </a:solidFill>
                <a:effectLst/>
                <a:latin typeface="+mn-lt"/>
                <a:ea typeface="+mn-ea"/>
                <a:cs typeface="+mn-cs"/>
              </a:rPr>
              <a:t> ( </a:t>
            </a:r>
            <a:r>
              <a:rPr lang="en-US" sz="1200" b="0" i="0" u="none" strike="noStrike" kern="1200" dirty="0" smtClean="0">
                <a:solidFill>
                  <a:schemeClr val="tx1"/>
                </a:solidFill>
                <a:effectLst/>
                <a:latin typeface="+mn-lt"/>
                <a:ea typeface="+mn-ea"/>
                <a:cs typeface="+mn-cs"/>
                <a:hlinkClick r:id="rId3"/>
              </a:rPr>
              <a:t>Joshua 15:63</a:t>
            </a:r>
            <a:r>
              <a:rPr lang="en-US" sz="1200" b="0" i="0" u="none" strike="noStrike" kern="1200" dirty="0" smtClean="0">
                <a:solidFill>
                  <a:schemeClr val="tx1"/>
                </a:solidFill>
                <a:effectLst/>
                <a:latin typeface="+mn-lt"/>
                <a:ea typeface="+mn-ea"/>
                <a:cs typeface="+mn-cs"/>
              </a:rPr>
              <a:t> ; </a:t>
            </a:r>
            <a:r>
              <a:rPr lang="en-US" sz="1200" b="0" i="0" u="none" strike="noStrike" kern="1200" dirty="0" smtClean="0">
                <a:solidFill>
                  <a:schemeClr val="tx1"/>
                </a:solidFill>
                <a:effectLst/>
                <a:latin typeface="+mn-lt"/>
                <a:ea typeface="+mn-ea"/>
                <a:cs typeface="+mn-cs"/>
                <a:hlinkClick r:id="rId4"/>
              </a:rPr>
              <a:t>2</a:t>
            </a:r>
            <a:r>
              <a:rPr lang="en-US" sz="1200" b="0" i="0" u="none" strike="noStrike" kern="1200" dirty="0" smtClean="0">
                <a:solidFill>
                  <a:schemeClr val="tx1"/>
                </a:solidFill>
                <a:effectLst/>
                <a:latin typeface="+mn-lt"/>
                <a:ea typeface="+mn-ea"/>
                <a:cs typeface="+mn-cs"/>
              </a:rPr>
              <a:t> Sam. </a:t>
            </a:r>
            <a:r>
              <a:rPr lang="en-US" sz="1200" b="0" i="0" u="none" strike="noStrike" kern="1200" dirty="0" smtClean="0">
                <a:solidFill>
                  <a:schemeClr val="tx1"/>
                </a:solidFill>
                <a:effectLst/>
                <a:latin typeface="+mn-lt"/>
                <a:ea typeface="+mn-ea"/>
                <a:cs typeface="+mn-cs"/>
                <a:hlinkClick r:id="rId5"/>
              </a:rPr>
              <a:t>5:7</a:t>
            </a:r>
            <a:r>
              <a:rPr lang="en-US" sz="1200" b="0" i="0" u="none" strike="noStrike" kern="1200" dirty="0" smtClean="0">
                <a:solidFill>
                  <a:schemeClr val="tx1"/>
                </a:solidFill>
                <a:effectLst/>
                <a:latin typeface="+mn-lt"/>
                <a:ea typeface="+mn-ea"/>
                <a:cs typeface="+mn-cs"/>
              </a:rPr>
              <a:t> ) he built on it a citadel and a palace, and it became "the city of David" ( </a:t>
            </a:r>
            <a:r>
              <a:rPr lang="en-US" sz="1200" b="0" i="0" u="none" strike="noStrike" kern="1200" dirty="0" smtClean="0">
                <a:solidFill>
                  <a:schemeClr val="tx1"/>
                </a:solidFill>
                <a:effectLst/>
                <a:latin typeface="+mn-lt"/>
                <a:ea typeface="+mn-ea"/>
                <a:cs typeface="+mn-cs"/>
                <a:hlinkClick r:id="rId6"/>
              </a:rPr>
              <a:t>1 Kings 8:1</a:t>
            </a:r>
            <a:r>
              <a:rPr lang="en-US" sz="1200" b="0" i="0" u="none" strike="noStrike" kern="1200" dirty="0" smtClean="0">
                <a:solidFill>
                  <a:schemeClr val="tx1"/>
                </a:solidFill>
                <a:effectLst/>
                <a:latin typeface="+mn-lt"/>
                <a:ea typeface="+mn-ea"/>
                <a:cs typeface="+mn-cs"/>
              </a:rPr>
              <a:t> ; </a:t>
            </a:r>
            <a:r>
              <a:rPr lang="en-US" sz="1200" b="0" i="0" u="none" strike="noStrike" kern="1200" dirty="0" smtClean="0">
                <a:solidFill>
                  <a:schemeClr val="tx1"/>
                </a:solidFill>
                <a:effectLst/>
                <a:latin typeface="+mn-lt"/>
                <a:ea typeface="+mn-ea"/>
                <a:cs typeface="+mn-cs"/>
                <a:hlinkClick r:id="rId7"/>
              </a:rPr>
              <a:t>2</a:t>
            </a:r>
            <a:r>
              <a:rPr lang="en-US" sz="1200" b="0" i="0" u="none" strike="noStrike" kern="1200" dirty="0" smtClean="0">
                <a:solidFill>
                  <a:schemeClr val="tx1"/>
                </a:solidFill>
                <a:effectLst/>
                <a:latin typeface="+mn-lt"/>
                <a:ea typeface="+mn-ea"/>
                <a:cs typeface="+mn-cs"/>
              </a:rPr>
              <a:t> Kings </a:t>
            </a:r>
            <a:r>
              <a:rPr lang="en-US" sz="1200" b="0" i="0" u="none" strike="noStrike" kern="1200" dirty="0" smtClean="0">
                <a:solidFill>
                  <a:schemeClr val="tx1"/>
                </a:solidFill>
                <a:effectLst/>
                <a:latin typeface="+mn-lt"/>
                <a:ea typeface="+mn-ea"/>
                <a:cs typeface="+mn-cs"/>
                <a:hlinkClick r:id="rId8"/>
              </a:rPr>
              <a:t>1 Kings 19:21</a:t>
            </a:r>
            <a:r>
              <a:rPr lang="en-US" sz="1200" b="0" i="0" u="none" strike="noStrike" kern="1200" dirty="0" smtClean="0">
                <a:solidFill>
                  <a:schemeClr val="tx1"/>
                </a:solidFill>
                <a:effectLst/>
                <a:latin typeface="+mn-lt"/>
                <a:ea typeface="+mn-ea"/>
                <a:cs typeface="+mn-cs"/>
              </a:rPr>
              <a:t> 1 Kings 19:31 ; </a:t>
            </a:r>
            <a:r>
              <a:rPr lang="en-US" sz="1200" b="0" i="0" u="none" strike="noStrike" kern="1200" dirty="0" smtClean="0">
                <a:solidFill>
                  <a:schemeClr val="tx1"/>
                </a:solidFill>
                <a:effectLst/>
                <a:latin typeface="+mn-lt"/>
                <a:ea typeface="+mn-ea"/>
                <a:cs typeface="+mn-cs"/>
                <a:hlinkClick r:id="rId9"/>
              </a:rPr>
              <a:t>1 Chronicles 11:5</a:t>
            </a:r>
            <a:r>
              <a:rPr lang="en-US" sz="1200" b="0" i="0" u="none" strike="noStrike" kern="1200" dirty="0" smtClean="0">
                <a:solidFill>
                  <a:schemeClr val="tx1"/>
                </a:solidFill>
                <a:effectLst/>
                <a:latin typeface="+mn-lt"/>
                <a:ea typeface="+mn-ea"/>
                <a:cs typeface="+mn-cs"/>
              </a:rPr>
              <a:t> ). In the later books of the Old Testament this name was sometimes used ( </a:t>
            </a:r>
            <a:r>
              <a:rPr lang="en-US" sz="1200" b="0" i="0" u="none" strike="noStrike" kern="1200" dirty="0" smtClean="0">
                <a:solidFill>
                  <a:schemeClr val="tx1"/>
                </a:solidFill>
                <a:effectLst/>
                <a:latin typeface="+mn-lt"/>
                <a:ea typeface="+mn-ea"/>
                <a:cs typeface="+mn-cs"/>
                <a:hlinkClick r:id="rId10"/>
              </a:rPr>
              <a:t>Psalms 87:2</a:t>
            </a:r>
            <a:r>
              <a:rPr lang="en-US" sz="1200" b="0" i="0" u="none" strike="noStrike" kern="1200" dirty="0" smtClean="0">
                <a:solidFill>
                  <a:schemeClr val="tx1"/>
                </a:solidFill>
                <a:effectLst/>
                <a:latin typeface="+mn-lt"/>
                <a:ea typeface="+mn-ea"/>
                <a:cs typeface="+mn-cs"/>
              </a:rPr>
              <a:t> ; </a:t>
            </a:r>
            <a:r>
              <a:rPr lang="en-US" sz="1200" b="0" i="0" u="none" strike="noStrike" kern="1200" dirty="0" smtClean="0">
                <a:solidFill>
                  <a:schemeClr val="tx1"/>
                </a:solidFill>
                <a:effectLst/>
                <a:latin typeface="+mn-lt"/>
                <a:ea typeface="+mn-ea"/>
                <a:cs typeface="+mn-cs"/>
                <a:hlinkClick r:id="rId11"/>
              </a:rPr>
              <a:t>149:2</a:t>
            </a:r>
            <a:r>
              <a:rPr lang="en-US" sz="1200" b="0" i="0" u="none" strike="noStrike" kern="1200" dirty="0" smtClean="0">
                <a:solidFill>
                  <a:schemeClr val="tx1"/>
                </a:solidFill>
                <a:effectLst/>
                <a:latin typeface="+mn-lt"/>
                <a:ea typeface="+mn-ea"/>
                <a:cs typeface="+mn-cs"/>
              </a:rPr>
              <a:t> ; </a:t>
            </a:r>
            <a:r>
              <a:rPr lang="en-US" sz="1200" b="0" i="0" u="none" strike="noStrike" kern="1200" dirty="0" smtClean="0">
                <a:solidFill>
                  <a:schemeClr val="tx1"/>
                </a:solidFill>
                <a:effectLst/>
                <a:latin typeface="+mn-lt"/>
                <a:ea typeface="+mn-ea"/>
                <a:cs typeface="+mn-cs"/>
                <a:hlinkClick r:id="rId12"/>
              </a:rPr>
              <a:t>Isaiah 33:14</a:t>
            </a:r>
            <a:r>
              <a:rPr lang="en-US" sz="1200" b="0" i="0" u="none" strike="noStrike" kern="1200" dirty="0" smtClean="0">
                <a:solidFill>
                  <a:schemeClr val="tx1"/>
                </a:solidFill>
                <a:effectLst/>
                <a:latin typeface="+mn-lt"/>
                <a:ea typeface="+mn-ea"/>
                <a:cs typeface="+mn-cs"/>
              </a:rPr>
              <a:t> ; </a:t>
            </a:r>
            <a:r>
              <a:rPr lang="en-US" sz="1200" b="0" i="0" u="none" strike="noStrike" kern="1200" dirty="0" smtClean="0">
                <a:solidFill>
                  <a:schemeClr val="tx1"/>
                </a:solidFill>
                <a:effectLst/>
                <a:latin typeface="+mn-lt"/>
                <a:ea typeface="+mn-ea"/>
                <a:cs typeface="+mn-cs"/>
                <a:hlinkClick r:id="rId13"/>
              </a:rPr>
              <a:t>Joel 2:1</a:t>
            </a:r>
            <a:r>
              <a:rPr lang="en-US" sz="1200" b="0" i="0" u="none" strike="noStrike" kern="1200" dirty="0" smtClean="0">
                <a:solidFill>
                  <a:schemeClr val="tx1"/>
                </a:solidFill>
                <a:effectLst/>
                <a:latin typeface="+mn-lt"/>
                <a:ea typeface="+mn-ea"/>
                <a:cs typeface="+mn-cs"/>
              </a:rPr>
              <a:t> ) to denote Jerusalem in general, and sometimes God's chosen Israel ( </a:t>
            </a:r>
            <a:r>
              <a:rPr lang="en-US" sz="1200" b="0" i="0" u="none" strike="noStrike" kern="1200" dirty="0" smtClean="0">
                <a:solidFill>
                  <a:schemeClr val="tx1"/>
                </a:solidFill>
                <a:effectLst/>
                <a:latin typeface="+mn-lt"/>
                <a:ea typeface="+mn-ea"/>
                <a:cs typeface="+mn-cs"/>
                <a:hlinkClick r:id="rId14"/>
              </a:rPr>
              <a:t>Psalms 51:18</a:t>
            </a:r>
            <a:r>
              <a:rPr lang="en-US" sz="1200" b="0" i="0" u="none" strike="noStrike" kern="1200" dirty="0" smtClean="0">
                <a:solidFill>
                  <a:schemeClr val="tx1"/>
                </a:solidFill>
                <a:effectLst/>
                <a:latin typeface="+mn-lt"/>
                <a:ea typeface="+mn-ea"/>
                <a:cs typeface="+mn-cs"/>
              </a:rPr>
              <a:t> ; </a:t>
            </a:r>
            <a:r>
              <a:rPr lang="en-US" sz="1200" b="0" i="0" u="none" strike="noStrike" kern="1200" dirty="0" smtClean="0">
                <a:solidFill>
                  <a:schemeClr val="tx1"/>
                </a:solidFill>
                <a:effectLst/>
                <a:latin typeface="+mn-lt"/>
                <a:ea typeface="+mn-ea"/>
                <a:cs typeface="+mn-cs"/>
                <a:hlinkClick r:id="rId15"/>
              </a:rPr>
              <a:t>87:5</a:t>
            </a:r>
            <a:r>
              <a:rPr lang="en-US" sz="1200" b="0" i="0" u="none" strike="noStrike" kern="1200" dirty="0" smtClean="0">
                <a:solidFill>
                  <a:schemeClr val="tx1"/>
                </a:solidFill>
                <a:effectLst/>
                <a:latin typeface="+mn-lt"/>
                <a:ea typeface="+mn-ea"/>
                <a:cs typeface="+mn-cs"/>
              </a:rPr>
              <a:t> ). </a:t>
            </a:r>
          </a:p>
          <a:p>
            <a:r>
              <a:rPr lang="en-US" sz="1200" b="0" i="0" u="none" strike="noStrike" kern="1200" dirty="0" smtClean="0">
                <a:solidFill>
                  <a:schemeClr val="tx1"/>
                </a:solidFill>
                <a:effectLst/>
                <a:latin typeface="+mn-lt"/>
                <a:ea typeface="+mn-ea"/>
                <a:cs typeface="+mn-cs"/>
              </a:rPr>
              <a:t>In the New Testament (see </a:t>
            </a:r>
            <a:r>
              <a:rPr lang="en-US" sz="1200" b="0" i="0" u="none" strike="noStrike" kern="1200" dirty="0" smtClean="0">
                <a:solidFill>
                  <a:schemeClr val="tx1"/>
                </a:solidFill>
                <a:effectLst/>
                <a:latin typeface="+mn-lt"/>
                <a:ea typeface="+mn-ea"/>
                <a:cs typeface="+mn-cs"/>
                <a:hlinkClick r:id="rId16"/>
              </a:rPr>
              <a:t>SION</a:t>
            </a:r>
            <a:r>
              <a:rPr lang="en-US" sz="1200" b="0" i="0" u="none" strike="noStrike" kern="1200" dirty="0" smtClean="0">
                <a:solidFill>
                  <a:schemeClr val="tx1"/>
                </a:solidFill>
                <a:effectLst/>
                <a:latin typeface="+mn-lt"/>
                <a:ea typeface="+mn-ea"/>
                <a:cs typeface="+mn-cs"/>
              </a:rPr>
              <a:t>) it is used sometimes to denote the Church of God ( </a:t>
            </a:r>
            <a:r>
              <a:rPr lang="en-US" sz="1200" b="0" i="0" u="none" strike="noStrike" kern="1200" dirty="0" smtClean="0">
                <a:solidFill>
                  <a:schemeClr val="tx1"/>
                </a:solidFill>
                <a:effectLst/>
                <a:latin typeface="+mn-lt"/>
                <a:ea typeface="+mn-ea"/>
                <a:cs typeface="+mn-cs"/>
                <a:hlinkClick r:id="rId17"/>
              </a:rPr>
              <a:t>Hebrews 12:22</a:t>
            </a:r>
            <a:r>
              <a:rPr lang="en-US" sz="1200" b="0" i="0" u="none" strike="noStrike" kern="1200" dirty="0" smtClean="0">
                <a:solidFill>
                  <a:schemeClr val="tx1"/>
                </a:solidFill>
                <a:effectLst/>
                <a:latin typeface="+mn-lt"/>
                <a:ea typeface="+mn-ea"/>
                <a:cs typeface="+mn-cs"/>
              </a:rPr>
              <a:t> ), and sometimes the heavenly city ( </a:t>
            </a:r>
            <a:r>
              <a:rPr lang="en-US" sz="1200" b="0" i="0" u="none" strike="noStrike" kern="1200" dirty="0" smtClean="0">
                <a:solidFill>
                  <a:schemeClr val="tx1"/>
                </a:solidFill>
                <a:effectLst/>
                <a:latin typeface="+mn-lt"/>
                <a:ea typeface="+mn-ea"/>
                <a:cs typeface="+mn-cs"/>
                <a:hlinkClick r:id="rId18"/>
              </a:rPr>
              <a:t>Revelation 14:1</a:t>
            </a:r>
            <a:r>
              <a:rPr lang="en-US" sz="1200" b="0" i="0" u="none" strike="noStrike" kern="1200" dirty="0" smtClean="0">
                <a:solidFill>
                  <a:schemeClr val="tx1"/>
                </a:solidFill>
                <a:effectLst/>
                <a:latin typeface="+mn-lt"/>
                <a:ea typeface="+mn-ea"/>
                <a:cs typeface="+mn-cs"/>
              </a:rPr>
              <a:t> ). </a:t>
            </a:r>
          </a:p>
          <a:p>
            <a:endParaRPr lang="en-US" dirty="0"/>
          </a:p>
        </p:txBody>
      </p:sp>
      <p:sp>
        <p:nvSpPr>
          <p:cNvPr id="4" name="Slide Number Placeholder 3"/>
          <p:cNvSpPr>
            <a:spLocks noGrp="1"/>
          </p:cNvSpPr>
          <p:nvPr>
            <p:ph type="sldNum" sz="quarter" idx="10"/>
          </p:nvPr>
        </p:nvSpPr>
        <p:spPr/>
        <p:txBody>
          <a:bodyPr/>
          <a:lstStyle/>
          <a:p>
            <a:fld id="{BBEBE1FB-B164-46C5-BB51-809676BDC5D3}" type="slidenum">
              <a:rPr lang="en-US" smtClean="0"/>
              <a:t>3</a:t>
            </a:fld>
            <a:endParaRPr lang="en-US"/>
          </a:p>
        </p:txBody>
      </p:sp>
    </p:spTree>
    <p:extLst>
      <p:ext uri="{BB962C8B-B14F-4D97-AF65-F5344CB8AC3E}">
        <p14:creationId xmlns:p14="http://schemas.microsoft.com/office/powerpoint/2010/main" val="209576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Feast- highly agreeable </a:t>
            </a:r>
            <a:endParaRPr lang="en-US" dirty="0"/>
          </a:p>
        </p:txBody>
      </p:sp>
      <p:sp>
        <p:nvSpPr>
          <p:cNvPr id="4" name="Slide Number Placeholder 3"/>
          <p:cNvSpPr>
            <a:spLocks noGrp="1"/>
          </p:cNvSpPr>
          <p:nvPr>
            <p:ph type="sldNum" sz="quarter" idx="10"/>
          </p:nvPr>
        </p:nvSpPr>
        <p:spPr/>
        <p:txBody>
          <a:bodyPr/>
          <a:lstStyle/>
          <a:p>
            <a:fld id="{BBEBE1FB-B164-46C5-BB51-809676BDC5D3}" type="slidenum">
              <a:rPr lang="en-US" smtClean="0"/>
              <a:t>5</a:t>
            </a:fld>
            <a:endParaRPr lang="en-US"/>
          </a:p>
        </p:txBody>
      </p:sp>
    </p:spTree>
    <p:extLst>
      <p:ext uri="{BB962C8B-B14F-4D97-AF65-F5344CB8AC3E}">
        <p14:creationId xmlns:p14="http://schemas.microsoft.com/office/powerpoint/2010/main" val="395194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EAE3AD-FA8A-4D97-8D4A-B4041314E9D4}"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388157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AE3AD-FA8A-4D97-8D4A-B4041314E9D4}"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136325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AE3AD-FA8A-4D97-8D4A-B4041314E9D4}"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333733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AE3AD-FA8A-4D97-8D4A-B4041314E9D4}"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366586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EAE3AD-FA8A-4D97-8D4A-B4041314E9D4}"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156299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EAE3AD-FA8A-4D97-8D4A-B4041314E9D4}"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3595273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EAE3AD-FA8A-4D97-8D4A-B4041314E9D4}" type="datetimeFigureOut">
              <a:rPr lang="en-US" smtClean="0"/>
              <a:t>9/1/2019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129688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EAE3AD-FA8A-4D97-8D4A-B4041314E9D4}" type="datetimeFigureOut">
              <a:rPr lang="en-US" smtClean="0"/>
              <a:t>9/1/2019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7044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AE3AD-FA8A-4D97-8D4A-B4041314E9D4}" type="datetimeFigureOut">
              <a:rPr lang="en-US" smtClean="0"/>
              <a:t>9/1/2019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2107925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AE3AD-FA8A-4D97-8D4A-B4041314E9D4}"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35615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AE3AD-FA8A-4D97-8D4A-B4041314E9D4}"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43585-77DC-4ABC-9F22-AA76485218CE}" type="slidenum">
              <a:rPr lang="en-US" smtClean="0"/>
              <a:t>‹#›</a:t>
            </a:fld>
            <a:endParaRPr lang="en-US"/>
          </a:p>
        </p:txBody>
      </p:sp>
    </p:spTree>
    <p:extLst>
      <p:ext uri="{BB962C8B-B14F-4D97-AF65-F5344CB8AC3E}">
        <p14:creationId xmlns:p14="http://schemas.microsoft.com/office/powerpoint/2010/main" val="732387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AE3AD-FA8A-4D97-8D4A-B4041314E9D4}" type="datetimeFigureOut">
              <a:rPr lang="en-US" smtClean="0"/>
              <a:t>9/1/2019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43585-77DC-4ABC-9F22-AA76485218CE}" type="slidenum">
              <a:rPr lang="en-US" smtClean="0"/>
              <a:t>‹#›</a:t>
            </a:fld>
            <a:endParaRPr lang="en-US"/>
          </a:p>
        </p:txBody>
      </p:sp>
    </p:spTree>
    <p:extLst>
      <p:ext uri="{BB962C8B-B14F-4D97-AF65-F5344CB8AC3E}">
        <p14:creationId xmlns:p14="http://schemas.microsoft.com/office/powerpoint/2010/main" val="315210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48- On Zion’s Glorious Summit</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297- Prepare to Meet Thy God</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1113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Tree>
    <p:extLst>
      <p:ext uri="{BB962C8B-B14F-4D97-AF65-F5344CB8AC3E}">
        <p14:creationId xmlns:p14="http://schemas.microsoft.com/office/powerpoint/2010/main" val="1288364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On Zion’s Glorious Summit by John Kent</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5850"/>
            <a:ext cx="12192000" cy="577215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"On Zion’s glorious summit stood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 12:22; Rev</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14:1-4)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numerous host redeemed by blood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7:14)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hymned their King in strains divine;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15:3)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heard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song, and strove to join."</a:t>
            </a:r>
          </a:p>
        </p:txBody>
      </p:sp>
    </p:spTree>
    <p:extLst>
      <p:ext uri="{BB962C8B-B14F-4D97-AF65-F5344CB8AC3E}">
        <p14:creationId xmlns:p14="http://schemas.microsoft.com/office/powerpoint/2010/main" val="3704300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On Zion’s Glorious Summit by John Kent</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5850"/>
            <a:ext cx="12192000" cy="577215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"Here all who suffered sword or flame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6:9-11; 12:11)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truth, or Jesus’ lovely name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5:10-12)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Shout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victory now and hail the Lamb,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15:50-57)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bow before the great I AM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7:9-10)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7476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On Zion’s Glorious Summit by John Kent</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5850"/>
            <a:ext cx="12192000" cy="577215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"While everlasting ages roll,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10:27-29)</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Eternal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love shall feast their soul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5:6; 2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Thess. 2:16-17; 1 Cor. 13:8a)</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scenes of bliss, forever new,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 1:8; Jer. 31:3)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Rise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succession to their view</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21:1-5; Eph. 2:5-7)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6971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4409"/>
          </a:xfrm>
        </p:spPr>
        <p:txBody>
          <a:bodyPr>
            <a:no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On Zion’s Glorious Summit by John Kent</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85850"/>
            <a:ext cx="12192000" cy="577215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holy, holy Lord,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5:8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hosts, on high adored!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like me Thy praise should sing,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5:9-11</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Almighty King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 15:3)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Holy, holy, holy Lord,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15:4)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hosts, on high adored!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holy, holy."</a:t>
            </a:r>
          </a:p>
        </p:txBody>
      </p:sp>
    </p:spTree>
    <p:extLst>
      <p:ext uri="{BB962C8B-B14F-4D97-AF65-F5344CB8AC3E}">
        <p14:creationId xmlns:p14="http://schemas.microsoft.com/office/powerpoint/2010/main" val="2702806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48- On Zion’s Glorious Summit</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297- Prepare to Meet Thy God</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22873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673</Words>
  <Application>Microsoft Office PowerPoint</Application>
  <PresentationFormat>Widescreen</PresentationFormat>
  <Paragraphs>58</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PowerPoint Presentation</vt:lpstr>
      <vt:lpstr>On Zion’s Glorious Summit by John Kent</vt:lpstr>
      <vt:lpstr>On Zion’s Glorious Summit by John Kent</vt:lpstr>
      <vt:lpstr>On Zion’s Glorious Summit by John Kent</vt:lpstr>
      <vt:lpstr>On Zion’s Glorious Summit by John Kent</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12</cp:revision>
  <dcterms:created xsi:type="dcterms:W3CDTF">2019-08-28T01:43:57Z</dcterms:created>
  <dcterms:modified xsi:type="dcterms:W3CDTF">2019-09-01T22:57:16Z</dcterms:modified>
</cp:coreProperties>
</file>