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63" r:id="rId4"/>
    <p:sldId id="264" r:id="rId5"/>
    <p:sldId id="265" r:id="rId6"/>
    <p:sldId id="260" r:id="rId7"/>
    <p:sldId id="266" r:id="rId8"/>
    <p:sldId id="284" r:id="rId9"/>
    <p:sldId id="267" r:id="rId10"/>
    <p:sldId id="268" r:id="rId11"/>
    <p:sldId id="269" r:id="rId12"/>
    <p:sldId id="270" r:id="rId13"/>
    <p:sldId id="271" r:id="rId14"/>
    <p:sldId id="272" r:id="rId15"/>
    <p:sldId id="285" r:id="rId16"/>
    <p:sldId id="273" r:id="rId17"/>
    <p:sldId id="274" r:id="rId18"/>
    <p:sldId id="275" r:id="rId19"/>
    <p:sldId id="276" r:id="rId20"/>
    <p:sldId id="258" r:id="rId21"/>
    <p:sldId id="278" r:id="rId22"/>
    <p:sldId id="279" r:id="rId23"/>
    <p:sldId id="280" r:id="rId24"/>
    <p:sldId id="277" r:id="rId25"/>
    <p:sldId id="281" r:id="rId26"/>
    <p:sldId id="282" r:id="rId27"/>
    <p:sldId id="283" r:id="rId28"/>
    <p:sldId id="25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4" d="100"/>
          <a:sy n="84" d="100"/>
        </p:scale>
        <p:origin x="-48" y="150"/>
      </p:cViewPr>
      <p:guideLst/>
    </p:cSldViewPr>
  </p:slideViewPr>
  <p:notesTextViewPr>
    <p:cViewPr>
      <p:scale>
        <a:sx n="1" d="1"/>
        <a:sy n="1" d="1"/>
      </p:scale>
      <p:origin x="0" y="-1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FBBFE4-AD94-4719-94FD-D5C7F9991EBA}" type="datetimeFigureOut">
              <a:rPr lang="en-US" smtClean="0"/>
              <a:t>12/21/2019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DA0143-2962-4CB1-A3BB-E1902BA46718}" type="slidenum">
              <a:rPr lang="en-US" smtClean="0"/>
              <a:t>‹#›</a:t>
            </a:fld>
            <a:endParaRPr lang="en-US"/>
          </a:p>
        </p:txBody>
      </p:sp>
    </p:spTree>
    <p:extLst>
      <p:ext uri="{BB962C8B-B14F-4D97-AF65-F5344CB8AC3E}">
        <p14:creationId xmlns:p14="http://schemas.microsoft.com/office/powerpoint/2010/main" val="477036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iblegateway.com/passage/?search=luke+24&amp;version=NASB#fen-NASB-26024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Sermon heavily influenced by Joe Price. </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1</a:t>
            </a:fld>
            <a:endParaRPr lang="en-US"/>
          </a:p>
        </p:txBody>
      </p:sp>
    </p:spTree>
    <p:extLst>
      <p:ext uri="{BB962C8B-B14F-4D97-AF65-F5344CB8AC3E}">
        <p14:creationId xmlns:p14="http://schemas.microsoft.com/office/powerpoint/2010/main" val="1115760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of creation should reverence God because of the evidence of the creation of which God created all</a:t>
            </a:r>
            <a:r>
              <a:rPr lang="en-US" baseline="0" dirty="0" smtClean="0"/>
              <a:t> people in His image but many do not honor or give thanks to Him and God makes all people free moral agents and they choose to be foolish and God will give them up to their lusts of their flesh.  Their unrighteous deeds suppress the truth that God created the universe (Big bang theory, denial of 6 days of creation instead millions or billions of year, theistic evolution, etc.).  All should rejoice in His creation in all it’s magnificence, sunrise, sunset, changing of the seasons, sunshine, rain, snow, etc. This is My Father’s World.</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10</a:t>
            </a:fld>
            <a:endParaRPr lang="en-US"/>
          </a:p>
        </p:txBody>
      </p:sp>
    </p:spTree>
    <p:extLst>
      <p:ext uri="{BB962C8B-B14F-4D97-AF65-F5344CB8AC3E}">
        <p14:creationId xmlns:p14="http://schemas.microsoft.com/office/powerpoint/2010/main" val="312252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of creation should reverence God because of the evidence of the creation of which God created all</a:t>
            </a:r>
            <a:r>
              <a:rPr lang="en-US" baseline="0" dirty="0" smtClean="0"/>
              <a:t> people in His image but many do not honor or give thanks to Him and God makes all people free moral agents and they choose to be foolish and God will give them up to their lusts of their flesh.  Their unrighteous deeds suppress the truth that God created the universe (Big bang theory, denial of 6 days of creation instead millions or billions of year, theistic evolution, etc.).  All should rejoice in His creation in all it’s magnificence, sunrise, sunset, changing of the seasons, sunshine, rain, snow, etc. This is My Father’s World.</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11</a:t>
            </a:fld>
            <a:endParaRPr lang="en-US"/>
          </a:p>
        </p:txBody>
      </p:sp>
    </p:spTree>
    <p:extLst>
      <p:ext uri="{BB962C8B-B14F-4D97-AF65-F5344CB8AC3E}">
        <p14:creationId xmlns:p14="http://schemas.microsoft.com/office/powerpoint/2010/main" val="2687040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About 3,000 souls received the word of God on</a:t>
            </a:r>
            <a:r>
              <a:rPr lang="en-US" baseline="0" dirty="0" smtClean="0"/>
              <a:t> the day of salvation that was open to all.  Notice that the promise is for you and your children and for all who are afar off (the Gentiles).  God is still calling today for everyone to hear, believe, repent, and be baptized so that they might be saved.  Have you obeyed?  But many didn’t respond to the invitation to be saved and the authorities tried to silence the apostles through intimidation, persecution, and even prison. </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12</a:t>
            </a:fld>
            <a:endParaRPr lang="en-US"/>
          </a:p>
        </p:txBody>
      </p:sp>
    </p:spTree>
    <p:extLst>
      <p:ext uri="{BB962C8B-B14F-4D97-AF65-F5344CB8AC3E}">
        <p14:creationId xmlns:p14="http://schemas.microsoft.com/office/powerpoint/2010/main" val="653303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13</a:t>
            </a:fld>
            <a:endParaRPr lang="en-US"/>
          </a:p>
        </p:txBody>
      </p:sp>
    </p:spTree>
    <p:extLst>
      <p:ext uri="{BB962C8B-B14F-4D97-AF65-F5344CB8AC3E}">
        <p14:creationId xmlns:p14="http://schemas.microsoft.com/office/powerpoint/2010/main" val="3168599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Admonition</a:t>
            </a:r>
            <a:r>
              <a:rPr lang="en-US" baseline="0" dirty="0" smtClean="0"/>
              <a:t> to not receive God’s grace in vain even to brethren.  There is a day of salvation and the only day that we have the opportunity to do something about it is today!</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14</a:t>
            </a:fld>
            <a:endParaRPr lang="en-US"/>
          </a:p>
        </p:txBody>
      </p:sp>
    </p:spTree>
    <p:extLst>
      <p:ext uri="{BB962C8B-B14F-4D97-AF65-F5344CB8AC3E}">
        <p14:creationId xmlns:p14="http://schemas.microsoft.com/office/powerpoint/2010/main" val="3051639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15</a:t>
            </a:fld>
            <a:endParaRPr lang="en-US"/>
          </a:p>
        </p:txBody>
      </p:sp>
    </p:spTree>
    <p:extLst>
      <p:ext uri="{BB962C8B-B14F-4D97-AF65-F5344CB8AC3E}">
        <p14:creationId xmlns:p14="http://schemas.microsoft.com/office/powerpoint/2010/main" val="3198060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Lord’s day?  </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16</a:t>
            </a:fld>
            <a:endParaRPr lang="en-US"/>
          </a:p>
        </p:txBody>
      </p:sp>
    </p:spTree>
    <p:extLst>
      <p:ext uri="{BB962C8B-B14F-4D97-AF65-F5344CB8AC3E}">
        <p14:creationId xmlns:p14="http://schemas.microsoft.com/office/powerpoint/2010/main" val="4010696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Fact-</a:t>
            </a:r>
            <a:r>
              <a:rPr lang="en-US" baseline="0" dirty="0" smtClean="0"/>
              <a:t> </a:t>
            </a:r>
            <a:r>
              <a:rPr lang="en-US" dirty="0" smtClean="0"/>
              <a:t>The Lord was raised</a:t>
            </a:r>
            <a:r>
              <a:rPr lang="en-US" baseline="0" dirty="0" smtClean="0"/>
              <a:t> from the dead on the 1</a:t>
            </a:r>
            <a:r>
              <a:rPr lang="en-US" baseline="30000" dirty="0" smtClean="0"/>
              <a:t>st</a:t>
            </a:r>
            <a:r>
              <a:rPr lang="en-US" baseline="0" dirty="0" smtClean="0"/>
              <a:t> day of the week, the church was established on the Day of Pentecost on the 1</a:t>
            </a:r>
            <a:r>
              <a:rPr lang="en-US" baseline="30000" dirty="0" smtClean="0"/>
              <a:t>st</a:t>
            </a:r>
            <a:r>
              <a:rPr lang="en-US" baseline="0" dirty="0" smtClean="0"/>
              <a:t> day of the week, we have a divinely approved example of them worshiping on the 1</a:t>
            </a:r>
            <a:r>
              <a:rPr lang="en-US" baseline="30000" dirty="0" smtClean="0"/>
              <a:t>st</a:t>
            </a:r>
            <a:r>
              <a:rPr lang="en-US" baseline="0" dirty="0" smtClean="0"/>
              <a:t> day of the week and not the Sabbath because the Old Law had been nailed to the cross and Jesus established the new covenant.</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17</a:t>
            </a:fld>
            <a:endParaRPr lang="en-US"/>
          </a:p>
        </p:txBody>
      </p:sp>
    </p:spTree>
    <p:extLst>
      <p:ext uri="{BB962C8B-B14F-4D97-AF65-F5344CB8AC3E}">
        <p14:creationId xmlns:p14="http://schemas.microsoft.com/office/powerpoint/2010/main" val="23127831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Rejoicing in the</a:t>
            </a:r>
            <a:r>
              <a:rPr lang="en-US" baseline="0" dirty="0" smtClean="0"/>
              <a:t> fact that they could be forgiven &amp; had been forgiven of crucifying their Messiah for which they were unworthy of His sacrifice.  Now they were feasting on His word, growing in the grace &amp; knowledge of Jesus Christ, partaking of the word of God from the apostles, remembering the Lord’s death, and praying.   But in the apostles teaching is there anything about worshiping the Lord and remembering the day of his birth?  No, they didn’t have a day called Christmas.  Even though His name is the holiday we know as Christmas, they didn’t worship him once a year on that day.  It wasn’t until hundreds of years later that a Roman emperor authorized it for the church to do.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the triumph of Constantine, the church at Rome assigned December 25 as the date for the celebration of the feast, possibly about A.D. 320 or 353” (Colliers</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Encyclopedia).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Yes Jesus was born of a virgin in</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fulfillment of Scripture, but Jesus commanded that we remember His death which we do on the first day of the week.</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18</a:t>
            </a:fld>
            <a:endParaRPr lang="en-US"/>
          </a:p>
        </p:txBody>
      </p:sp>
    </p:spTree>
    <p:extLst>
      <p:ext uri="{BB962C8B-B14F-4D97-AF65-F5344CB8AC3E}">
        <p14:creationId xmlns:p14="http://schemas.microsoft.com/office/powerpoint/2010/main" val="4180278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commanded to sing,</a:t>
            </a:r>
            <a:r>
              <a:rPr lang="en-US" baseline="0" dirty="0" smtClean="0"/>
              <a:t> pray, and give on the first day of the week. </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19</a:t>
            </a:fld>
            <a:endParaRPr lang="en-US"/>
          </a:p>
        </p:txBody>
      </p:sp>
    </p:spTree>
    <p:extLst>
      <p:ext uri="{BB962C8B-B14F-4D97-AF65-F5344CB8AC3E}">
        <p14:creationId xmlns:p14="http://schemas.microsoft.com/office/powerpoint/2010/main" val="3839783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day, viewed in several stages</a:t>
            </a:r>
            <a:r>
              <a:rPr lang="en-US" baseline="0" dirty="0" smtClean="0"/>
              <a:t> as God created the universe in 6 literal days which is described as one day because they were divisions in one continuous act separated by the 6 days. </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2</a:t>
            </a:fld>
            <a:endParaRPr lang="en-US"/>
          </a:p>
        </p:txBody>
      </p:sp>
    </p:spTree>
    <p:extLst>
      <p:ext uri="{BB962C8B-B14F-4D97-AF65-F5344CB8AC3E}">
        <p14:creationId xmlns:p14="http://schemas.microsoft.com/office/powerpoint/2010/main" val="1057202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death comes the judgment.  We know</a:t>
            </a:r>
            <a:r>
              <a:rPr lang="en-US" baseline="0" dirty="0" smtClean="0"/>
              <a:t> that we are going to die someday (Eccl. 9:5) unless the Lord returns first. But did you realize that there can be joy found in your death.  Only because of what Jesus has done for those who eagerly await him.  </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21</a:t>
            </a:fld>
            <a:endParaRPr lang="en-US"/>
          </a:p>
        </p:txBody>
      </p:sp>
    </p:spTree>
    <p:extLst>
      <p:ext uri="{BB962C8B-B14F-4D97-AF65-F5344CB8AC3E}">
        <p14:creationId xmlns:p14="http://schemas.microsoft.com/office/powerpoint/2010/main" val="20999977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was</a:t>
            </a:r>
            <a:r>
              <a:rPr lang="en-US" baseline="0" dirty="0" smtClean="0"/>
              <a:t> willing to die for everyone, not just for the elect (Calvinism).  Through His death, He overcame the devil who had the power of death.  We don’t need to fear it any longer.  </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22</a:t>
            </a:fld>
            <a:endParaRPr lang="en-US"/>
          </a:p>
        </p:txBody>
      </p:sp>
    </p:spTree>
    <p:extLst>
      <p:ext uri="{BB962C8B-B14F-4D97-AF65-F5344CB8AC3E}">
        <p14:creationId xmlns:p14="http://schemas.microsoft.com/office/powerpoint/2010/main" val="13611953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Fleshly minded people would strongly disagree with this Scripture.  We rejoice when someone is born into</a:t>
            </a:r>
            <a:r>
              <a:rPr lang="en-US" baseline="0" dirty="0" smtClean="0"/>
              <a:t> this world.  The author isn’t disparaging someone’s birthday but is emphasizing that the day of one’s death is better for those who are prepared.  Do you believe that for yourself?  We will rejoice and be glad in the day of our death and look forward to it with great anticipation because of the reward.  </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23</a:t>
            </a:fld>
            <a:endParaRPr lang="en-US"/>
          </a:p>
        </p:txBody>
      </p:sp>
    </p:spTree>
    <p:extLst>
      <p:ext uri="{BB962C8B-B14F-4D97-AF65-F5344CB8AC3E}">
        <p14:creationId xmlns:p14="http://schemas.microsoft.com/office/powerpoint/2010/main" val="29226461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death,</a:t>
            </a:r>
            <a:r>
              <a:rPr lang="en-US" baseline="0" dirty="0" smtClean="0"/>
              <a:t> the faithful go to Paradise, and await the resurrection.  </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24</a:t>
            </a:fld>
            <a:endParaRPr lang="en-US"/>
          </a:p>
        </p:txBody>
      </p:sp>
    </p:spTree>
    <p:extLst>
      <p:ext uri="{BB962C8B-B14F-4D97-AF65-F5344CB8AC3E}">
        <p14:creationId xmlns:p14="http://schemas.microsoft.com/office/powerpoint/2010/main" val="31792399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spoke about the last day many</a:t>
            </a:r>
            <a:r>
              <a:rPr lang="en-US" baseline="0" dirty="0" smtClean="0"/>
              <a:t> times.  The words of Jesus lead to eternal life.   Hear &amp; learn, come to Jesus &amp; obey!</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25</a:t>
            </a:fld>
            <a:endParaRPr lang="en-US"/>
          </a:p>
        </p:txBody>
      </p:sp>
    </p:spTree>
    <p:extLst>
      <p:ext uri="{BB962C8B-B14F-4D97-AF65-F5344CB8AC3E}">
        <p14:creationId xmlns:p14="http://schemas.microsoft.com/office/powerpoint/2010/main" val="8145119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taught about the resurrection while He was on earth many times and his</a:t>
            </a:r>
            <a:r>
              <a:rPr lang="en-US" baseline="0" dirty="0" smtClean="0"/>
              <a:t> friend Martha understood.  </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26</a:t>
            </a:fld>
            <a:endParaRPr lang="en-US"/>
          </a:p>
        </p:txBody>
      </p:sp>
    </p:spTree>
    <p:extLst>
      <p:ext uri="{BB962C8B-B14F-4D97-AF65-F5344CB8AC3E}">
        <p14:creationId xmlns:p14="http://schemas.microsoft.com/office/powerpoint/2010/main" val="14622201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27</a:t>
            </a:fld>
            <a:endParaRPr lang="en-US"/>
          </a:p>
        </p:txBody>
      </p:sp>
    </p:spTree>
    <p:extLst>
      <p:ext uri="{BB962C8B-B14F-4D97-AF65-F5344CB8AC3E}">
        <p14:creationId xmlns:p14="http://schemas.microsoft.com/office/powerpoint/2010/main" val="1597273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is the day of salvation tomorrow may be too late!  “Why are you waiting arise and be</a:t>
            </a:r>
            <a:r>
              <a:rPr lang="en-US" baseline="0" dirty="0" smtClean="0"/>
              <a:t> baptized and wash away your sins calling on the name of the Lord” or as a Christian you need to repent and be restored God calls, we encourage, you come as we stand and sing the song </a:t>
            </a:r>
            <a:r>
              <a:rPr lang="en-US" baseline="0" smtClean="0"/>
              <a:t>of encouragement. </a:t>
            </a:r>
            <a:endParaRPr lang="en-US"/>
          </a:p>
        </p:txBody>
      </p:sp>
      <p:sp>
        <p:nvSpPr>
          <p:cNvPr id="4" name="Slide Number Placeholder 3"/>
          <p:cNvSpPr>
            <a:spLocks noGrp="1"/>
          </p:cNvSpPr>
          <p:nvPr>
            <p:ph type="sldNum" sz="quarter" idx="10"/>
          </p:nvPr>
        </p:nvSpPr>
        <p:spPr/>
        <p:txBody>
          <a:bodyPr/>
          <a:lstStyle/>
          <a:p>
            <a:fld id="{46DA0143-2962-4CB1-A3BB-E1902BA46718}" type="slidenum">
              <a:rPr lang="en-US" smtClean="0"/>
              <a:t>28</a:t>
            </a:fld>
            <a:endParaRPr lang="en-US"/>
          </a:p>
        </p:txBody>
      </p:sp>
    </p:spTree>
    <p:extLst>
      <p:ext uri="{BB962C8B-B14F-4D97-AF65-F5344CB8AC3E}">
        <p14:creationId xmlns:p14="http://schemas.microsoft.com/office/powerpoint/2010/main" val="3303196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day, viewed in several stages</a:t>
            </a:r>
            <a:r>
              <a:rPr lang="en-US" baseline="0" dirty="0" smtClean="0"/>
              <a:t> as God created the universe in 6 literal days which is described as one day because they were divisions in one continuous act separated by the 6 days. </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3</a:t>
            </a:fld>
            <a:endParaRPr lang="en-US"/>
          </a:p>
        </p:txBody>
      </p:sp>
    </p:spTree>
    <p:extLst>
      <p:ext uri="{BB962C8B-B14F-4D97-AF65-F5344CB8AC3E}">
        <p14:creationId xmlns:p14="http://schemas.microsoft.com/office/powerpoint/2010/main" val="1419914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Christ</a:t>
            </a:r>
            <a:r>
              <a:rPr lang="en-US" baseline="0" dirty="0" smtClean="0"/>
              <a:t> who was with God in the beginning continues to uphold everything in the universe by the power of His word.</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4</a:t>
            </a:fld>
            <a:endParaRPr lang="en-US"/>
          </a:p>
        </p:txBody>
      </p:sp>
    </p:spTree>
    <p:extLst>
      <p:ext uri="{BB962C8B-B14F-4D97-AF65-F5344CB8AC3E}">
        <p14:creationId xmlns:p14="http://schemas.microsoft.com/office/powerpoint/2010/main" val="2279145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of creation should reverence God because of the evidence of the creation of which God created all</a:t>
            </a:r>
            <a:r>
              <a:rPr lang="en-US" baseline="0" dirty="0" smtClean="0"/>
              <a:t> people in His image but many do not honor or give thanks to Him and God makes all people free moral agents and they choose to be foolish and God will give them up to their lusts of their flesh.  Their unrighteous deeds suppress the truth that God created the universe (Big bang theory, denial of 6 days of creation instead millions or billions of year, theistic evolution, etc.).  All should rejoice in His creation in all it’s magnificence, sunrise, sunset, changing of the seasons, sunshine, rain, snow, etc. This is My Father’s World.</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5</a:t>
            </a:fld>
            <a:endParaRPr lang="en-US"/>
          </a:p>
        </p:txBody>
      </p:sp>
    </p:spTree>
    <p:extLst>
      <p:ext uri="{BB962C8B-B14F-4D97-AF65-F5344CB8AC3E}">
        <p14:creationId xmlns:p14="http://schemas.microsoft.com/office/powerpoint/2010/main" val="895911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all ought to be thankful that the Lord prepared for us the day of salvation which we don’t deserve</a:t>
            </a:r>
            <a:r>
              <a:rPr lang="en-US" baseline="0" dirty="0" smtClean="0"/>
              <a:t> which </a:t>
            </a:r>
            <a:r>
              <a:rPr lang="en-US" dirty="0" smtClean="0"/>
              <a:t>was fulfilled on the Day of Pentecost.</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6</a:t>
            </a:fld>
            <a:endParaRPr lang="en-US"/>
          </a:p>
        </p:txBody>
      </p:sp>
    </p:spTree>
    <p:extLst>
      <p:ext uri="{BB962C8B-B14F-4D97-AF65-F5344CB8AC3E}">
        <p14:creationId xmlns:p14="http://schemas.microsoft.com/office/powerpoint/2010/main" val="77153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two men had heard all the facts about Jesus dying, being buried, and rising again from the dead but they were expecting Him to redeem Israel with the implication that they would be free from being under Roman’s rule and power over them. Fleshly minded.  But after He said that to them and they recognized Him they said to one another, </a:t>
            </a:r>
            <a:r>
              <a:rPr lang="en-US" sz="1200" b="0" i="0" u="none" strike="noStrike" kern="1200" dirty="0" smtClean="0">
                <a:solidFill>
                  <a:schemeClr val="tx1"/>
                </a:solidFill>
                <a:effectLst/>
                <a:latin typeface="+mn-lt"/>
                <a:ea typeface="+mn-ea"/>
                <a:cs typeface="+mn-cs"/>
              </a:rPr>
              <a:t>Were not our hearts burning within us while He was speaking to us on the road, while He was </a:t>
            </a:r>
            <a:r>
              <a:rPr lang="en-US" sz="1200" b="0" i="0" u="none" strike="noStrike"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l"/>
              </a:rPr>
              <a:t>l</a:t>
            </a:r>
            <a:r>
              <a:rPr lang="en-US" sz="1200" b="0" i="0" u="none" strike="noStrike" kern="1200" baseline="30000" dirty="0" smtClean="0">
                <a:solidFill>
                  <a:schemeClr val="tx1"/>
                </a:solidFill>
                <a:effectLst/>
                <a:latin typeface="+mn-lt"/>
                <a:ea typeface="+mn-ea"/>
                <a:cs typeface="+mn-cs"/>
              </a:rPr>
              <a:t>]</a:t>
            </a:r>
            <a:r>
              <a:rPr lang="en-US" sz="1200" b="0" i="0" u="none" strike="noStrike" kern="1200" dirty="0" smtClean="0">
                <a:solidFill>
                  <a:schemeClr val="tx1"/>
                </a:solidFill>
                <a:effectLst/>
                <a:latin typeface="+mn-lt"/>
                <a:ea typeface="+mn-ea"/>
                <a:cs typeface="+mn-cs"/>
              </a:rPr>
              <a:t>explaining the Scriptures to us?</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7</a:t>
            </a:fld>
            <a:endParaRPr lang="en-US"/>
          </a:p>
        </p:txBody>
      </p:sp>
    </p:spTree>
    <p:extLst>
      <p:ext uri="{BB962C8B-B14F-4D97-AF65-F5344CB8AC3E}">
        <p14:creationId xmlns:p14="http://schemas.microsoft.com/office/powerpoint/2010/main" val="1595273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His disciples were slow of heart to believe in the prophets and we are also.  They didn’t believe that He would be raised from the dead &amp; they were quaking in their boots for fear of the Jews coming to get them also.  Jesus appears to them &amp; shows the evidence that He was alive by eating a piece</a:t>
            </a:r>
            <a:r>
              <a:rPr lang="en-US" baseline="0" dirty="0" smtClean="0"/>
              <a:t> of broiled fish.  Then He spoke the Scriptures to them and we all ought to take heed.</a:t>
            </a:r>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8</a:t>
            </a:fld>
            <a:endParaRPr lang="en-US"/>
          </a:p>
        </p:txBody>
      </p:sp>
    </p:spTree>
    <p:extLst>
      <p:ext uri="{BB962C8B-B14F-4D97-AF65-F5344CB8AC3E}">
        <p14:creationId xmlns:p14="http://schemas.microsoft.com/office/powerpoint/2010/main" val="2583723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DA0143-2962-4CB1-A3BB-E1902BA46718}" type="slidenum">
              <a:rPr lang="en-US" smtClean="0"/>
              <a:t>9</a:t>
            </a:fld>
            <a:endParaRPr lang="en-US"/>
          </a:p>
        </p:txBody>
      </p:sp>
    </p:spTree>
    <p:extLst>
      <p:ext uri="{BB962C8B-B14F-4D97-AF65-F5344CB8AC3E}">
        <p14:creationId xmlns:p14="http://schemas.microsoft.com/office/powerpoint/2010/main" val="1887445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5612F9-94FD-4A26-B4DC-EC50D1CE6DDE}" type="datetimeFigureOut">
              <a:rPr lang="en-US" smtClean="0"/>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1D657-9771-4B73-BFCB-68E72542E40F}" type="slidenum">
              <a:rPr lang="en-US" smtClean="0"/>
              <a:t>‹#›</a:t>
            </a:fld>
            <a:endParaRPr lang="en-US"/>
          </a:p>
        </p:txBody>
      </p:sp>
    </p:spTree>
    <p:extLst>
      <p:ext uri="{BB962C8B-B14F-4D97-AF65-F5344CB8AC3E}">
        <p14:creationId xmlns:p14="http://schemas.microsoft.com/office/powerpoint/2010/main" val="1117066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612F9-94FD-4A26-B4DC-EC50D1CE6DDE}" type="datetimeFigureOut">
              <a:rPr lang="en-US" smtClean="0"/>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1D657-9771-4B73-BFCB-68E72542E40F}" type="slidenum">
              <a:rPr lang="en-US" smtClean="0"/>
              <a:t>‹#›</a:t>
            </a:fld>
            <a:endParaRPr lang="en-US"/>
          </a:p>
        </p:txBody>
      </p:sp>
    </p:spTree>
    <p:extLst>
      <p:ext uri="{BB962C8B-B14F-4D97-AF65-F5344CB8AC3E}">
        <p14:creationId xmlns:p14="http://schemas.microsoft.com/office/powerpoint/2010/main" val="2593836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612F9-94FD-4A26-B4DC-EC50D1CE6DDE}" type="datetimeFigureOut">
              <a:rPr lang="en-US" smtClean="0"/>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1D657-9771-4B73-BFCB-68E72542E40F}" type="slidenum">
              <a:rPr lang="en-US" smtClean="0"/>
              <a:t>‹#›</a:t>
            </a:fld>
            <a:endParaRPr lang="en-US"/>
          </a:p>
        </p:txBody>
      </p:sp>
    </p:spTree>
    <p:extLst>
      <p:ext uri="{BB962C8B-B14F-4D97-AF65-F5344CB8AC3E}">
        <p14:creationId xmlns:p14="http://schemas.microsoft.com/office/powerpoint/2010/main" val="535617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612F9-94FD-4A26-B4DC-EC50D1CE6DDE}" type="datetimeFigureOut">
              <a:rPr lang="en-US" smtClean="0"/>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1D657-9771-4B73-BFCB-68E72542E40F}" type="slidenum">
              <a:rPr lang="en-US" smtClean="0"/>
              <a:t>‹#›</a:t>
            </a:fld>
            <a:endParaRPr lang="en-US"/>
          </a:p>
        </p:txBody>
      </p:sp>
    </p:spTree>
    <p:extLst>
      <p:ext uri="{BB962C8B-B14F-4D97-AF65-F5344CB8AC3E}">
        <p14:creationId xmlns:p14="http://schemas.microsoft.com/office/powerpoint/2010/main" val="3497090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5612F9-94FD-4A26-B4DC-EC50D1CE6DDE}" type="datetimeFigureOut">
              <a:rPr lang="en-US" smtClean="0"/>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1D657-9771-4B73-BFCB-68E72542E40F}" type="slidenum">
              <a:rPr lang="en-US" smtClean="0"/>
              <a:t>‹#›</a:t>
            </a:fld>
            <a:endParaRPr lang="en-US"/>
          </a:p>
        </p:txBody>
      </p:sp>
    </p:spTree>
    <p:extLst>
      <p:ext uri="{BB962C8B-B14F-4D97-AF65-F5344CB8AC3E}">
        <p14:creationId xmlns:p14="http://schemas.microsoft.com/office/powerpoint/2010/main" val="2228343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5612F9-94FD-4A26-B4DC-EC50D1CE6DDE}" type="datetimeFigureOut">
              <a:rPr lang="en-US" smtClean="0"/>
              <a:t>12/21/2019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1D657-9771-4B73-BFCB-68E72542E40F}" type="slidenum">
              <a:rPr lang="en-US" smtClean="0"/>
              <a:t>‹#›</a:t>
            </a:fld>
            <a:endParaRPr lang="en-US"/>
          </a:p>
        </p:txBody>
      </p:sp>
    </p:spTree>
    <p:extLst>
      <p:ext uri="{BB962C8B-B14F-4D97-AF65-F5344CB8AC3E}">
        <p14:creationId xmlns:p14="http://schemas.microsoft.com/office/powerpoint/2010/main" val="2371005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5612F9-94FD-4A26-B4DC-EC50D1CE6DDE}" type="datetimeFigureOut">
              <a:rPr lang="en-US" smtClean="0"/>
              <a:t>12/21/2019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61D657-9771-4B73-BFCB-68E72542E40F}" type="slidenum">
              <a:rPr lang="en-US" smtClean="0"/>
              <a:t>‹#›</a:t>
            </a:fld>
            <a:endParaRPr lang="en-US"/>
          </a:p>
        </p:txBody>
      </p:sp>
    </p:spTree>
    <p:extLst>
      <p:ext uri="{BB962C8B-B14F-4D97-AF65-F5344CB8AC3E}">
        <p14:creationId xmlns:p14="http://schemas.microsoft.com/office/powerpoint/2010/main" val="1532706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5612F9-94FD-4A26-B4DC-EC50D1CE6DDE}" type="datetimeFigureOut">
              <a:rPr lang="en-US" smtClean="0"/>
              <a:t>12/21/2019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61D657-9771-4B73-BFCB-68E72542E40F}" type="slidenum">
              <a:rPr lang="en-US" smtClean="0"/>
              <a:t>‹#›</a:t>
            </a:fld>
            <a:endParaRPr lang="en-US"/>
          </a:p>
        </p:txBody>
      </p:sp>
    </p:spTree>
    <p:extLst>
      <p:ext uri="{BB962C8B-B14F-4D97-AF65-F5344CB8AC3E}">
        <p14:creationId xmlns:p14="http://schemas.microsoft.com/office/powerpoint/2010/main" val="1475904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612F9-94FD-4A26-B4DC-EC50D1CE6DDE}" type="datetimeFigureOut">
              <a:rPr lang="en-US" smtClean="0"/>
              <a:t>12/21/2019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61D657-9771-4B73-BFCB-68E72542E40F}" type="slidenum">
              <a:rPr lang="en-US" smtClean="0"/>
              <a:t>‹#›</a:t>
            </a:fld>
            <a:endParaRPr lang="en-US"/>
          </a:p>
        </p:txBody>
      </p:sp>
    </p:spTree>
    <p:extLst>
      <p:ext uri="{BB962C8B-B14F-4D97-AF65-F5344CB8AC3E}">
        <p14:creationId xmlns:p14="http://schemas.microsoft.com/office/powerpoint/2010/main" val="1211911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5612F9-94FD-4A26-B4DC-EC50D1CE6DDE}" type="datetimeFigureOut">
              <a:rPr lang="en-US" smtClean="0"/>
              <a:t>12/21/2019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1D657-9771-4B73-BFCB-68E72542E40F}" type="slidenum">
              <a:rPr lang="en-US" smtClean="0"/>
              <a:t>‹#›</a:t>
            </a:fld>
            <a:endParaRPr lang="en-US"/>
          </a:p>
        </p:txBody>
      </p:sp>
    </p:spTree>
    <p:extLst>
      <p:ext uri="{BB962C8B-B14F-4D97-AF65-F5344CB8AC3E}">
        <p14:creationId xmlns:p14="http://schemas.microsoft.com/office/powerpoint/2010/main" val="719536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5612F9-94FD-4A26-B4DC-EC50D1CE6DDE}" type="datetimeFigureOut">
              <a:rPr lang="en-US" smtClean="0"/>
              <a:t>12/21/2019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1D657-9771-4B73-BFCB-68E72542E40F}" type="slidenum">
              <a:rPr lang="en-US" smtClean="0"/>
              <a:t>‹#›</a:t>
            </a:fld>
            <a:endParaRPr lang="en-US"/>
          </a:p>
        </p:txBody>
      </p:sp>
    </p:spTree>
    <p:extLst>
      <p:ext uri="{BB962C8B-B14F-4D97-AF65-F5344CB8AC3E}">
        <p14:creationId xmlns:p14="http://schemas.microsoft.com/office/powerpoint/2010/main" val="3354003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5612F9-94FD-4A26-B4DC-EC50D1CE6DDE}" type="datetimeFigureOut">
              <a:rPr lang="en-US" smtClean="0"/>
              <a:t>12/21/2019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61D657-9771-4B73-BFCB-68E72542E40F}" type="slidenum">
              <a:rPr lang="en-US" smtClean="0"/>
              <a:t>‹#›</a:t>
            </a:fld>
            <a:endParaRPr lang="en-US"/>
          </a:p>
        </p:txBody>
      </p:sp>
    </p:spTree>
    <p:extLst>
      <p:ext uri="{BB962C8B-B14F-4D97-AF65-F5344CB8AC3E}">
        <p14:creationId xmlns:p14="http://schemas.microsoft.com/office/powerpoint/2010/main" val="4194159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Tree>
    <p:extLst>
      <p:ext uri="{BB962C8B-B14F-4D97-AF65-F5344CB8AC3E}">
        <p14:creationId xmlns:p14="http://schemas.microsoft.com/office/powerpoint/2010/main" val="1194094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Peter said,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Men of Israel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listen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to these words: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Jesus the Nazarene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 man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attested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you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by God with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miracles &amp;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wonders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signs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which God performed through Him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in your midst, just as you yourselves know</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this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Man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delivered over by the predetermined plan and foreknowledge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 nailed to a cross by the hands of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godless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men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put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Him</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to death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raised Him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up again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putting an end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the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agony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of death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since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it was impossible for Him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be held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its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power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(Acts 2:22-24).</a:t>
            </a:r>
          </a:p>
        </p:txBody>
      </p:sp>
    </p:spTree>
    <p:extLst>
      <p:ext uri="{BB962C8B-B14F-4D97-AF65-F5344CB8AC3E}">
        <p14:creationId xmlns:p14="http://schemas.microsoft.com/office/powerpoint/2010/main" val="3904630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the conclusion of the sermon Peter preached,</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let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all the house of Israel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know for certain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that</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has made Him both Lord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Christ—this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Jesus whom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crucified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Now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when they heard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this</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they were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pierced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the heart,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said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Peter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rest of the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apostles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“Brethren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shall we do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Peter </a:t>
            </a:r>
            <a:r>
              <a:rPr lang="en-US" sz="3600" i="1" dirty="0">
                <a:solidFill>
                  <a:srgbClr val="92D050"/>
                </a:solidFill>
                <a:latin typeface="Tahoma" panose="020B0604030504040204" pitchFamily="34" charset="0"/>
                <a:ea typeface="Tahoma" panose="020B0604030504040204" pitchFamily="34" charset="0"/>
                <a:cs typeface="Tahoma" panose="020B0604030504040204" pitchFamily="34" charset="0"/>
              </a:rPr>
              <a:t>said</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them,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Repent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each of you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 baptized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the name of Jesus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for the forgiveness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of your sins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 will receive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gift of the Holy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Spirit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01004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promise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your children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all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are far off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as many as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Lord our God will call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to Himself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with many other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words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solemnly testified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kept on exhorting them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saying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saved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from this perverse generation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those who had received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word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were baptized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day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there were added about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3,000 souls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2:36-41).</a:t>
            </a:r>
          </a:p>
        </p:txBody>
      </p:sp>
    </p:spTree>
    <p:extLst>
      <p:ext uri="{BB962C8B-B14F-4D97-AF65-F5344CB8AC3E}">
        <p14:creationId xmlns:p14="http://schemas.microsoft.com/office/powerpoint/2010/main" val="1364000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Peter was asked by the authorities in what name &amp; power had he healed the lame man Peter said,</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Let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it be known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all of you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all the people of Israel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by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name of Jesus Christ the Nazarene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whom you crucified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whom God raised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from the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dead</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—by this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name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this man stands here before you in good health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is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stone </a:t>
            </a:r>
            <a:r>
              <a:rPr lang="en-US" sz="3600" cap="small" dirty="0">
                <a:solidFill>
                  <a:srgbClr val="FF0000"/>
                </a:solidFill>
                <a:latin typeface="Tahoma" panose="020B0604030504040204" pitchFamily="34" charset="0"/>
                <a:ea typeface="Tahoma" panose="020B0604030504040204" pitchFamily="34" charset="0"/>
                <a:cs typeface="Tahoma" panose="020B0604030504040204" pitchFamily="34" charset="0"/>
              </a:rPr>
              <a:t>which was</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cap="small" dirty="0">
                <a:solidFill>
                  <a:srgbClr val="FF0000"/>
                </a:solidFill>
                <a:latin typeface="Tahoma" panose="020B0604030504040204" pitchFamily="34" charset="0"/>
                <a:ea typeface="Tahoma" panose="020B0604030504040204" pitchFamily="34" charset="0"/>
                <a:cs typeface="Tahoma" panose="020B0604030504040204" pitchFamily="34" charset="0"/>
              </a:rPr>
              <a:t>rejected</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by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the builders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but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which became the chief corner</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stone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u="sng" dirty="0">
                <a:solidFill>
                  <a:srgbClr val="92D050"/>
                </a:solidFill>
                <a:latin typeface="Tahoma" panose="020B0604030504040204" pitchFamily="34" charset="0"/>
                <a:ea typeface="Tahoma" panose="020B0604030504040204" pitchFamily="34" charset="0"/>
                <a:cs typeface="Tahoma" panose="020B0604030504040204" pitchFamily="34" charset="0"/>
              </a:rPr>
              <a:t>there is salvation </a:t>
            </a:r>
            <a:r>
              <a:rPr lang="en-US" sz="3600" u="sng" dirty="0">
                <a:solidFill>
                  <a:srgbClr val="FF0000"/>
                </a:solidFill>
                <a:latin typeface="Tahoma" panose="020B0604030504040204" pitchFamily="34" charset="0"/>
                <a:ea typeface="Tahoma" panose="020B0604030504040204" pitchFamily="34" charset="0"/>
                <a:cs typeface="Tahoma" panose="020B0604030504040204" pitchFamily="34" charset="0"/>
              </a:rPr>
              <a:t>in no one </a:t>
            </a:r>
            <a:r>
              <a:rPr lang="en-US" sz="36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else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there is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no other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name under heaven</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 that has been given among men by which we must be saved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(Acts 4:10-12).</a:t>
            </a:r>
          </a:p>
        </p:txBody>
      </p:sp>
    </p:spTree>
    <p:extLst>
      <p:ext uri="{BB962C8B-B14F-4D97-AF65-F5344CB8AC3E}">
        <p14:creationId xmlns:p14="http://schemas.microsoft.com/office/powerpoint/2010/main" val="3273152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working together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with 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 also urge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not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receive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grace of God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in vain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says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At the acceptable time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I listened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to 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cap="small"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on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the day of salvation I helped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Behold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now is “</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the acceptable time</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behold,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now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the day of salvation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Cor. 6:1-2).</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40577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1550"/>
            <a:ext cx="12192000" cy="5886450"/>
          </a:xfrm>
        </p:spPr>
        <p:txBody>
          <a:bodyPr>
            <a:noAutofit/>
          </a:bodyPr>
          <a:lstStyle/>
          <a:p>
            <a:pPr marL="0" indent="0" algn="ctr">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First Day [Creation] </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(Gen. 1:1; 2:1-4; Heb. 1:3; Rom. 1:18-22)</a:t>
            </a: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Day of Salvation </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24:25-27; 44-49; Acts 2:22-24; 36-41; 4:10-12;        </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2 Cor. 6:2)</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8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Lord’s Day </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a:t>
            </a:r>
            <a:r>
              <a:rPr lang="en-US" sz="4800"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st</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 day of the week) </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1:10; Jn. 4:24; Ax 2:42; 20:7; 1 Co. 14:15; 16:2)</a:t>
            </a:r>
          </a:p>
          <a:p>
            <a:pPr marL="0" indent="0" algn="ctr">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07562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John, your brother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fellow partaker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in the tribulation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kingdom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perseverance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which are</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in Jesus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was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 the island called Patmos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the word of God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testimony of Jesus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 was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the Spirit on the Lord’s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day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1:9-10).</a:t>
            </a:r>
          </a:p>
        </p:txBody>
      </p:sp>
    </p:spTree>
    <p:extLst>
      <p:ext uri="{BB962C8B-B14F-4D97-AF65-F5344CB8AC3E}">
        <p14:creationId xmlns:p14="http://schemas.microsoft.com/office/powerpoint/2010/main" val="21476568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said,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hour is coming,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now is, when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true</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worshipers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will worship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Father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in spirit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truth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such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people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Father seeks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be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His worshipers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spirit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those who worship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must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worship</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spirit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truth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4:23-24).  What day?</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On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the first day of the week</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when we were gathered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together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break bread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Paul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began</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talking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them</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intending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leave the next day,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he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prolonged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message</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until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midnight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(Acts 20:7).</a:t>
            </a:r>
          </a:p>
        </p:txBody>
      </p:sp>
    </p:spTree>
    <p:extLst>
      <p:ext uri="{BB962C8B-B14F-4D97-AF65-F5344CB8AC3E}">
        <p14:creationId xmlns:p14="http://schemas.microsoft.com/office/powerpoint/2010/main" val="109982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3,000 that were baptized on the Day of Pentecost,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They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were continually devoting themselves to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apostles</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teaching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fellowship</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breaking of bread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to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prayer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2:42)</a:t>
            </a:r>
          </a:p>
        </p:txBody>
      </p:sp>
    </p:spTree>
    <p:extLst>
      <p:ext uri="{BB962C8B-B14F-4D97-AF65-F5344CB8AC3E}">
        <p14:creationId xmlns:p14="http://schemas.microsoft.com/office/powerpoint/2010/main" val="28643609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will pray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with the spirit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will pray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with the mind also;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will sing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with the spirit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will sing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with the mind also</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Cor. 14:15)</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Now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concerning the collection 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saints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directed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churches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Galatia,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so do you also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On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the first day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of the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week </a:t>
            </a:r>
            <a:endPar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each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one of you is to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put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aside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save,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may prosper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no collections be made when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come”</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Cor. 16:1-2).</a:t>
            </a:r>
          </a:p>
        </p:txBody>
      </p:sp>
    </p:spTree>
    <p:extLst>
      <p:ext uri="{BB962C8B-B14F-4D97-AF65-F5344CB8AC3E}">
        <p14:creationId xmlns:p14="http://schemas.microsoft.com/office/powerpoint/2010/main" val="2211051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65860"/>
            <a:ext cx="12192000" cy="5692140"/>
          </a:xfrm>
        </p:spPr>
        <p:txBody>
          <a:bodyPr>
            <a:noAutofit/>
          </a:bodyPr>
          <a:lstStyle/>
          <a:p>
            <a:pPr marL="0" indent="0" algn="ctr">
              <a:buNone/>
            </a:pPr>
            <a:r>
              <a:rPr lang="en-US" sz="48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First Day </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800" dirty="0" smtClean="0">
                <a:solidFill>
                  <a:srgbClr val="00B0F0"/>
                </a:solidFill>
                <a:latin typeface="Tahoma" panose="020B0604030504040204" pitchFamily="34" charset="0"/>
                <a:ea typeface="Tahoma" panose="020B0604030504040204" pitchFamily="34" charset="0"/>
                <a:cs typeface="Tahoma" panose="020B0604030504040204" pitchFamily="34" charset="0"/>
              </a:rPr>
              <a:t>Creation</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(Gen. 1:1; 2:1-4; Heb. 1:3; Rom. 1:18-22)</a:t>
            </a:r>
          </a:p>
          <a:p>
            <a:pPr marL="0" indent="0" algn="ctr">
              <a:buNone/>
            </a:pPr>
            <a:endPar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243348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Autofit/>
          </a:bodyPr>
          <a:lstStyle/>
          <a:p>
            <a:pPr marL="0" indent="0" algn="ctr">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8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Day of Your Death </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9:27; 2:9, 14-15;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Eccl. 7:1</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99557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inasmuch as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it is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appointed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men to die once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after this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comes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judgment,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Christ also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having been offered once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bear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sins of many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will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appear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 second time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for salvation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without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reference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to</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sin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those who eagerly await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Him”</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9:27-28).</a:t>
            </a:r>
          </a:p>
        </p:txBody>
      </p:sp>
    </p:spTree>
    <p:extLst>
      <p:ext uri="{BB962C8B-B14F-4D97-AF65-F5344CB8AC3E}">
        <p14:creationId xmlns:p14="http://schemas.microsoft.com/office/powerpoint/2010/main" val="15415341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grace of God Jesus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tasted death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for everyone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2:9) </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“Since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children share in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flesh &amp;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blood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Himself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likewise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also partook of the same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that through death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might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render powerless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him who had the power of death,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is, the devil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might free those who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through fear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of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death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were subject to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slavery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all their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lives”</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2:14-15).</a:t>
            </a:r>
          </a:p>
        </p:txBody>
      </p:sp>
    </p:spTree>
    <p:extLst>
      <p:ext uri="{BB962C8B-B14F-4D97-AF65-F5344CB8AC3E}">
        <p14:creationId xmlns:p14="http://schemas.microsoft.com/office/powerpoint/2010/main" val="28043127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A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good name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better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than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 good ointment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day of </a:t>
            </a:r>
            <a:r>
              <a:rPr lang="en-US" sz="3600" i="1" dirty="0">
                <a:solidFill>
                  <a:srgbClr val="92D050"/>
                </a:solidFill>
                <a:latin typeface="Tahoma" panose="020B0604030504040204" pitchFamily="34" charset="0"/>
                <a:ea typeface="Tahoma" panose="020B0604030504040204" pitchFamily="34" charset="0"/>
                <a:cs typeface="Tahoma" panose="020B0604030504040204" pitchFamily="34" charset="0"/>
              </a:rPr>
              <a:t>one’s</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death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better </a:t>
            </a:r>
            <a:endPar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than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day of one’s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birth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(Eccl. 7:1)</a:t>
            </a:r>
          </a:p>
        </p:txBody>
      </p:sp>
    </p:spTree>
    <p:extLst>
      <p:ext uri="{BB962C8B-B14F-4D97-AF65-F5344CB8AC3E}">
        <p14:creationId xmlns:p14="http://schemas.microsoft.com/office/powerpoint/2010/main" val="1158619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Autofit/>
          </a:bodyPr>
          <a:lstStyle/>
          <a:p>
            <a:pPr marL="0" indent="0" algn="ctr">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Day of Your Death </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9:27; 2:9, 14-15;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Eccl. 7:1</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8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Last Day </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800" dirty="0" smtClean="0">
                <a:solidFill>
                  <a:srgbClr val="00B0F0"/>
                </a:solidFill>
                <a:latin typeface="Tahoma" panose="020B0604030504040204" pitchFamily="34" charset="0"/>
                <a:ea typeface="Tahoma" panose="020B0604030504040204" pitchFamily="34" charset="0"/>
                <a:cs typeface="Tahoma" panose="020B0604030504040204" pitchFamily="34" charset="0"/>
              </a:rPr>
              <a:t>Resurrection</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6:44-47; 11:24; 5:28-29)</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653643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one can come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Me unless the Father who sent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Me</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draws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will raise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him up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on the last day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is written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the prophets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And they shall all be</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taught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Everyone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who has heard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learned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from the Father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comes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anyone has seen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Father,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except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the One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who</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is from God; He has seen the Father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Truly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truly,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say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who believes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has eternal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life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6:44-47).</a:t>
            </a:r>
          </a:p>
        </p:txBody>
      </p:sp>
    </p:spTree>
    <p:extLst>
      <p:ext uri="{BB962C8B-B14F-4D97-AF65-F5344CB8AC3E}">
        <p14:creationId xmlns:p14="http://schemas.microsoft.com/office/powerpoint/2010/main" val="1845083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Martha said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about her brother Lazarus,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know that he will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rise again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resurrection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on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the last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day.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Jesus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said to her,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am the resurrection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life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who believes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Me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will live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even if he dies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everyone who lives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believes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Me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will never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die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believe this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She said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Him, “Yes,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have believed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that You are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Christ, the Son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even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who comes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into the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world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11:24-27).</a:t>
            </a:r>
          </a:p>
        </p:txBody>
      </p:sp>
    </p:spTree>
    <p:extLst>
      <p:ext uri="{BB962C8B-B14F-4D97-AF65-F5344CB8AC3E}">
        <p14:creationId xmlns:p14="http://schemas.microsoft.com/office/powerpoint/2010/main" val="15127593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not marvel at this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 hour is coming,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which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all who are in the tombs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will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hear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voice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will come forth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those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who did the good </a:t>
            </a:r>
            <a:r>
              <a:rPr lang="en-US" sz="3600" i="1" dirty="0">
                <a:solidFill>
                  <a:srgbClr val="92D050"/>
                </a:solidFill>
                <a:latin typeface="Tahoma" panose="020B0604030504040204" pitchFamily="34" charset="0"/>
                <a:ea typeface="Tahoma" panose="020B0604030504040204" pitchFamily="34" charset="0"/>
                <a:cs typeface="Tahoma" panose="020B0604030504040204" pitchFamily="34" charset="0"/>
              </a:rPr>
              <a:t>deeds</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to a </a:t>
            </a:r>
            <a:r>
              <a:rPr lang="en-US" sz="3600" u="sng" dirty="0">
                <a:solidFill>
                  <a:srgbClr val="92D050"/>
                </a:solidFill>
                <a:latin typeface="Tahoma" panose="020B0604030504040204" pitchFamily="34" charset="0"/>
                <a:ea typeface="Tahoma" panose="020B0604030504040204" pitchFamily="34" charset="0"/>
                <a:cs typeface="Tahoma" panose="020B0604030504040204" pitchFamily="34" charset="0"/>
              </a:rPr>
              <a:t>resurrection</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of life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those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who committed the evil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deeds</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 </a:t>
            </a:r>
            <a:r>
              <a:rPr lang="en-US" sz="3600" u="sng" dirty="0">
                <a:solidFill>
                  <a:srgbClr val="FF0000"/>
                </a:solidFill>
                <a:latin typeface="Tahoma" panose="020B0604030504040204" pitchFamily="34" charset="0"/>
                <a:ea typeface="Tahoma" panose="020B0604030504040204" pitchFamily="34" charset="0"/>
                <a:cs typeface="Tahoma" panose="020B0604030504040204" pitchFamily="34" charset="0"/>
              </a:rPr>
              <a:t>resurrection</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of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judgment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5:28-29).</a:t>
            </a:r>
          </a:p>
        </p:txBody>
      </p:sp>
    </p:spTree>
    <p:extLst>
      <p:ext uri="{BB962C8B-B14F-4D97-AF65-F5344CB8AC3E}">
        <p14:creationId xmlns:p14="http://schemas.microsoft.com/office/powerpoint/2010/main" val="24123056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Will you rejoice in or reject the evidence of creation?</a:t>
            </a: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Will you obey God’s plan of salvation or reject it?</a:t>
            </a: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Will you rejoice in worshiping God or reject it?</a:t>
            </a: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Will you rejoice in the day of your death or dread it?</a:t>
            </a: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Will you be resurrected to enjoy eternal life or            suffer never ending torment? Obey today!</a:t>
            </a:r>
          </a:p>
          <a:p>
            <a:pPr marL="0" indent="0" algn="ctr">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8661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 the beginning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 created </a:t>
            </a:r>
            <a:r>
              <a:rPr lang="en-US" sz="3600" dirty="0" smtClean="0">
                <a:solidFill>
                  <a:srgbClr val="993300"/>
                </a:solidFill>
                <a:latin typeface="Tahoma" panose="020B0604030504040204" pitchFamily="34" charset="0"/>
                <a:ea typeface="Tahoma" panose="020B0604030504040204" pitchFamily="34" charset="0"/>
                <a:cs typeface="Tahoma" panose="020B0604030504040204" pitchFamily="34" charset="0"/>
              </a:rPr>
              <a:t>the heavens &amp; the earth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(Gen. 1:1) </a:t>
            </a:r>
          </a:p>
          <a:p>
            <a:pPr marL="0" indent="0" algn="ctr">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“Thus </a:t>
            </a:r>
            <a:r>
              <a:rPr lang="en-US" sz="3600" dirty="0">
                <a:solidFill>
                  <a:srgbClr val="993300"/>
                </a:solidFill>
                <a:latin typeface="Tahoma" panose="020B0604030504040204" pitchFamily="34" charset="0"/>
                <a:ea typeface="Tahoma" panose="020B0604030504040204" pitchFamily="34" charset="0"/>
                <a:cs typeface="Tahoma" panose="020B0604030504040204" pitchFamily="34" charset="0"/>
              </a:rPr>
              <a:t>the heavens </a:t>
            </a:r>
            <a:r>
              <a:rPr lang="en-US" sz="3600" dirty="0" smtClean="0">
                <a:solidFill>
                  <a:srgbClr val="9933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993300"/>
                </a:solidFill>
                <a:latin typeface="Tahoma" panose="020B0604030504040204" pitchFamily="34" charset="0"/>
                <a:ea typeface="Tahoma" panose="020B0604030504040204" pitchFamily="34" charset="0"/>
                <a:cs typeface="Tahoma" panose="020B0604030504040204" pitchFamily="34" charset="0"/>
              </a:rPr>
              <a:t>the earth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were completed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all their hosts.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a:t>
            </a:r>
            <a:r>
              <a:rPr lang="en-US" sz="3600" dirty="0">
                <a:solidFill>
                  <a:srgbClr val="7030A0"/>
                </a:solidFill>
                <a:latin typeface="Tahoma" panose="020B0604030504040204" pitchFamily="34" charset="0"/>
                <a:ea typeface="Tahoma" panose="020B0604030504040204" pitchFamily="34" charset="0"/>
                <a:cs typeface="Tahoma" panose="020B0604030504040204" pitchFamily="34" charset="0"/>
              </a:rPr>
              <a:t>the </a:t>
            </a:r>
            <a:r>
              <a:rPr lang="en-US" sz="3600" dirty="0" smtClean="0">
                <a:solidFill>
                  <a:srgbClr val="7030A0"/>
                </a:solidFill>
                <a:latin typeface="Tahoma" panose="020B0604030504040204" pitchFamily="34" charset="0"/>
                <a:ea typeface="Tahoma" panose="020B0604030504040204" pitchFamily="34" charset="0"/>
                <a:cs typeface="Tahoma" panose="020B0604030504040204" pitchFamily="34" charset="0"/>
              </a:rPr>
              <a:t>7th </a:t>
            </a:r>
            <a:r>
              <a:rPr lang="en-US" sz="3600" dirty="0">
                <a:solidFill>
                  <a:srgbClr val="7030A0"/>
                </a:solidFill>
                <a:latin typeface="Tahoma" panose="020B0604030504040204" pitchFamily="34" charset="0"/>
                <a:ea typeface="Tahoma" panose="020B0604030504040204" pitchFamily="34" charset="0"/>
                <a:cs typeface="Tahoma" panose="020B0604030504040204" pitchFamily="34" charset="0"/>
              </a:rPr>
              <a:t>day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completed His work which He had done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rested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 </a:t>
            </a:r>
            <a:r>
              <a:rPr lang="en-US" sz="3600" dirty="0">
                <a:solidFill>
                  <a:srgbClr val="7030A0"/>
                </a:solidFill>
                <a:latin typeface="Tahoma" panose="020B0604030504040204" pitchFamily="34" charset="0"/>
                <a:ea typeface="Tahoma" panose="020B0604030504040204" pitchFamily="34" charset="0"/>
                <a:cs typeface="Tahoma" panose="020B0604030504040204" pitchFamily="34" charset="0"/>
              </a:rPr>
              <a:t>the </a:t>
            </a:r>
            <a:r>
              <a:rPr lang="en-US" sz="3600" dirty="0" smtClean="0">
                <a:solidFill>
                  <a:srgbClr val="7030A0"/>
                </a:solidFill>
                <a:latin typeface="Tahoma" panose="020B0604030504040204" pitchFamily="34" charset="0"/>
                <a:ea typeface="Tahoma" panose="020B0604030504040204" pitchFamily="34" charset="0"/>
                <a:cs typeface="Tahoma" panose="020B0604030504040204" pitchFamily="34" charset="0"/>
              </a:rPr>
              <a:t>7th </a:t>
            </a:r>
            <a:r>
              <a:rPr lang="en-US" sz="3600" dirty="0">
                <a:solidFill>
                  <a:srgbClr val="7030A0"/>
                </a:solidFill>
                <a:latin typeface="Tahoma" panose="020B0604030504040204" pitchFamily="34" charset="0"/>
                <a:ea typeface="Tahoma" panose="020B0604030504040204" pitchFamily="34" charset="0"/>
                <a:cs typeface="Tahoma" panose="020B0604030504040204" pitchFamily="34" charset="0"/>
              </a:rPr>
              <a:t>day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from all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work which He had done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blessed </a:t>
            </a:r>
            <a:r>
              <a:rPr lang="en-US" sz="3600" dirty="0">
                <a:solidFill>
                  <a:srgbClr val="7030A0"/>
                </a:solidFill>
                <a:latin typeface="Tahoma" panose="020B0604030504040204" pitchFamily="34" charset="0"/>
                <a:ea typeface="Tahoma" panose="020B0604030504040204" pitchFamily="34" charset="0"/>
                <a:cs typeface="Tahoma" panose="020B0604030504040204" pitchFamily="34" charset="0"/>
              </a:rPr>
              <a:t>the </a:t>
            </a:r>
            <a:r>
              <a:rPr lang="en-US" sz="3600" dirty="0" smtClean="0">
                <a:solidFill>
                  <a:srgbClr val="7030A0"/>
                </a:solidFill>
                <a:latin typeface="Tahoma" panose="020B0604030504040204" pitchFamily="34" charset="0"/>
                <a:ea typeface="Tahoma" panose="020B0604030504040204" pitchFamily="34" charset="0"/>
                <a:cs typeface="Tahoma" panose="020B0604030504040204" pitchFamily="34" charset="0"/>
              </a:rPr>
              <a:t>7th </a:t>
            </a:r>
            <a:r>
              <a:rPr lang="en-US" sz="3600" dirty="0">
                <a:solidFill>
                  <a:srgbClr val="7030A0"/>
                </a:solidFill>
                <a:latin typeface="Tahoma" panose="020B0604030504040204" pitchFamily="34" charset="0"/>
                <a:ea typeface="Tahoma" panose="020B0604030504040204" pitchFamily="34" charset="0"/>
                <a:cs typeface="Tahoma" panose="020B0604030504040204" pitchFamily="34" charset="0"/>
              </a:rPr>
              <a:t>day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sanctified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it, because in it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rested from all His work which God had created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made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This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the account of </a:t>
            </a:r>
            <a:r>
              <a:rPr lang="en-US" sz="3600" dirty="0">
                <a:solidFill>
                  <a:srgbClr val="993300"/>
                </a:solidFill>
                <a:latin typeface="Tahoma" panose="020B0604030504040204" pitchFamily="34" charset="0"/>
                <a:ea typeface="Tahoma" panose="020B0604030504040204" pitchFamily="34" charset="0"/>
                <a:cs typeface="Tahoma" panose="020B0604030504040204" pitchFamily="34" charset="0"/>
              </a:rPr>
              <a:t>the heavens </a:t>
            </a:r>
            <a:r>
              <a:rPr lang="en-US" sz="3600" dirty="0" smtClean="0">
                <a:solidFill>
                  <a:srgbClr val="9933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993300"/>
                </a:solidFill>
                <a:latin typeface="Tahoma" panose="020B0604030504040204" pitchFamily="34" charset="0"/>
                <a:ea typeface="Tahoma" panose="020B0604030504040204" pitchFamily="34" charset="0"/>
                <a:cs typeface="Tahoma" panose="020B0604030504040204" pitchFamily="34" charset="0"/>
              </a:rPr>
              <a:t>the earth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when they were created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the day that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God made </a:t>
            </a:r>
            <a:r>
              <a:rPr lang="en-US" sz="3600" dirty="0">
                <a:solidFill>
                  <a:srgbClr val="993300"/>
                </a:solidFill>
                <a:latin typeface="Tahoma" panose="020B0604030504040204" pitchFamily="34" charset="0"/>
                <a:ea typeface="Tahoma" panose="020B0604030504040204" pitchFamily="34" charset="0"/>
                <a:cs typeface="Tahoma" panose="020B0604030504040204" pitchFamily="34" charset="0"/>
              </a:rPr>
              <a:t>earth and </a:t>
            </a:r>
            <a:r>
              <a:rPr lang="en-US" sz="3600" dirty="0" smtClean="0">
                <a:solidFill>
                  <a:srgbClr val="993300"/>
                </a:solidFill>
                <a:latin typeface="Tahoma" panose="020B0604030504040204" pitchFamily="34" charset="0"/>
                <a:ea typeface="Tahoma" panose="020B0604030504040204" pitchFamily="34" charset="0"/>
                <a:cs typeface="Tahoma" panose="020B0604030504040204" pitchFamily="34" charset="0"/>
              </a:rPr>
              <a:t>heaven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(Gen. 2:1-4).</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22351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He (Christ)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is the radiance of His glory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exact representation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of His nature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upholds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93300"/>
                </a:solidFill>
                <a:latin typeface="Tahoma" panose="020B0604030504040204" pitchFamily="34" charset="0"/>
                <a:ea typeface="Tahoma" panose="020B0604030504040204" pitchFamily="34" charset="0"/>
                <a:cs typeface="Tahoma" panose="020B0604030504040204" pitchFamily="34" charset="0"/>
              </a:rPr>
              <a:t>all things </a:t>
            </a:r>
            <a:endParaRPr lang="en-US" sz="3600" dirty="0" smtClean="0">
              <a:solidFill>
                <a:srgbClr val="9933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u="sng" dirty="0" smtClean="0">
                <a:solidFill>
                  <a:srgbClr val="00B0F0"/>
                </a:solidFill>
                <a:latin typeface="Tahoma" panose="020B0604030504040204" pitchFamily="34" charset="0"/>
                <a:ea typeface="Tahoma" panose="020B0604030504040204" pitchFamily="34" charset="0"/>
                <a:cs typeface="Tahoma" panose="020B0604030504040204" pitchFamily="34" charset="0"/>
              </a:rPr>
              <a:t>by </a:t>
            </a:r>
            <a:r>
              <a:rPr lang="en-US" sz="3600" u="sng" dirty="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u="sng" dirty="0" smtClean="0">
                <a:solidFill>
                  <a:srgbClr val="00B0F0"/>
                </a:solidFill>
                <a:latin typeface="Tahoma" panose="020B0604030504040204" pitchFamily="34" charset="0"/>
                <a:ea typeface="Tahoma" panose="020B0604030504040204" pitchFamily="34" charset="0"/>
                <a:cs typeface="Tahoma" panose="020B0604030504040204" pitchFamily="34" charset="0"/>
              </a:rPr>
              <a:t>word</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His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power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1:3).</a:t>
            </a:r>
          </a:p>
        </p:txBody>
      </p:sp>
    </p:spTree>
    <p:extLst>
      <p:ext uri="{BB962C8B-B14F-4D97-AF65-F5344CB8AC3E}">
        <p14:creationId xmlns:p14="http://schemas.microsoft.com/office/powerpoint/2010/main" val="3211352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wrath of God is revealed from heaven against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all ungodliness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unrighteousness of men who suppress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truth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unrighteousness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which is known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about God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is evident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within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them; 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made it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evident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to them.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since </a:t>
            </a:r>
            <a:r>
              <a:rPr lang="en-US" sz="3600" u="sng" dirty="0">
                <a:solidFill>
                  <a:srgbClr val="FFFF00"/>
                </a:solidFill>
                <a:latin typeface="Tahoma" panose="020B0604030504040204" pitchFamily="34" charset="0"/>
                <a:ea typeface="Tahoma" panose="020B0604030504040204" pitchFamily="34" charset="0"/>
                <a:cs typeface="Tahoma" panose="020B0604030504040204" pitchFamily="34" charset="0"/>
              </a:rPr>
              <a:t>the creation of the world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invisible attributes, His eternal power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divine nature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have been clearly seen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being understood through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what has been made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so that they are without excuse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even though they knew</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they did not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honor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 as God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or give thanks, but they became futile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in their speculations,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their foolish heart was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darkened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1:18-22)</a:t>
            </a:r>
          </a:p>
        </p:txBody>
      </p:sp>
    </p:spTree>
    <p:extLst>
      <p:ext uri="{BB962C8B-B14F-4D97-AF65-F5344CB8AC3E}">
        <p14:creationId xmlns:p14="http://schemas.microsoft.com/office/powerpoint/2010/main" val="3123275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65860"/>
            <a:ext cx="12192000" cy="5692140"/>
          </a:xfrm>
        </p:spPr>
        <p:txBody>
          <a:bodyPr>
            <a:noAutofit/>
          </a:bodyPr>
          <a:lstStyle/>
          <a:p>
            <a:pPr marL="0" indent="0" algn="ctr">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First Day [Creation] </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(Gen. 1:1; 2:1-4; Heb. 1:3; Rom. 1:18-22)</a:t>
            </a: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8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Day of Salvation </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24:25-27; 44-49; Acts 2:22-24; 36-41; 4:10-12;        </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2 Cor. 6:2)</a:t>
            </a:r>
          </a:p>
          <a:p>
            <a:pPr marL="0" indent="0" algn="ctr">
              <a:buNone/>
            </a:pPr>
            <a:endPar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98117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said in rebuke of the two men on the way to Emmaus after He was raised from the dead, </a:t>
            </a:r>
          </a:p>
          <a:p>
            <a:pPr marL="0" indent="0" algn="ctr">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 foolish men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slow of heart to believe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all that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prophets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have spoken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it not necessary 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suffer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these things &amp;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enter into His glory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beginning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Moses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&amp; with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all the prophets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explained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them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things concerning Himself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all the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Scriptures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(Luke 24:25-27).</a:t>
            </a: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64017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said,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These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are My words which I spoke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you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while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was still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with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all things which are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written about Me in the Law of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Moses,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Prophets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Psalms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must be fulfilled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opened their m</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inds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understand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Scriptures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Thus it is written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that the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would suffer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rise again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from the dead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3rd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day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repentance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forgiveness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of sins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would be proclaimed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name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all the nations, beginning from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Jerusalem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 are witnesses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these things.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am sending forth the promise of My Father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upon you; but you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are to stay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in the city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until you are clothed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with power from on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high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(Lk. 24:44-49).</a:t>
            </a: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18807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is the Day the Lord has Made</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Day of Salvation</a:t>
            </a: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apostles were clothed with power from on high and</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were filled with the Holy Spirit (Acts 2:1-4).</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Peter preached the word of God on the Day of Pentecost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telling Israel that the things that were happening were the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fulfillment of Joel’s prophecy as quoted in Acts 2:17-21.  </a:t>
            </a:r>
          </a:p>
        </p:txBody>
      </p:sp>
    </p:spTree>
    <p:extLst>
      <p:ext uri="{BB962C8B-B14F-4D97-AF65-F5344CB8AC3E}">
        <p14:creationId xmlns:p14="http://schemas.microsoft.com/office/powerpoint/2010/main" val="1638374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1147</TotalTime>
  <Words>3606</Words>
  <Application>Microsoft Office PowerPoint</Application>
  <PresentationFormat>Widescreen</PresentationFormat>
  <Paragraphs>255</Paragraphs>
  <Slides>28</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Tahoma</vt:lpstr>
      <vt:lpstr>Office Theme</vt:lpstr>
      <vt:lpstr>PowerPoint Presentation</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lpstr>This is the Day the Lord has Made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34</cp:revision>
  <dcterms:created xsi:type="dcterms:W3CDTF">2019-12-21T18:19:41Z</dcterms:created>
  <dcterms:modified xsi:type="dcterms:W3CDTF">2019-12-22T13:27:37Z</dcterms:modified>
</cp:coreProperties>
</file>