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62" r:id="rId4"/>
    <p:sldId id="264" r:id="rId5"/>
    <p:sldId id="263" r:id="rId6"/>
    <p:sldId id="259" r:id="rId7"/>
    <p:sldId id="265" r:id="rId8"/>
    <p:sldId id="266" r:id="rId9"/>
    <p:sldId id="267" r:id="rId10"/>
    <p:sldId id="268" r:id="rId11"/>
    <p:sldId id="269" r:id="rId12"/>
    <p:sldId id="274" r:id="rId13"/>
    <p:sldId id="270" r:id="rId14"/>
    <p:sldId id="273" r:id="rId15"/>
    <p:sldId id="275"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30" autoAdjust="0"/>
  </p:normalViewPr>
  <p:slideViewPr>
    <p:cSldViewPr snapToGrid="0">
      <p:cViewPr varScale="1">
        <p:scale>
          <a:sx n="87" d="100"/>
          <a:sy n="87" d="100"/>
        </p:scale>
        <p:origin x="696" y="108"/>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273BE4-0E2C-464D-A5FD-1EF686425745}"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D73A7-84EA-4552-885B-147857F577A1}" type="slidenum">
              <a:rPr lang="en-US" smtClean="0"/>
              <a:t>‹#›</a:t>
            </a:fld>
            <a:endParaRPr lang="en-US"/>
          </a:p>
        </p:txBody>
      </p:sp>
    </p:spTree>
    <p:extLst>
      <p:ext uri="{BB962C8B-B14F-4D97-AF65-F5344CB8AC3E}">
        <p14:creationId xmlns:p14="http://schemas.microsoft.com/office/powerpoint/2010/main" val="206325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We tend to put things off that aren’t problems now.  (spending </a:t>
            </a:r>
            <a:r>
              <a:rPr lang="en-US" dirty="0" err="1" smtClean="0">
                <a:solidFill>
                  <a:schemeClr val="bg1"/>
                </a:solidFill>
                <a:effectLst/>
                <a:latin typeface="Tahoma" pitchFamily="34" charset="0"/>
                <a:ea typeface="Tahoma" pitchFamily="34" charset="0"/>
                <a:cs typeface="Tahoma" pitchFamily="34" charset="0"/>
              </a:rPr>
              <a:t>habits,buy</a:t>
            </a:r>
            <a:r>
              <a:rPr lang="en-US" dirty="0" smtClean="0">
                <a:solidFill>
                  <a:schemeClr val="bg1"/>
                </a:solidFill>
                <a:effectLst/>
                <a:latin typeface="Tahoma" pitchFamily="34" charset="0"/>
                <a:ea typeface="Tahoma" pitchFamily="34" charset="0"/>
                <a:cs typeface="Tahoma" pitchFamily="34" charset="0"/>
              </a:rPr>
              <a:t> everything</a:t>
            </a:r>
            <a:r>
              <a:rPr lang="en-US" baseline="0" dirty="0" smtClean="0">
                <a:solidFill>
                  <a:schemeClr val="bg1"/>
                </a:solidFill>
                <a:effectLst/>
                <a:latin typeface="Tahoma" pitchFamily="34" charset="0"/>
                <a:ea typeface="Tahoma" pitchFamily="34" charset="0"/>
                <a:cs typeface="Tahoma" pitchFamily="34" charset="0"/>
              </a:rPr>
              <a:t> now pay later but you don’t pay it all for all those gifts, bills pile up through neglect</a:t>
            </a:r>
            <a:r>
              <a:rPr lang="en-US" dirty="0" smtClean="0">
                <a:solidFill>
                  <a:schemeClr val="bg1"/>
                </a:solidFill>
                <a:effectLst/>
                <a:latin typeface="Tahoma" pitchFamily="34" charset="0"/>
                <a:ea typeface="Tahoma" pitchFamily="34" charset="0"/>
                <a:cs typeface="Tahoma" pitchFamily="34" charset="0"/>
              </a:rPr>
              <a:t>)  If we ignore the warning signs our neglect can lead to severe consequences  of financial ruin.. </a:t>
            </a:r>
            <a:r>
              <a:rPr lang="en-US" sz="1200" dirty="0" smtClean="0">
                <a:solidFill>
                  <a:schemeClr val="bg1"/>
                </a:solidFill>
                <a:effectLst/>
                <a:latin typeface="Tahoma" pitchFamily="34" charset="0"/>
                <a:ea typeface="Tahoma" pitchFamily="34" charset="0"/>
                <a:cs typeface="Tahoma" pitchFamily="34" charset="0"/>
              </a:rPr>
              <a:t>But even more tragic is when we ignore or fail to heed the warnings of Scripture.  </a:t>
            </a:r>
            <a:r>
              <a:rPr lang="en-US" sz="1200" i="1" dirty="0" smtClean="0">
                <a:solidFill>
                  <a:schemeClr val="bg1"/>
                </a:solidFill>
                <a:effectLst/>
                <a:latin typeface="Tahoma" pitchFamily="34" charset="0"/>
                <a:ea typeface="Tahoma" pitchFamily="34" charset="0"/>
                <a:cs typeface="Tahoma" pitchFamily="34" charset="0"/>
              </a:rPr>
              <a:t>“Therefore </a:t>
            </a:r>
            <a:r>
              <a:rPr lang="en-US" sz="1200" i="1" u="sng" dirty="0" smtClean="0">
                <a:solidFill>
                  <a:schemeClr val="bg1"/>
                </a:solidFill>
                <a:effectLst/>
                <a:latin typeface="Tahoma" pitchFamily="34" charset="0"/>
                <a:ea typeface="Tahoma" pitchFamily="34" charset="0"/>
                <a:cs typeface="Tahoma" pitchFamily="34" charset="0"/>
              </a:rPr>
              <a:t>we must give the more earnest heed </a:t>
            </a:r>
            <a:r>
              <a:rPr lang="en-US" sz="1200" i="1" dirty="0" smtClean="0">
                <a:solidFill>
                  <a:schemeClr val="bg1"/>
                </a:solidFill>
                <a:effectLst/>
                <a:latin typeface="Tahoma" pitchFamily="34" charset="0"/>
                <a:ea typeface="Tahoma" pitchFamily="34" charset="0"/>
                <a:cs typeface="Tahoma" pitchFamily="34" charset="0"/>
              </a:rPr>
              <a:t>to the things we have heard, lest we drift away. For if the word spoken through angels proved steadfast, and every transgression and disobedience received a just reward, how shall we escape if we </a:t>
            </a:r>
            <a:r>
              <a:rPr lang="en-US" sz="1200" i="1" u="sng" dirty="0" smtClean="0">
                <a:solidFill>
                  <a:schemeClr val="bg1"/>
                </a:solidFill>
                <a:effectLst/>
                <a:latin typeface="Tahoma" pitchFamily="34" charset="0"/>
                <a:ea typeface="Tahoma" pitchFamily="34" charset="0"/>
                <a:cs typeface="Tahoma" pitchFamily="34" charset="0"/>
              </a:rPr>
              <a:t>neglect</a:t>
            </a:r>
            <a:r>
              <a:rPr lang="en-US" sz="1200" i="1" dirty="0" smtClean="0">
                <a:solidFill>
                  <a:schemeClr val="bg1"/>
                </a:solidFill>
                <a:effectLst/>
                <a:latin typeface="Tahoma" pitchFamily="34" charset="0"/>
                <a:ea typeface="Tahoma" pitchFamily="34" charset="0"/>
                <a:cs typeface="Tahoma" pitchFamily="34" charset="0"/>
              </a:rPr>
              <a:t> so great a salvation”</a:t>
            </a:r>
            <a:r>
              <a:rPr lang="en-US" sz="1200" dirty="0" smtClean="0">
                <a:solidFill>
                  <a:schemeClr val="bg1"/>
                </a:solidFill>
                <a:effectLst/>
                <a:latin typeface="Tahoma" pitchFamily="34" charset="0"/>
                <a:ea typeface="Tahoma" pitchFamily="34" charset="0"/>
                <a:cs typeface="Tahoma" pitchFamily="34" charset="0"/>
              </a:rPr>
              <a:t> (Hebrews 2:1-3a) Why would we neglect so great a salvation? </a:t>
            </a:r>
          </a:p>
          <a:p>
            <a:pPr marL="870814" indent="-870814" algn="ctr">
              <a:buNone/>
            </a:pPr>
            <a:endParaRPr lang="en-US" dirty="0" smtClean="0">
              <a:solidFill>
                <a:schemeClr val="bg1"/>
              </a:solidFill>
              <a:effectLst/>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a:t>
            </a:fld>
            <a:endParaRPr lang="en-US"/>
          </a:p>
        </p:txBody>
      </p:sp>
    </p:spTree>
    <p:extLst>
      <p:ext uri="{BB962C8B-B14F-4D97-AF65-F5344CB8AC3E}">
        <p14:creationId xmlns:p14="http://schemas.microsoft.com/office/powerpoint/2010/main" val="2164635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effectLst/>
                <a:latin typeface="Tahoma" pitchFamily="34" charset="0"/>
                <a:ea typeface="Tahoma" pitchFamily="34" charset="0"/>
                <a:cs typeface="Tahoma" pitchFamily="34" charset="0"/>
              </a:rPr>
              <a:t>Jesus was unpopular with the world and we will be also if we follow Him.</a:t>
            </a:r>
            <a:r>
              <a:rPr lang="en-US" sz="1200" baseline="0" dirty="0" smtClean="0">
                <a:solidFill>
                  <a:schemeClr val="bg1"/>
                </a:solidFill>
                <a:effectLst/>
                <a:latin typeface="Tahoma" pitchFamily="34" charset="0"/>
                <a:ea typeface="Tahoma" pitchFamily="34" charset="0"/>
                <a:cs typeface="Tahoma" pitchFamily="34" charset="0"/>
              </a:rPr>
              <a:t>  </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11</a:t>
            </a:fld>
            <a:endParaRPr lang="en-US"/>
          </a:p>
        </p:txBody>
      </p:sp>
    </p:spTree>
    <p:extLst>
      <p:ext uri="{BB962C8B-B14F-4D97-AF65-F5344CB8AC3E}">
        <p14:creationId xmlns:p14="http://schemas.microsoft.com/office/powerpoint/2010/main" val="4018619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lnSpc>
                <a:spcPct val="90000"/>
              </a:lnSpc>
              <a:buNone/>
            </a:pPr>
            <a:r>
              <a:rPr lang="en-US" dirty="0" smtClean="0"/>
              <a:t>But Felix refused</a:t>
            </a:r>
            <a:r>
              <a:rPr lang="en-US" baseline="0" dirty="0" smtClean="0"/>
              <a:t> to act on his fear and repent!  King Agrippa failed to obey the gospel and become a Christian! </a:t>
            </a:r>
            <a:r>
              <a:rPr lang="en-US" sz="1200" dirty="0" smtClean="0">
                <a:solidFill>
                  <a:schemeClr val="bg1"/>
                </a:solidFill>
                <a:effectLst/>
                <a:latin typeface="Tahoma" pitchFamily="34" charset="0"/>
                <a:ea typeface="Tahoma" pitchFamily="34" charset="0"/>
                <a:cs typeface="Tahoma" pitchFamily="34" charset="0"/>
              </a:rPr>
              <a:t>How many times have you been convicted in your sins and trembled in fear of torment during a sermon, invitation, or while studying the Bible but neglected to do anything about it? You thought you had plenty of time to repent later. How many young people have been told to sow their wild oats now because they have time to obey later but never got around to it. Sin seems</a:t>
            </a:r>
            <a:r>
              <a:rPr lang="en-US" sz="1200" baseline="0" dirty="0" smtClean="0">
                <a:solidFill>
                  <a:schemeClr val="bg1"/>
                </a:solidFill>
                <a:effectLst/>
                <a:latin typeface="Tahoma" pitchFamily="34" charset="0"/>
                <a:ea typeface="Tahoma" pitchFamily="34" charset="0"/>
                <a:cs typeface="Tahoma" pitchFamily="34" charset="0"/>
              </a:rPr>
              <a:t> to be so much fun and enticing and you can get to the point when you don’t care about the gospel because you have hardened your heart against God in your sins.  </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13</a:t>
            </a:fld>
            <a:endParaRPr lang="en-US"/>
          </a:p>
        </p:txBody>
      </p:sp>
    </p:spTree>
    <p:extLst>
      <p:ext uri="{BB962C8B-B14F-4D97-AF65-F5344CB8AC3E}">
        <p14:creationId xmlns:p14="http://schemas.microsoft.com/office/powerpoint/2010/main" val="4018036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rich farmer was told his time was up and his earthly pursuits were going to end and his soul would be required of him.  Don’t let that be you!  </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14</a:t>
            </a:fld>
            <a:endParaRPr lang="en-US"/>
          </a:p>
        </p:txBody>
      </p:sp>
    </p:spTree>
    <p:extLst>
      <p:ext uri="{BB962C8B-B14F-4D97-AF65-F5344CB8AC3E}">
        <p14:creationId xmlns:p14="http://schemas.microsoft.com/office/powerpoint/2010/main" val="2002426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lnSpc>
                <a:spcPct val="80000"/>
              </a:lnSpc>
              <a:buNone/>
            </a:pPr>
            <a:r>
              <a:rPr lang="en-US" sz="1200" dirty="0" smtClean="0">
                <a:solidFill>
                  <a:schemeClr val="bg1"/>
                </a:solidFill>
                <a:effectLst/>
                <a:latin typeface="Tahoma" pitchFamily="34" charset="0"/>
                <a:ea typeface="Tahoma" pitchFamily="34" charset="0"/>
                <a:cs typeface="Tahoma" pitchFamily="34" charset="0"/>
              </a:rPr>
              <a:t>The road to hell is paved with good intentions. Through neglect we can drift with the tide of sin by being too busy, not heeding the unpopular message, or thinking we have plenty of time. When 1</a:t>
            </a:r>
            <a:r>
              <a:rPr lang="en-US" sz="1200" baseline="30000" dirty="0" smtClean="0">
                <a:solidFill>
                  <a:schemeClr val="bg1"/>
                </a:solidFill>
                <a:effectLst/>
                <a:latin typeface="Tahoma" pitchFamily="34" charset="0"/>
                <a:ea typeface="Tahoma" pitchFamily="34" charset="0"/>
                <a:cs typeface="Tahoma" pitchFamily="34" charset="0"/>
              </a:rPr>
              <a:t>st</a:t>
            </a:r>
            <a:r>
              <a:rPr lang="en-US" sz="1200" dirty="0" smtClean="0">
                <a:solidFill>
                  <a:schemeClr val="bg1"/>
                </a:solidFill>
                <a:effectLst/>
                <a:latin typeface="Tahoma" pitchFamily="34" charset="0"/>
                <a:ea typeface="Tahoma" pitchFamily="34" charset="0"/>
                <a:cs typeface="Tahoma" pitchFamily="34" charset="0"/>
              </a:rPr>
              <a:t> century sinners heard and believed the gospel they were willing to repent and be baptized immediately so that their sins could be forgiven. (Acts 2:36-41; 22:16; 9:18; 8:35-38)  Don’t neglect this great salvation. Come to Jesus  and obey Him today (Mt. 11:28-30; 2 Cor. 6:2)! </a:t>
            </a:r>
          </a:p>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15</a:t>
            </a:fld>
            <a:endParaRPr lang="en-US"/>
          </a:p>
        </p:txBody>
      </p:sp>
    </p:spTree>
    <p:extLst>
      <p:ext uri="{BB962C8B-B14F-4D97-AF65-F5344CB8AC3E}">
        <p14:creationId xmlns:p14="http://schemas.microsoft.com/office/powerpoint/2010/main" val="4285261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you waiting?  Arise and be baptized and wash away your sins!  The time is now, today is the only day of salvation that is available as tomorrow may be too late and your</a:t>
            </a:r>
            <a:r>
              <a:rPr lang="en-US" baseline="0" dirty="0" smtClean="0"/>
              <a:t> soul will be required of you if you neglect so great a salvation.</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16</a:t>
            </a:fld>
            <a:endParaRPr lang="en-US"/>
          </a:p>
        </p:txBody>
      </p:sp>
    </p:spTree>
    <p:extLst>
      <p:ext uri="{BB962C8B-B14F-4D97-AF65-F5344CB8AC3E}">
        <p14:creationId xmlns:p14="http://schemas.microsoft.com/office/powerpoint/2010/main" val="4127244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2</a:t>
            </a:fld>
            <a:endParaRPr lang="en-US"/>
          </a:p>
        </p:txBody>
      </p:sp>
    </p:spTree>
    <p:extLst>
      <p:ext uri="{BB962C8B-B14F-4D97-AF65-F5344CB8AC3E}">
        <p14:creationId xmlns:p14="http://schemas.microsoft.com/office/powerpoint/2010/main" val="2199753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effectLst/>
                <a:latin typeface="Tahoma" pitchFamily="34" charset="0"/>
                <a:ea typeface="Tahoma" pitchFamily="34" charset="0"/>
                <a:cs typeface="Tahoma" pitchFamily="34" charset="0"/>
              </a:rPr>
              <a:t>Likely all of us didn’t have a problem coming to the feast on Thanksgiving and enjoy delicious food with our families. But many make excuses to the</a:t>
            </a:r>
            <a:r>
              <a:rPr lang="en-US" sz="1200" baseline="0" dirty="0" smtClean="0">
                <a:solidFill>
                  <a:schemeClr val="bg1"/>
                </a:solidFill>
                <a:effectLst/>
                <a:latin typeface="Tahoma" pitchFamily="34" charset="0"/>
                <a:ea typeface="Tahoma" pitchFamily="34" charset="0"/>
                <a:cs typeface="Tahoma" pitchFamily="34" charset="0"/>
              </a:rPr>
              <a:t> personal invitation that the Lord offers to each person to come to the feast.   They know they should come or else they wouldn’t make excuses.  No one paid attention Matthew’s account. </a:t>
            </a:r>
            <a:endParaRPr lang="en-US" sz="1200" dirty="0" smtClean="0">
              <a:solidFill>
                <a:schemeClr val="bg1"/>
              </a:solidFill>
              <a:effectLst/>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3</a:t>
            </a:fld>
            <a:endParaRPr lang="en-US"/>
          </a:p>
        </p:txBody>
      </p:sp>
    </p:spTree>
    <p:extLst>
      <p:ext uri="{BB962C8B-B14F-4D97-AF65-F5344CB8AC3E}">
        <p14:creationId xmlns:p14="http://schemas.microsoft.com/office/powerpoint/2010/main" val="3806598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None/>
            </a:pPr>
            <a:r>
              <a:rPr lang="en-US" sz="1200" dirty="0" smtClean="0">
                <a:solidFill>
                  <a:schemeClr val="bg1"/>
                </a:solidFill>
                <a:effectLst/>
                <a:latin typeface="Tahoma" pitchFamily="34" charset="0"/>
                <a:ea typeface="Tahoma" pitchFamily="34" charset="0"/>
                <a:cs typeface="Tahoma" pitchFamily="34" charset="0"/>
              </a:rPr>
              <a:t>Many are too busy with worldly affairs to use their God given talents to serve and worship God. But what if God was “too busy” to create you in His image?  You wouldn’t be alive!</a:t>
            </a:r>
          </a:p>
          <a:p>
            <a:pPr marL="609600" indent="-609600" algn="ctr">
              <a:buNone/>
            </a:pPr>
            <a:r>
              <a:rPr lang="en-US" sz="1200" dirty="0" smtClean="0">
                <a:solidFill>
                  <a:schemeClr val="bg1"/>
                </a:solidFill>
                <a:effectLst/>
                <a:latin typeface="Tahoma" pitchFamily="34" charset="0"/>
                <a:ea typeface="Tahoma" pitchFamily="34" charset="0"/>
                <a:cs typeface="Tahoma" pitchFamily="34" charset="0"/>
              </a:rPr>
              <a:t>What if Jesus was just “too busy” to die on the cross for you? You would have no hope of salvation! Are you failing to use your talents in God’s service because you’re too busy?  Prioritize!  Seek first the kingdom of God!  I want</a:t>
            </a:r>
            <a:r>
              <a:rPr lang="en-US" sz="1200" baseline="0" dirty="0" smtClean="0">
                <a:solidFill>
                  <a:schemeClr val="bg1"/>
                </a:solidFill>
                <a:effectLst/>
                <a:latin typeface="Tahoma" pitchFamily="34" charset="0"/>
                <a:ea typeface="Tahoma" pitchFamily="34" charset="0"/>
                <a:cs typeface="Tahoma" pitchFamily="34" charset="0"/>
              </a:rPr>
              <a:t> to be a worker for the Lord!  I want to study your word, grow in the grace &amp; knowledge of Jesus Christ, teach Bible class, teach the lost, help the sick, encourage my brothers &amp; sisters in Christ by seeing to their needs.</a:t>
            </a:r>
            <a:endParaRPr lang="en-US" sz="1200" dirty="0" smtClean="0">
              <a:solidFill>
                <a:schemeClr val="bg1"/>
              </a:solidFill>
              <a:effectLst/>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4</a:t>
            </a:fld>
            <a:endParaRPr lang="en-US"/>
          </a:p>
        </p:txBody>
      </p:sp>
    </p:spTree>
    <p:extLst>
      <p:ext uri="{BB962C8B-B14F-4D97-AF65-F5344CB8AC3E}">
        <p14:creationId xmlns:p14="http://schemas.microsoft.com/office/powerpoint/2010/main" val="1541375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one talent person was lost.  He</a:t>
            </a:r>
            <a:r>
              <a:rPr lang="en-US" baseline="0" dirty="0" smtClean="0"/>
              <a:t> gave back his talent to the Lord and didn’t use it.  He was called a wicked lazy slave and was going to be thrown into the outer darkness where there will we weeping and gnashing of teeth.</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5</a:t>
            </a:fld>
            <a:endParaRPr lang="en-US"/>
          </a:p>
        </p:txBody>
      </p:sp>
    </p:spTree>
    <p:extLst>
      <p:ext uri="{BB962C8B-B14F-4D97-AF65-F5344CB8AC3E}">
        <p14:creationId xmlns:p14="http://schemas.microsoft.com/office/powerpoint/2010/main" val="378940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effectLst/>
                <a:latin typeface="Tahoma" pitchFamily="34" charset="0"/>
                <a:ea typeface="Tahoma" pitchFamily="34" charset="0"/>
                <a:cs typeface="Tahoma" pitchFamily="34" charset="0"/>
              </a:rPr>
              <a:t>Following Jesus is still unpopular- few will be saved.  Many want to go to heaven and enjoy eternal life but they don’t want to agonize to go through the narrow</a:t>
            </a:r>
            <a:r>
              <a:rPr lang="en-US" sz="1200" baseline="0" dirty="0" smtClean="0">
                <a:solidFill>
                  <a:schemeClr val="bg1"/>
                </a:solidFill>
                <a:effectLst/>
                <a:latin typeface="Tahoma" pitchFamily="34" charset="0"/>
                <a:ea typeface="Tahoma" pitchFamily="34" charset="0"/>
                <a:cs typeface="Tahoma" pitchFamily="34" charset="0"/>
              </a:rPr>
              <a:t> door that only Jesus offers.  </a:t>
            </a:r>
            <a:endParaRPr lang="en-US" sz="1200" dirty="0" smtClean="0">
              <a:solidFill>
                <a:schemeClr val="bg1"/>
              </a:solidFill>
              <a:effectLst/>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7</a:t>
            </a:fld>
            <a:endParaRPr lang="en-US"/>
          </a:p>
        </p:txBody>
      </p:sp>
    </p:spTree>
    <p:extLst>
      <p:ext uri="{BB962C8B-B14F-4D97-AF65-F5344CB8AC3E}">
        <p14:creationId xmlns:p14="http://schemas.microsoft.com/office/powerpoint/2010/main" val="445172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the worldly the message of Jesus dying on the cross</a:t>
            </a:r>
            <a:r>
              <a:rPr lang="en-US" baseline="0" dirty="0" smtClean="0"/>
              <a:t> is foolish.  But God has made foolish the wisdom of this world.  Thankfully God didn’t refuse to send His Son to this earth because most would reject it but notice that God was well pleased to save those who believe even though the world would consider it foolish.</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8</a:t>
            </a:fld>
            <a:endParaRPr lang="en-US"/>
          </a:p>
        </p:txBody>
      </p:sp>
    </p:spTree>
    <p:extLst>
      <p:ext uri="{BB962C8B-B14F-4D97-AF65-F5344CB8AC3E}">
        <p14:creationId xmlns:p14="http://schemas.microsoft.com/office/powerpoint/2010/main" val="12085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enjoyed the loaves</a:t>
            </a:r>
            <a:r>
              <a:rPr lang="en-US" baseline="0" dirty="0" smtClean="0"/>
              <a:t> and the fishes when Jesus miraculously fed the 5,000 with just 5 loaves and 2 fishes.  But because they were fleshly minded they rejected Jesus’ offer of eating his flesh and drinking his blood for eternal life.</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9</a:t>
            </a:fld>
            <a:endParaRPr lang="en-US"/>
          </a:p>
        </p:txBody>
      </p:sp>
    </p:spTree>
    <p:extLst>
      <p:ext uri="{BB962C8B-B14F-4D97-AF65-F5344CB8AC3E}">
        <p14:creationId xmlns:p14="http://schemas.microsoft.com/office/powerpoint/2010/main" val="379464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lnSpc>
                <a:spcPct val="90000"/>
              </a:lnSpc>
              <a:buNone/>
            </a:pPr>
            <a:r>
              <a:rPr lang="en-US" sz="1200" dirty="0" smtClean="0">
                <a:solidFill>
                  <a:schemeClr val="bg1"/>
                </a:solidFill>
                <a:latin typeface="Tahoma" pitchFamily="34" charset="0"/>
                <a:ea typeface="Tahoma" pitchFamily="34" charset="0"/>
                <a:cs typeface="Tahoma" pitchFamily="34" charset="0"/>
              </a:rPr>
              <a:t>When Jesus taught</a:t>
            </a:r>
            <a:r>
              <a:rPr lang="en-US" sz="1200" dirty="0" smtClean="0">
                <a:solidFill>
                  <a:schemeClr val="bg1"/>
                </a:solidFill>
                <a:effectLst/>
                <a:latin typeface="Tahoma" pitchFamily="34" charset="0"/>
                <a:ea typeface="Tahoma" pitchFamily="34" charset="0"/>
                <a:cs typeface="Tahoma" pitchFamily="34" charset="0"/>
              </a:rPr>
              <a:t>, many believers thought his words were too difficult to listen to and quit following Him (John 6:60ff).    Jesus asked His disciples</a:t>
            </a:r>
            <a:r>
              <a:rPr lang="en-US" sz="1200" i="1" dirty="0" smtClean="0">
                <a:solidFill>
                  <a:schemeClr val="bg1"/>
                </a:solidFill>
                <a:effectLst/>
                <a:latin typeface="Tahoma" pitchFamily="34" charset="0"/>
                <a:ea typeface="Tahoma" pitchFamily="34" charset="0"/>
                <a:cs typeface="Tahoma" pitchFamily="34" charset="0"/>
              </a:rPr>
              <a:t>, “You do not want to go away also, do you" </a:t>
            </a:r>
            <a:r>
              <a:rPr lang="en-US" sz="1200" dirty="0" smtClean="0">
                <a:solidFill>
                  <a:schemeClr val="bg1"/>
                </a:solidFill>
                <a:effectLst/>
                <a:latin typeface="Tahoma" pitchFamily="34" charset="0"/>
                <a:ea typeface="Tahoma" pitchFamily="34" charset="0"/>
                <a:cs typeface="Tahoma" pitchFamily="34" charset="0"/>
              </a:rPr>
              <a:t>(John 6:67)?</a:t>
            </a:r>
          </a:p>
          <a:p>
            <a:pPr marL="609600" indent="-609600" algn="ctr">
              <a:lnSpc>
                <a:spcPct val="90000"/>
              </a:lnSpc>
              <a:buNone/>
            </a:pPr>
            <a:r>
              <a:rPr lang="en-US" sz="1200" dirty="0" smtClean="0">
                <a:solidFill>
                  <a:schemeClr val="bg1"/>
                </a:solidFill>
                <a:effectLst/>
                <a:latin typeface="Tahoma" pitchFamily="34" charset="0"/>
                <a:ea typeface="Tahoma" pitchFamily="34" charset="0"/>
                <a:cs typeface="Tahoma" pitchFamily="34" charset="0"/>
              </a:rPr>
              <a:t>Are you ashamed of the gospel of Christ because it is unpopular?  Do you want to go away?   We should say like Peter did, </a:t>
            </a:r>
            <a:r>
              <a:rPr lang="en-US" sz="1200" i="1" dirty="0" smtClean="0">
                <a:solidFill>
                  <a:schemeClr val="bg1"/>
                </a:solidFill>
                <a:effectLst/>
                <a:latin typeface="Tahoma" pitchFamily="34" charset="0"/>
                <a:ea typeface="Tahoma" pitchFamily="34" charset="0"/>
                <a:cs typeface="Tahoma" pitchFamily="34" charset="0"/>
              </a:rPr>
              <a:t>“Lord to whom shall we go, you have the words of eternal life”  </a:t>
            </a:r>
            <a:r>
              <a:rPr lang="en-US" sz="1200" dirty="0" smtClean="0">
                <a:solidFill>
                  <a:schemeClr val="bg1"/>
                </a:solidFill>
                <a:effectLst/>
                <a:latin typeface="Tahoma" pitchFamily="34" charset="0"/>
                <a:ea typeface="Tahoma" pitchFamily="34" charset="0"/>
                <a:cs typeface="Tahoma" pitchFamily="34" charset="0"/>
              </a:rPr>
              <a:t>(John 6:68).</a:t>
            </a:r>
          </a:p>
          <a:p>
            <a:r>
              <a:rPr lang="en-US" dirty="0" smtClean="0"/>
              <a:t>But the apostles</a:t>
            </a:r>
            <a:r>
              <a:rPr lang="en-US" baseline="0" dirty="0" smtClean="0"/>
              <a:t> didn’t leave because they knew He was the only one who had the words of eternal life. </a:t>
            </a:r>
            <a:endParaRPr lang="en-US" dirty="0"/>
          </a:p>
        </p:txBody>
      </p:sp>
      <p:sp>
        <p:nvSpPr>
          <p:cNvPr id="4" name="Slide Number Placeholder 3"/>
          <p:cNvSpPr>
            <a:spLocks noGrp="1"/>
          </p:cNvSpPr>
          <p:nvPr>
            <p:ph type="sldNum" sz="quarter" idx="10"/>
          </p:nvPr>
        </p:nvSpPr>
        <p:spPr/>
        <p:txBody>
          <a:bodyPr/>
          <a:lstStyle/>
          <a:p>
            <a:fld id="{D17D73A7-84EA-4552-885B-147857F577A1}" type="slidenum">
              <a:rPr lang="en-US" smtClean="0"/>
              <a:t>10</a:t>
            </a:fld>
            <a:endParaRPr lang="en-US"/>
          </a:p>
        </p:txBody>
      </p:sp>
    </p:spTree>
    <p:extLst>
      <p:ext uri="{BB962C8B-B14F-4D97-AF65-F5344CB8AC3E}">
        <p14:creationId xmlns:p14="http://schemas.microsoft.com/office/powerpoint/2010/main" val="98876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FB5ADF-5E07-496E-BDAD-98D6DC86F3F4}"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12640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B5ADF-5E07-496E-BDAD-98D6DC86F3F4}"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74758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B5ADF-5E07-496E-BDAD-98D6DC86F3F4}"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413334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B5ADF-5E07-496E-BDAD-98D6DC86F3F4}"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171931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B5ADF-5E07-496E-BDAD-98D6DC86F3F4}"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404067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FB5ADF-5E07-496E-BDAD-98D6DC86F3F4}"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11910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FB5ADF-5E07-496E-BDAD-98D6DC86F3F4}" type="datetimeFigureOut">
              <a:rPr lang="en-US" smtClean="0"/>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105210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FB5ADF-5E07-496E-BDAD-98D6DC86F3F4}" type="datetimeFigureOut">
              <a:rPr lang="en-US" smtClean="0"/>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279406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B5ADF-5E07-496E-BDAD-98D6DC86F3F4}" type="datetimeFigureOut">
              <a:rPr lang="en-US" smtClean="0"/>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312394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B5ADF-5E07-496E-BDAD-98D6DC86F3F4}"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366883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B5ADF-5E07-496E-BDAD-98D6DC86F3F4}"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E534A-F059-44A6-A47F-9F0EF0CCBF50}" type="slidenum">
              <a:rPr lang="en-US" smtClean="0"/>
              <a:t>‹#›</a:t>
            </a:fld>
            <a:endParaRPr lang="en-US"/>
          </a:p>
        </p:txBody>
      </p:sp>
    </p:spTree>
    <p:extLst>
      <p:ext uri="{BB962C8B-B14F-4D97-AF65-F5344CB8AC3E}">
        <p14:creationId xmlns:p14="http://schemas.microsoft.com/office/powerpoint/2010/main" val="149421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B5ADF-5E07-496E-BDAD-98D6DC86F3F4}" type="datetimeFigureOut">
              <a:rPr lang="en-US" smtClean="0"/>
              <a:t>11/30/2019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E534A-F059-44A6-A47F-9F0EF0CCBF50}" type="slidenum">
              <a:rPr lang="en-US" smtClean="0"/>
              <a:t>‹#›</a:t>
            </a:fld>
            <a:endParaRPr lang="en-US"/>
          </a:p>
        </p:txBody>
      </p:sp>
    </p:spTree>
    <p:extLst>
      <p:ext uri="{BB962C8B-B14F-4D97-AF65-F5344CB8AC3E}">
        <p14:creationId xmlns:p14="http://schemas.microsoft.com/office/powerpoint/2010/main" val="330166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3159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Neglectful because it’s Unpopular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there are some of you who do not believe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 knew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the beginning who they were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did </a:t>
            </a: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 believe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it was that would betray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He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saying, “For this reason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 have said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to you, that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no </a:t>
            </a:r>
            <a:endPar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can come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to Me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unless it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has been granted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him</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 from </a:t>
            </a:r>
          </a:p>
          <a:p>
            <a:pPr marL="0" indent="0" algn="ctr">
              <a:buNone/>
            </a:pP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Father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As a result of this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many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of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disciples </a:t>
            </a: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withdrew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and were not walking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with Him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anymore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a:t>
            </a:r>
          </a:p>
          <a:p>
            <a:pPr marL="0" indent="0" algn="ctr">
              <a:buNone/>
            </a:pP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said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to</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the twelve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 do not want to go away also, do </a:t>
            </a:r>
            <a:endPar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Simon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Peter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answered Him,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to whom shall we go</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You have words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of eternal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life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6:60-68).</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0630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Neglectful because it’s Unpopular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hates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know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that it has hated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before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 hated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were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the world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would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love its 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are not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chose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of this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hates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Remember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that I said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slave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greater than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persecuted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also persecute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if they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kept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they will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also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15:18-20).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0510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So Many Neglect so Great a Salvation?</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Too Busy</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14:16-24; Matt.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22:5; 25:30; Rom. 12:6-8)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Unpopular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13:24; Mt. 7:13-14; 1 Cor. 1:18-21;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6:60-68; 15:18-20)</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Think there’s plenty of time later</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24:25; 26:28; 22:16; 2 Cor. 6:2; Luke 12:20-21)</a:t>
            </a: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5931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think you have plenty of time to obey? </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 was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discussing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righteousness,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self-control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and the judgment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come,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Felix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became frightened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said,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 away for the present,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when I find time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summon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24:25)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King Agrippa said,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 almost persuade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become</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 Christian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26:28).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354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think you have plenty of time to obey? </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said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greedy man),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Fool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night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soul will be required of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those things be which you have provided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 who lays up treasure for 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not rich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toward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12:20-21)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967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think you have plenty of time to obey? </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why are you waiting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Arise and be baptized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wash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calling 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the 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22:16)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an acceptable time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have heard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day of salvation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have helped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accepted time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day 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1578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think you have plenty of time to obey? </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why are you waiting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Arise and be baptized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wash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calling 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the 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22:16)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an acceptable time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have heard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day of salvation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have helped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accepted time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day of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5559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So Many Neglect so Great a Salvation?</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Too Busy</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14:16-20; Mt.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25:24-26, 30; Rom. 12:6-8)</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83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neglecting salvation- making excuses? </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man was giving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big dinner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he invited many;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at the dinner hour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sent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slave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say to those who had been invited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Come; for everything is ready 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all alike began to make excuses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first one said to him,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have bought a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piece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land &amp;</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need to go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look at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consider me excused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one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have bought five yoke of oxen,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am going to try them out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consider me excused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one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have married a wife,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that reason I cannot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14:16-20).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9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too busy- not using your gifts?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have gifts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differ according to the grace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given 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each of us is to exercise them accordingly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prophecy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 proportion of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service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his serving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teaches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his teaching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exhorts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his exhortation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gives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liberality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leads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diligence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shows mercy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cheerfulness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12:6-8).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Seek first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kingdom of 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6:33)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267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too busy- not using your talents? </a:t>
            </a: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one talent person said to his master,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knew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to be a hard man, reaping where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sow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gathering where you scattered no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seed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was afraid, and went away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talent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ground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See, you have what is yours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master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wicked, lazy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slave,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knew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reap where I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did</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sow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gather where I scattered no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seed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Throw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out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worthless slave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into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outer darkness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place there will be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weeping and gnashing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teeth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25:24-26, 30)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0497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Do So Many Neglect so Great a Salvation?</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Too Busy</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14:16-24; Matt.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22:5; 25:30; Rom. 12:6-8)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It’s Unpopular </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13:24; Mt. 7:13-14; 1 Cor. 1:18-21;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6:60-68; 15:18-20)</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1915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Neglectful because it’s Unpopular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Strive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enter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through the narrow door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many,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tell 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seek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enter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not be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able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13:24)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“Enter 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narrow gate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gate is wide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the</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broad that leads to destruction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there are many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enter through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gate is small and the way is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narrow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leads to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there are few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find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7:13-14).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321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Neglectful because it’s Unpopular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the cross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is foolishness to those who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are perishing</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to us who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are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being saved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it is the power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a:t>
            </a:r>
          </a:p>
          <a:p>
            <a:pPr marL="0" indent="0" algn="ctr">
              <a:buNone/>
            </a:pP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500" cap="small" dirty="0">
                <a:solidFill>
                  <a:srgbClr val="00B0F0"/>
                </a:solidFill>
                <a:latin typeface="Tahoma" panose="020B0604030504040204" pitchFamily="34" charset="0"/>
                <a:ea typeface="Tahoma" panose="020B0604030504040204" pitchFamily="34" charset="0"/>
                <a:cs typeface="Tahoma" panose="020B0604030504040204" pitchFamily="34" charset="0"/>
              </a:rPr>
              <a:t>will destroy </a:t>
            </a:r>
            <a:r>
              <a:rPr lang="en-US" sz="3500" cap="small" dirty="0">
                <a:solidFill>
                  <a:srgbClr val="FF0000"/>
                </a:solidFill>
                <a:latin typeface="Tahoma" panose="020B0604030504040204" pitchFamily="34" charset="0"/>
                <a:ea typeface="Tahoma" panose="020B0604030504040204" pitchFamily="34" charset="0"/>
                <a:cs typeface="Tahoma" panose="020B0604030504040204" pitchFamily="34" charset="0"/>
              </a:rPr>
              <a:t>the wisdom of the </a:t>
            </a:r>
            <a:endParaRPr lang="en-US" sz="35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rPr>
              <a:t>wise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5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cap="small" dirty="0">
                <a:solidFill>
                  <a:srgbClr val="FF0000"/>
                </a:solidFill>
                <a:latin typeface="Tahoma" panose="020B0604030504040204" pitchFamily="34" charset="0"/>
                <a:ea typeface="Tahoma" panose="020B0604030504040204" pitchFamily="34" charset="0"/>
                <a:cs typeface="Tahoma" panose="020B0604030504040204" pitchFamily="34" charset="0"/>
              </a:rPr>
              <a:t>the cleverness of the clever </a:t>
            </a:r>
            <a:r>
              <a:rPr lang="en-US" sz="3500" cap="small" dirty="0">
                <a:solidFill>
                  <a:srgbClr val="00B0F0"/>
                </a:solidFill>
                <a:latin typeface="Tahoma" panose="020B0604030504040204" pitchFamily="34" charset="0"/>
                <a:ea typeface="Tahoma" panose="020B0604030504040204" pitchFamily="34" charset="0"/>
                <a:cs typeface="Tahoma" panose="020B0604030504040204" pitchFamily="34" charset="0"/>
              </a:rPr>
              <a:t>I will </a:t>
            </a:r>
            <a:r>
              <a:rPr lang="en-US" sz="3500" cap="small" dirty="0" smtClean="0">
                <a:solidFill>
                  <a:srgbClr val="00B0F0"/>
                </a:solidFill>
                <a:latin typeface="Tahoma" panose="020B0604030504040204" pitchFamily="34" charset="0"/>
                <a:ea typeface="Tahoma" panose="020B0604030504040204" pitchFamily="34" charset="0"/>
                <a:cs typeface="Tahoma" panose="020B0604030504040204" pitchFamily="34" charset="0"/>
              </a:rPr>
              <a:t>set aside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wise man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Where is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scribe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Where is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debater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this age? Has not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God made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foolish the wisdom </a:t>
            </a:r>
            <a:endPar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of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world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since in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wisdom of God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a:r>
            <a:endPar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through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its wisdom did not </a:t>
            </a:r>
            <a:r>
              <a:rPr lang="en-US" sz="3500" i="1" dirty="0">
                <a:solidFill>
                  <a:srgbClr val="FF0000"/>
                </a:solidFill>
                <a:latin typeface="Tahoma" panose="020B0604030504040204" pitchFamily="34" charset="0"/>
                <a:ea typeface="Tahoma" panose="020B0604030504040204" pitchFamily="34" charset="0"/>
                <a:cs typeface="Tahoma" panose="020B0604030504040204" pitchFamily="34" charset="0"/>
              </a:rPr>
              <a:t>come to</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 know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was</a:t>
            </a:r>
          </a:p>
          <a:p>
            <a:pPr marL="0" indent="0" algn="ctr">
              <a:buNone/>
            </a:pP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well-pleased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through the foolishness of the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message </a:t>
            </a: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preached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to save those who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believe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1:18-21).</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67134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Neglectful because it’s Unpopular </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Many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disciples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heard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said,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This is a difficult statement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can listen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conscious that His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disciples</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grumbled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this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Does this cause you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stumble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if you see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Son of Man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ascending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where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before?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Spirit who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gives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flesh profits nothing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words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I have spoken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are spirit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are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703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1872</Words>
  <Application>Microsoft Office PowerPoint</Application>
  <PresentationFormat>Widescreen</PresentationFormat>
  <Paragraphs>170</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Tahoma</vt:lpstr>
      <vt:lpstr>Office Theme</vt:lpstr>
      <vt:lpstr>PowerPoint Presentation</vt:lpstr>
      <vt:lpstr>Why Do So Many Neglect so Great a Salvation?</vt:lpstr>
      <vt:lpstr>Are you neglecting salvation- making excuses? </vt:lpstr>
      <vt:lpstr>Are you too busy- not using your gifts? </vt:lpstr>
      <vt:lpstr>Are you too busy- not using your talents?  </vt:lpstr>
      <vt:lpstr>Why Do So Many Neglect so Great a Salvation?</vt:lpstr>
      <vt:lpstr>Are you Neglectful because it’s Unpopular </vt:lpstr>
      <vt:lpstr>Are you Neglectful because it’s Unpopular </vt:lpstr>
      <vt:lpstr>Are you Neglectful because it’s Unpopular </vt:lpstr>
      <vt:lpstr>Are you Neglectful because it’s Unpopular </vt:lpstr>
      <vt:lpstr>Are you Neglectful because it’s Unpopular </vt:lpstr>
      <vt:lpstr>Why Do So Many Neglect so Great a Salvation?</vt:lpstr>
      <vt:lpstr>Do you think you have plenty of time to obey? </vt:lpstr>
      <vt:lpstr>Do you think you have plenty of time to obey? </vt:lpstr>
      <vt:lpstr>Do you think you have plenty of time to obey? </vt:lpstr>
      <vt:lpstr>Do you think you have plenty of time to obey?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32</cp:revision>
  <dcterms:created xsi:type="dcterms:W3CDTF">2019-11-30T21:13:56Z</dcterms:created>
  <dcterms:modified xsi:type="dcterms:W3CDTF">2019-12-01T11:39:02Z</dcterms:modified>
</cp:coreProperties>
</file>