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307" r:id="rId2"/>
    <p:sldId id="258" r:id="rId3"/>
    <p:sldId id="259" r:id="rId4"/>
    <p:sldId id="257" r:id="rId5"/>
    <p:sldId id="276" r:id="rId6"/>
    <p:sldId id="281" r:id="rId7"/>
    <p:sldId id="284" r:id="rId8"/>
    <p:sldId id="282" r:id="rId9"/>
    <p:sldId id="285" r:id="rId10"/>
    <p:sldId id="283" r:id="rId11"/>
    <p:sldId id="286" r:id="rId12"/>
    <p:sldId id="287" r:id="rId13"/>
    <p:sldId id="288" r:id="rId14"/>
    <p:sldId id="277" r:id="rId15"/>
    <p:sldId id="290" r:id="rId16"/>
    <p:sldId id="291" r:id="rId17"/>
    <p:sldId id="289" r:id="rId18"/>
    <p:sldId id="293" r:id="rId19"/>
    <p:sldId id="278" r:id="rId20"/>
    <p:sldId id="294" r:id="rId21"/>
    <p:sldId id="295" r:id="rId22"/>
    <p:sldId id="297" r:id="rId23"/>
    <p:sldId id="298" r:id="rId24"/>
    <p:sldId id="299" r:id="rId25"/>
    <p:sldId id="300" r:id="rId26"/>
    <p:sldId id="301" r:id="rId27"/>
    <p:sldId id="296" r:id="rId28"/>
    <p:sldId id="279" r:id="rId29"/>
    <p:sldId id="303" r:id="rId30"/>
    <p:sldId id="304" r:id="rId31"/>
    <p:sldId id="305" r:id="rId32"/>
    <p:sldId id="306" r:id="rId33"/>
    <p:sldId id="280" r:id="rId34"/>
    <p:sldId id="308" r:id="rId35"/>
  </p:sldIdLst>
  <p:sldSz cx="14630400" cy="8229600"/>
  <p:notesSz cx="9028113" cy="7077075"/>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24" autoAdjust="0"/>
  </p:normalViewPr>
  <p:slideViewPr>
    <p:cSldViewPr>
      <p:cViewPr varScale="1">
        <p:scale>
          <a:sx n="73" d="100"/>
          <a:sy n="73" d="100"/>
        </p:scale>
        <p:origin x="624" y="84"/>
      </p:cViewPr>
      <p:guideLst>
        <p:guide orient="horz" pos="2592"/>
        <p:guide pos="46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38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3854"/>
          </a:xfrm>
          <a:prstGeom prst="rect">
            <a:avLst/>
          </a:prstGeom>
        </p:spPr>
        <p:txBody>
          <a:bodyPr vert="horz" lIns="91440" tIns="45720" rIns="91440" bIns="45720" rtlCol="0"/>
          <a:lstStyle>
            <a:lvl1pPr algn="r">
              <a:defRPr sz="1200"/>
            </a:lvl1pPr>
          </a:lstStyle>
          <a:p>
            <a:fld id="{617F1192-9A21-4700-86E9-F60CA4898A32}" type="datetimeFigureOut">
              <a:rPr lang="en-US" smtClean="0"/>
              <a:t>1/11/2020</a:t>
            </a:fld>
            <a:endParaRPr lang="en-US"/>
          </a:p>
        </p:txBody>
      </p:sp>
      <p:sp>
        <p:nvSpPr>
          <p:cNvPr id="4" name="Footer Placeholder 3"/>
          <p:cNvSpPr>
            <a:spLocks noGrp="1"/>
          </p:cNvSpPr>
          <p:nvPr>
            <p:ph type="ftr" sz="quarter" idx="2"/>
          </p:nvPr>
        </p:nvSpPr>
        <p:spPr>
          <a:xfrm>
            <a:off x="0" y="6721993"/>
            <a:ext cx="3912182" cy="35385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3854"/>
          </a:xfrm>
          <a:prstGeom prst="rect">
            <a:avLst/>
          </a:prstGeom>
        </p:spPr>
        <p:txBody>
          <a:bodyPr vert="horz" lIns="91440" tIns="45720" rIns="91440" bIns="45720" rtlCol="0" anchor="b"/>
          <a:lstStyle>
            <a:lvl1pPr algn="r">
              <a:defRPr sz="1200"/>
            </a:lvl1pPr>
          </a:lstStyle>
          <a:p>
            <a:fld id="{C171E946-F676-4A5B-B588-6826D1B4CFE0}" type="slidenum">
              <a:rPr lang="en-US" smtClean="0"/>
              <a:t>‹#›</a:t>
            </a:fld>
            <a:endParaRPr lang="en-US"/>
          </a:p>
        </p:txBody>
      </p:sp>
    </p:spTree>
    <p:extLst>
      <p:ext uri="{BB962C8B-B14F-4D97-AF65-F5344CB8AC3E}">
        <p14:creationId xmlns:p14="http://schemas.microsoft.com/office/powerpoint/2010/main" val="4143948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4364" y="0"/>
            <a:ext cx="3912182" cy="355492"/>
          </a:xfrm>
          <a:prstGeom prst="rect">
            <a:avLst/>
          </a:prstGeom>
        </p:spPr>
        <p:txBody>
          <a:bodyPr vert="horz" lIns="91440" tIns="45720" rIns="91440" bIns="45720" rtlCol="0"/>
          <a:lstStyle>
            <a:lvl1pPr algn="r">
              <a:defRPr sz="1200"/>
            </a:lvl1pPr>
          </a:lstStyle>
          <a:p>
            <a:fld id="{71A3D564-A420-4B5B-9480-FB227C5DBE63}" type="datetimeFigureOut">
              <a:rPr lang="en-US" smtClean="0"/>
              <a:t>1/11/2020</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4"/>
            <a:ext cx="7222490" cy="27865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585"/>
            <a:ext cx="3912182" cy="355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4364" y="6721585"/>
            <a:ext cx="3912182" cy="355491"/>
          </a:xfrm>
          <a:prstGeom prst="rect">
            <a:avLst/>
          </a:prstGeom>
        </p:spPr>
        <p:txBody>
          <a:bodyPr vert="horz" lIns="91440" tIns="45720" rIns="91440" bIns="45720" rtlCol="0" anchor="b"/>
          <a:lstStyle>
            <a:lvl1pPr algn="r">
              <a:defRPr sz="1200"/>
            </a:lvl1pPr>
          </a:lstStyle>
          <a:p>
            <a:fld id="{561E7D11-949A-4EEA-88AF-D06CC17DEDEE}" type="slidenum">
              <a:rPr lang="en-US" smtClean="0"/>
              <a:t>‹#›</a:t>
            </a:fld>
            <a:endParaRPr lang="en-US"/>
          </a:p>
        </p:txBody>
      </p:sp>
    </p:spTree>
    <p:extLst>
      <p:ext uri="{BB962C8B-B14F-4D97-AF65-F5344CB8AC3E}">
        <p14:creationId xmlns:p14="http://schemas.microsoft.com/office/powerpoint/2010/main" val="2437521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Douglas_Harper" TargetMode="External"/><Relationship Id="rId2" Type="http://schemas.openxmlformats.org/officeDocument/2006/relationships/slide" Target="../slides/slide19.xml"/><Relationship Id="rId1" Type="http://schemas.openxmlformats.org/officeDocument/2006/relationships/notesMaster" Target="../notesMasters/notesMaster1.xml"/><Relationship Id="rId5" Type="http://schemas.openxmlformats.org/officeDocument/2006/relationships/hyperlink" Target="https://web.archive.org/web/20060219193127/http:/www.etymonline.com/index.php?term=gay" TargetMode="External"/><Relationship Id="rId4" Type="http://schemas.openxmlformats.org/officeDocument/2006/relationships/hyperlink" Target="http://www.etymonline.com/index.php?term=gay"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n.wikipedia.org/wiki/Douglas_Harper"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s://web.archive.org/web/20060219193127/http:/www.etymonline.com/index.php?term=gay" TargetMode="External"/><Relationship Id="rId4" Type="http://schemas.openxmlformats.org/officeDocument/2006/relationships/hyperlink" Target="http://www.etymonline.com/index.php?term=gay"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n.wikipedia.org/wiki/Douglas_Harper" TargetMode="External"/><Relationship Id="rId2" Type="http://schemas.openxmlformats.org/officeDocument/2006/relationships/slide" Target="../slides/slide21.xml"/><Relationship Id="rId1" Type="http://schemas.openxmlformats.org/officeDocument/2006/relationships/notesMaster" Target="../notesMasters/notesMaster1.xml"/><Relationship Id="rId5" Type="http://schemas.openxmlformats.org/officeDocument/2006/relationships/hyperlink" Target="https://web.archive.org/web/20060219193127/http:/www.etymonline.com/index.php?term=gay" TargetMode="External"/><Relationship Id="rId4" Type="http://schemas.openxmlformats.org/officeDocument/2006/relationships/hyperlink" Target="http://www.etymonline.com/index.php?term=gay"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n.wikipedia.org/wiki/Douglas_Harper" TargetMode="External"/><Relationship Id="rId2" Type="http://schemas.openxmlformats.org/officeDocument/2006/relationships/slide" Target="../slides/slide27.xml"/><Relationship Id="rId1" Type="http://schemas.openxmlformats.org/officeDocument/2006/relationships/notesMaster" Target="../notesMasters/notesMaster1.xml"/><Relationship Id="rId5" Type="http://schemas.openxmlformats.org/officeDocument/2006/relationships/hyperlink" Target="https://web.archive.org/web/20060219193127/http:/www.etymonline.com/index.php?term=gay" TargetMode="External"/><Relationship Id="rId4" Type="http://schemas.openxmlformats.org/officeDocument/2006/relationships/hyperlink" Target="http://www.etymonline.com/index.php?term=gay"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smtClean="0">
                <a:solidFill>
                  <a:schemeClr val="bg1"/>
                </a:solidFill>
                <a:latin typeface="Tahoma" pitchFamily="34" charset="0"/>
                <a:ea typeface="Tahoma" pitchFamily="34" charset="0"/>
                <a:cs typeface="Tahoma" pitchFamily="34" charset="0"/>
              </a:rPr>
              <a:t>Satan got Eve to sin by getting her to focus on the forbidden fruit- “good for food”; “delight to the eyes”; “desirable to make you wise”; and “you will be like God” (Gen. 3:6).   Satan made it appear good for Eve to eat even though she understood the command &amp; she ate of it (Gen. 3:3, 6).  He uses FT to redefine Scripture using smooth &amp; flattering words that deceive (Rom. 16:17-18; 2 Pet. 3:16) while Jesus taught &amp; explained the truth so that souls might be saved (John 1:1, 14, 18; 8:32). </a:t>
            </a:r>
          </a:p>
          <a:p>
            <a:pPr algn="ctr">
              <a:buNone/>
            </a:pPr>
            <a:endParaRPr lang="en-US" sz="800" dirty="0" smtClean="0">
              <a:solidFill>
                <a:schemeClr val="bg1"/>
              </a:solidFill>
              <a:latin typeface="Tahoma" pitchFamily="34" charset="0"/>
              <a:ea typeface="Tahoma" pitchFamily="34" charset="0"/>
              <a:cs typeface="Tahoma" pitchFamily="34" charset="0"/>
            </a:endParaRPr>
          </a:p>
          <a:p>
            <a:pPr algn="ctr">
              <a:buNone/>
            </a:pPr>
            <a:r>
              <a:rPr lang="en-US" sz="1200" dirty="0" smtClean="0">
                <a:solidFill>
                  <a:schemeClr val="bg1"/>
                </a:solidFill>
                <a:latin typeface="Tahoma" pitchFamily="34" charset="0"/>
                <a:ea typeface="Tahoma" pitchFamily="34" charset="0"/>
                <a:cs typeface="Tahoma" pitchFamily="34" charset="0"/>
              </a:rPr>
              <a:t>Don’t be deceived (2 Pet. 3:17) when Satan redefines Scripture! </a:t>
            </a:r>
          </a:p>
          <a:p>
            <a:pPr algn="ctr">
              <a:buNone/>
            </a:pPr>
            <a:endParaRPr lang="en-US" sz="800" dirty="0" smtClean="0">
              <a:solidFill>
                <a:schemeClr val="bg1"/>
              </a:solidFill>
              <a:latin typeface="Tahoma" pitchFamily="34" charset="0"/>
              <a:ea typeface="Tahoma" pitchFamily="34" charset="0"/>
              <a:cs typeface="Tahoma" pitchFamily="34" charset="0"/>
            </a:endParaRP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endParaRPr lang="en-US" sz="1200" dirty="0" smtClean="0">
              <a:solidFill>
                <a:schemeClr val="bg1"/>
              </a:solidFill>
              <a:latin typeface="Tahoma" pitchFamily="34" charset="0"/>
              <a:ea typeface="Tahoma" pitchFamily="34" charset="0"/>
              <a:cs typeface="Tahoma" pitchFamily="34" charset="0"/>
            </a:endParaRPr>
          </a:p>
          <a:p>
            <a:endParaRPr lang="en-US" dirty="0"/>
          </a:p>
        </p:txBody>
      </p:sp>
      <p:sp>
        <p:nvSpPr>
          <p:cNvPr id="4" name="Slide Number Placeholder 3"/>
          <p:cNvSpPr>
            <a:spLocks noGrp="1"/>
          </p:cNvSpPr>
          <p:nvPr>
            <p:ph type="sldNum" sz="quarter" idx="10"/>
          </p:nvPr>
        </p:nvSpPr>
        <p:spPr/>
        <p:txBody>
          <a:bodyPr/>
          <a:lstStyle/>
          <a:p>
            <a:fld id="{561E7D11-949A-4EEA-88AF-D06CC17DEDEE}" type="slidenum">
              <a:rPr lang="en-US" smtClean="0"/>
              <a:t>3</a:t>
            </a:fld>
            <a:endParaRPr lang="en-US"/>
          </a:p>
        </p:txBody>
      </p:sp>
    </p:spTree>
    <p:extLst>
      <p:ext uri="{BB962C8B-B14F-4D97-AF65-F5344CB8AC3E}">
        <p14:creationId xmlns:p14="http://schemas.microsoft.com/office/powerpoint/2010/main" val="1381170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smtClean="0">
                <a:solidFill>
                  <a:schemeClr val="bg1"/>
                </a:solidFill>
                <a:latin typeface="Tahoma" pitchFamily="34" charset="0"/>
                <a:ea typeface="Tahoma" pitchFamily="34" charset="0"/>
                <a:cs typeface="Tahoma" pitchFamily="34" charset="0"/>
              </a:rPr>
              <a:t>Satan got Eve to sin by getting her to focus on the forbidden fruit- “good for food”; “delight to the eyes”; “desirable to make you wise”; and “you will be like God” (Gen. 3:6).   Satan made it appear good for Eve to eat even though she understood the command &amp; she ate of it (Gen. 3:3, 6).  He uses FT to redefine Scripture using smooth &amp; flattering words that deceive (Rom. 16:17-18; 2 Pet. 3:16) while Jesus taught &amp; explained the truth so that souls might be saved (John 1:1, 14, 18; 8:32).  Don’t be deceived (2 Pet. 3:17) when Satan redefines Scripture! </a:t>
            </a:r>
          </a:p>
          <a:p>
            <a:pPr algn="ctr">
              <a:buNone/>
            </a:pPr>
            <a:endParaRPr lang="en-US" sz="800" dirty="0" smtClean="0">
              <a:solidFill>
                <a:schemeClr val="bg1"/>
              </a:solidFill>
              <a:latin typeface="Tahoma" pitchFamily="34" charset="0"/>
              <a:ea typeface="Tahoma" pitchFamily="34" charset="0"/>
              <a:cs typeface="Tahoma" pitchFamily="34" charset="0"/>
            </a:endParaRP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endParaRPr lang="en-US" sz="1200" dirty="0" smtClean="0">
              <a:solidFill>
                <a:schemeClr val="bg1"/>
              </a:solidFill>
              <a:latin typeface="Tahoma" pitchFamily="34" charset="0"/>
              <a:ea typeface="Tahoma" pitchFamily="34" charset="0"/>
              <a:cs typeface="Tahoma"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561E7D11-949A-4EEA-88AF-D06CC17DEDEE}" type="slidenum">
              <a:rPr lang="en-US" smtClean="0"/>
              <a:t>4</a:t>
            </a:fld>
            <a:endParaRPr lang="en-US"/>
          </a:p>
        </p:txBody>
      </p:sp>
    </p:spTree>
    <p:extLst>
      <p:ext uri="{BB962C8B-B14F-4D97-AF65-F5344CB8AC3E}">
        <p14:creationId xmlns:p14="http://schemas.microsoft.com/office/powerpoint/2010/main" val="1204994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hlinkClick r:id="rId3"/>
              </a:rPr>
              <a:t>Harper, Douglas</a:t>
            </a:r>
            <a:r>
              <a:rPr lang="en-US" sz="1200" b="0" u="none" strike="noStrike" kern="1200" dirty="0" smtClean="0">
                <a:solidFill>
                  <a:schemeClr val="tx1"/>
                </a:solidFill>
                <a:effectLst/>
                <a:latin typeface="+mn-lt"/>
                <a:ea typeface="+mn-ea"/>
                <a:cs typeface="+mn-cs"/>
              </a:rPr>
              <a:t> (2001–2013). </a:t>
            </a:r>
            <a:r>
              <a:rPr lang="en-US" sz="1200" b="0" i="0" u="none" strike="noStrike" kern="1200" dirty="0" smtClean="0">
                <a:solidFill>
                  <a:schemeClr val="tx1"/>
                </a:solidFill>
                <a:effectLst/>
                <a:latin typeface="+mn-lt"/>
                <a:ea typeface="+mn-ea"/>
                <a:cs typeface="+mn-cs"/>
                <a:hlinkClick r:id="rId4"/>
              </a:rPr>
              <a:t>"Gay"</a:t>
            </a:r>
            <a:r>
              <a:rPr lang="en-US" sz="1200" b="0" u="none" strike="noStrike" kern="1200" dirty="0" smtClean="0">
                <a:solidFill>
                  <a:schemeClr val="tx1"/>
                </a:solidFill>
                <a:effectLst/>
                <a:latin typeface="+mn-lt"/>
                <a:ea typeface="+mn-ea"/>
                <a:cs typeface="+mn-cs"/>
              </a:rPr>
              <a:t>. </a:t>
            </a:r>
            <a:r>
              <a:rPr lang="en-US" sz="1200" b="0" i="1" u="none" strike="noStrike" kern="1200" dirty="0" smtClean="0">
                <a:solidFill>
                  <a:schemeClr val="tx1"/>
                </a:solidFill>
                <a:effectLst/>
                <a:latin typeface="+mn-lt"/>
                <a:ea typeface="+mn-ea"/>
                <a:cs typeface="+mn-cs"/>
              </a:rPr>
              <a:t>Online Etymology dictionary</a:t>
            </a:r>
            <a:r>
              <a:rPr lang="en-US" sz="1200" b="0" u="none" strike="noStrike"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5"/>
              </a:rPr>
              <a:t>Archived</a:t>
            </a:r>
            <a:r>
              <a:rPr lang="en-US" sz="1200" b="0" u="none" strike="noStrike" kern="1200" dirty="0" smtClean="0">
                <a:solidFill>
                  <a:schemeClr val="tx1"/>
                </a:solidFill>
                <a:effectLst/>
                <a:latin typeface="+mn-lt"/>
                <a:ea typeface="+mn-ea"/>
                <a:cs typeface="+mn-cs"/>
              </a:rPr>
              <a:t> from the original on 19 February 2006</a:t>
            </a:r>
            <a:r>
              <a:rPr lang="en-US" sz="1200" b="0" i="0" u="none" strike="noStrike" kern="1200" dirty="0" smtClean="0">
                <a:solidFill>
                  <a:schemeClr val="tx1"/>
                </a:solidFill>
                <a:effectLst/>
                <a:latin typeface="+mn-lt"/>
                <a:ea typeface="+mn-ea"/>
                <a:cs typeface="+mn-cs"/>
              </a:rPr>
              <a:t>. Retrieved 13 February 2006</a:t>
            </a:r>
            <a:r>
              <a:rPr lang="en-US" sz="1200" b="0" u="none" strike="noStrike" kern="1200" dirty="0" smtClean="0">
                <a:solidFill>
                  <a:schemeClr val="tx1"/>
                </a:solidFill>
                <a:effectLst/>
                <a:latin typeface="+mn-lt"/>
                <a:ea typeface="+mn-ea"/>
                <a:cs typeface="+mn-cs"/>
              </a:rPr>
              <a:t>.</a:t>
            </a:r>
            <a:r>
              <a:rPr lang="en-US" sz="1200" dirty="0" smtClean="0">
                <a:solidFill>
                  <a:schemeClr val="bg1"/>
                </a:solidFill>
                <a:latin typeface="Tahoma" pitchFamily="34" charset="0"/>
                <a:ea typeface="Tahoma" pitchFamily="34" charset="0"/>
                <a:cs typeface="Tahoma" pitchFamily="34" charset="0"/>
              </a:rPr>
              <a:t>Since the 12</a:t>
            </a:r>
            <a:r>
              <a:rPr lang="en-US" sz="1200" baseline="30000" dirty="0" smtClean="0">
                <a:solidFill>
                  <a:schemeClr val="bg1"/>
                </a:solidFill>
                <a:latin typeface="Tahoma" pitchFamily="34" charset="0"/>
                <a:ea typeface="Tahoma" pitchFamily="34" charset="0"/>
                <a:cs typeface="Tahoma" pitchFamily="34" charset="0"/>
              </a:rPr>
              <a:t>th</a:t>
            </a:r>
            <a:r>
              <a:rPr lang="en-US" sz="1200" dirty="0" smtClean="0">
                <a:solidFill>
                  <a:schemeClr val="bg1"/>
                </a:solidFill>
                <a:latin typeface="Tahoma" pitchFamily="34" charset="0"/>
                <a:ea typeface="Tahoma" pitchFamily="34" charset="0"/>
                <a:cs typeface="Tahoma" pitchFamily="34" charset="0"/>
              </a:rPr>
              <a:t> century the word gay in English has been used to mean “carefree, bright, and showy”. </a:t>
            </a:r>
            <a:r>
              <a:rPr lang="en-US" dirty="0" smtClean="0"/>
              <a:t>The</a:t>
            </a:r>
            <a:r>
              <a:rPr lang="en-US" baseline="0" dirty="0" smtClean="0"/>
              <a:t> word “gay” came into English from the old French </a:t>
            </a:r>
            <a:r>
              <a:rPr lang="en-US" baseline="0" dirty="0" err="1" smtClean="0"/>
              <a:t>gai</a:t>
            </a:r>
            <a:r>
              <a:rPr lang="en-US" baseline="0" dirty="0" smtClean="0"/>
              <a:t>, most likely from a German source in the 12</a:t>
            </a:r>
            <a:r>
              <a:rPr lang="en-US" baseline="30000" dirty="0" smtClean="0"/>
              <a:t>th</a:t>
            </a:r>
            <a:r>
              <a:rPr lang="en-US" baseline="0" dirty="0" smtClean="0"/>
              <a:t> century.  In English the word meant “carefree, bright, and showy” and the word was commonly used this way in speech &amp; literature.  The optimistic 1890’s were called the gay nineties.  </a:t>
            </a:r>
            <a:endParaRPr lang="en-US" dirty="0" smtClean="0"/>
          </a:p>
          <a:p>
            <a:endParaRPr lang="en-US" dirty="0"/>
          </a:p>
        </p:txBody>
      </p:sp>
      <p:sp>
        <p:nvSpPr>
          <p:cNvPr id="4" name="Slide Number Placeholder 3"/>
          <p:cNvSpPr>
            <a:spLocks noGrp="1"/>
          </p:cNvSpPr>
          <p:nvPr>
            <p:ph type="sldNum" sz="quarter" idx="10"/>
          </p:nvPr>
        </p:nvSpPr>
        <p:spPr/>
        <p:txBody>
          <a:bodyPr/>
          <a:lstStyle/>
          <a:p>
            <a:fld id="{561E7D11-949A-4EEA-88AF-D06CC17DEDEE}" type="slidenum">
              <a:rPr lang="en-US" smtClean="0"/>
              <a:t>19</a:t>
            </a:fld>
            <a:endParaRPr lang="en-US"/>
          </a:p>
        </p:txBody>
      </p:sp>
    </p:spTree>
    <p:extLst>
      <p:ext uri="{BB962C8B-B14F-4D97-AF65-F5344CB8AC3E}">
        <p14:creationId xmlns:p14="http://schemas.microsoft.com/office/powerpoint/2010/main" val="1794651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hlinkClick r:id="rId3"/>
              </a:rPr>
              <a:t>Harper, Douglas</a:t>
            </a:r>
            <a:r>
              <a:rPr lang="en-US" sz="1200" b="0" u="none" strike="noStrike" kern="1200" dirty="0" smtClean="0">
                <a:solidFill>
                  <a:schemeClr val="tx1"/>
                </a:solidFill>
                <a:effectLst/>
                <a:latin typeface="+mn-lt"/>
                <a:ea typeface="+mn-ea"/>
                <a:cs typeface="+mn-cs"/>
              </a:rPr>
              <a:t> (2001–2013). </a:t>
            </a:r>
            <a:r>
              <a:rPr lang="en-US" sz="1200" b="0" i="0" u="none" strike="noStrike" kern="1200" dirty="0" smtClean="0">
                <a:solidFill>
                  <a:schemeClr val="tx1"/>
                </a:solidFill>
                <a:effectLst/>
                <a:latin typeface="+mn-lt"/>
                <a:ea typeface="+mn-ea"/>
                <a:cs typeface="+mn-cs"/>
                <a:hlinkClick r:id="rId4"/>
              </a:rPr>
              <a:t>"Gay"</a:t>
            </a:r>
            <a:r>
              <a:rPr lang="en-US" sz="1200" b="0" u="none" strike="noStrike" kern="1200" dirty="0" smtClean="0">
                <a:solidFill>
                  <a:schemeClr val="tx1"/>
                </a:solidFill>
                <a:effectLst/>
                <a:latin typeface="+mn-lt"/>
                <a:ea typeface="+mn-ea"/>
                <a:cs typeface="+mn-cs"/>
              </a:rPr>
              <a:t>. </a:t>
            </a:r>
            <a:r>
              <a:rPr lang="en-US" sz="1200" b="0" i="1" u="none" strike="noStrike" kern="1200" dirty="0" smtClean="0">
                <a:solidFill>
                  <a:schemeClr val="tx1"/>
                </a:solidFill>
                <a:effectLst/>
                <a:latin typeface="+mn-lt"/>
                <a:ea typeface="+mn-ea"/>
                <a:cs typeface="+mn-cs"/>
              </a:rPr>
              <a:t>Online Etymology dictionary</a:t>
            </a:r>
            <a:r>
              <a:rPr lang="en-US" sz="1200" b="0" u="none" strike="noStrike"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5"/>
              </a:rPr>
              <a:t>Archived</a:t>
            </a:r>
            <a:r>
              <a:rPr lang="en-US" sz="1200" b="0" u="none" strike="noStrike" kern="1200" dirty="0" smtClean="0">
                <a:solidFill>
                  <a:schemeClr val="tx1"/>
                </a:solidFill>
                <a:effectLst/>
                <a:latin typeface="+mn-lt"/>
                <a:ea typeface="+mn-ea"/>
                <a:cs typeface="+mn-cs"/>
              </a:rPr>
              <a:t> from the original on 19 February 2006</a:t>
            </a:r>
            <a:r>
              <a:rPr lang="en-US" sz="1200" b="0" i="0" u="none" strike="noStrike" kern="1200" dirty="0" smtClean="0">
                <a:solidFill>
                  <a:schemeClr val="tx1"/>
                </a:solidFill>
                <a:effectLst/>
                <a:latin typeface="+mn-lt"/>
                <a:ea typeface="+mn-ea"/>
                <a:cs typeface="+mn-cs"/>
              </a:rPr>
              <a:t>. Retrieved 13 February 2006</a:t>
            </a:r>
            <a:r>
              <a:rPr lang="en-US" sz="1200" b="0" u="none" strike="noStrike" kern="1200" dirty="0" smtClean="0">
                <a:solidFill>
                  <a:schemeClr val="tx1"/>
                </a:solidFill>
                <a:effectLst/>
                <a:latin typeface="+mn-lt"/>
                <a:ea typeface="+mn-ea"/>
                <a:cs typeface="+mn-cs"/>
              </a:rPr>
              <a:t>.</a:t>
            </a:r>
            <a:r>
              <a:rPr lang="en-US" sz="1200" dirty="0" smtClean="0">
                <a:solidFill>
                  <a:schemeClr val="bg1"/>
                </a:solidFill>
                <a:latin typeface="Tahoma" pitchFamily="34" charset="0"/>
                <a:ea typeface="Tahoma" pitchFamily="34" charset="0"/>
                <a:cs typeface="Tahoma" pitchFamily="34" charset="0"/>
              </a:rPr>
              <a:t>Since the 12</a:t>
            </a:r>
            <a:r>
              <a:rPr lang="en-US" sz="1200" baseline="30000" dirty="0" smtClean="0">
                <a:solidFill>
                  <a:schemeClr val="bg1"/>
                </a:solidFill>
                <a:latin typeface="Tahoma" pitchFamily="34" charset="0"/>
                <a:ea typeface="Tahoma" pitchFamily="34" charset="0"/>
                <a:cs typeface="Tahoma" pitchFamily="34" charset="0"/>
              </a:rPr>
              <a:t>th</a:t>
            </a:r>
            <a:r>
              <a:rPr lang="en-US" sz="1200" dirty="0" smtClean="0">
                <a:solidFill>
                  <a:schemeClr val="bg1"/>
                </a:solidFill>
                <a:latin typeface="Tahoma" pitchFamily="34" charset="0"/>
                <a:ea typeface="Tahoma" pitchFamily="34" charset="0"/>
                <a:cs typeface="Tahoma" pitchFamily="34" charset="0"/>
              </a:rPr>
              <a:t> century the word gay in English has been used to mean “carefree, bright, and showy”. </a:t>
            </a:r>
            <a:r>
              <a:rPr lang="en-US" dirty="0" smtClean="0"/>
              <a:t>The</a:t>
            </a:r>
            <a:r>
              <a:rPr lang="en-US" baseline="0" dirty="0" smtClean="0"/>
              <a:t> word “gay” came into English from the old French </a:t>
            </a:r>
            <a:r>
              <a:rPr lang="en-US" baseline="0" dirty="0" err="1" smtClean="0"/>
              <a:t>gai</a:t>
            </a:r>
            <a:r>
              <a:rPr lang="en-US" baseline="0" dirty="0" smtClean="0"/>
              <a:t>, most likely from a German source in the 12</a:t>
            </a:r>
            <a:r>
              <a:rPr lang="en-US" baseline="30000" dirty="0" smtClean="0"/>
              <a:t>th</a:t>
            </a:r>
            <a:r>
              <a:rPr lang="en-US" baseline="0" dirty="0" smtClean="0"/>
              <a:t> century.  In English the word meant “carefree, bright, and showy” and the word was commonly used this way in speech &amp; literature.  The optimistic 1890’s were called the gay nineties.  </a:t>
            </a:r>
            <a:endParaRPr lang="en-US" dirty="0" smtClean="0"/>
          </a:p>
          <a:p>
            <a:endParaRPr lang="en-US" dirty="0"/>
          </a:p>
        </p:txBody>
      </p:sp>
      <p:sp>
        <p:nvSpPr>
          <p:cNvPr id="4" name="Slide Number Placeholder 3"/>
          <p:cNvSpPr>
            <a:spLocks noGrp="1"/>
          </p:cNvSpPr>
          <p:nvPr>
            <p:ph type="sldNum" sz="quarter" idx="10"/>
          </p:nvPr>
        </p:nvSpPr>
        <p:spPr/>
        <p:txBody>
          <a:bodyPr/>
          <a:lstStyle/>
          <a:p>
            <a:fld id="{561E7D11-949A-4EEA-88AF-D06CC17DEDEE}" type="slidenum">
              <a:rPr lang="en-US" smtClean="0"/>
              <a:t>20</a:t>
            </a:fld>
            <a:endParaRPr lang="en-US"/>
          </a:p>
        </p:txBody>
      </p:sp>
    </p:spTree>
    <p:extLst>
      <p:ext uri="{BB962C8B-B14F-4D97-AF65-F5344CB8AC3E}">
        <p14:creationId xmlns:p14="http://schemas.microsoft.com/office/powerpoint/2010/main" val="1992064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hlinkClick r:id="rId3"/>
              </a:rPr>
              <a:t>Harper, Douglas</a:t>
            </a:r>
            <a:r>
              <a:rPr lang="en-US" sz="1200" b="0" u="none" strike="noStrike" kern="1200" dirty="0" smtClean="0">
                <a:solidFill>
                  <a:schemeClr val="tx1"/>
                </a:solidFill>
                <a:effectLst/>
                <a:latin typeface="+mn-lt"/>
                <a:ea typeface="+mn-ea"/>
                <a:cs typeface="+mn-cs"/>
              </a:rPr>
              <a:t> (2001–2013). </a:t>
            </a:r>
            <a:r>
              <a:rPr lang="en-US" sz="1200" b="0" i="0" u="none" strike="noStrike" kern="1200" dirty="0" smtClean="0">
                <a:solidFill>
                  <a:schemeClr val="tx1"/>
                </a:solidFill>
                <a:effectLst/>
                <a:latin typeface="+mn-lt"/>
                <a:ea typeface="+mn-ea"/>
                <a:cs typeface="+mn-cs"/>
                <a:hlinkClick r:id="rId4"/>
              </a:rPr>
              <a:t>"Gay"</a:t>
            </a:r>
            <a:r>
              <a:rPr lang="en-US" sz="1200" b="0" u="none" strike="noStrike" kern="1200" dirty="0" smtClean="0">
                <a:solidFill>
                  <a:schemeClr val="tx1"/>
                </a:solidFill>
                <a:effectLst/>
                <a:latin typeface="+mn-lt"/>
                <a:ea typeface="+mn-ea"/>
                <a:cs typeface="+mn-cs"/>
              </a:rPr>
              <a:t>. </a:t>
            </a:r>
            <a:r>
              <a:rPr lang="en-US" sz="1200" b="0" i="1" u="none" strike="noStrike" kern="1200" dirty="0" smtClean="0">
                <a:solidFill>
                  <a:schemeClr val="tx1"/>
                </a:solidFill>
                <a:effectLst/>
                <a:latin typeface="+mn-lt"/>
                <a:ea typeface="+mn-ea"/>
                <a:cs typeface="+mn-cs"/>
              </a:rPr>
              <a:t>Online Etymology dictionary</a:t>
            </a:r>
            <a:r>
              <a:rPr lang="en-US" sz="1200" b="0" u="none" strike="noStrike"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5"/>
              </a:rPr>
              <a:t>Archived</a:t>
            </a:r>
            <a:r>
              <a:rPr lang="en-US" sz="1200" b="0" u="none" strike="noStrike" kern="1200" dirty="0" smtClean="0">
                <a:solidFill>
                  <a:schemeClr val="tx1"/>
                </a:solidFill>
                <a:effectLst/>
                <a:latin typeface="+mn-lt"/>
                <a:ea typeface="+mn-ea"/>
                <a:cs typeface="+mn-cs"/>
              </a:rPr>
              <a:t> from the original on 19 February 2006</a:t>
            </a:r>
            <a:r>
              <a:rPr lang="en-US" sz="1200" b="0" i="0" u="none" strike="noStrike" kern="1200" dirty="0" smtClean="0">
                <a:solidFill>
                  <a:schemeClr val="tx1"/>
                </a:solidFill>
                <a:effectLst/>
                <a:latin typeface="+mn-lt"/>
                <a:ea typeface="+mn-ea"/>
                <a:cs typeface="+mn-cs"/>
              </a:rPr>
              <a:t>. Retrieved 13 February 2006</a:t>
            </a:r>
            <a:r>
              <a:rPr lang="en-US" sz="1200" b="0" u="none" strike="noStrike" kern="1200" dirty="0" smtClean="0">
                <a:solidFill>
                  <a:schemeClr val="tx1"/>
                </a:solidFill>
                <a:effectLst/>
                <a:latin typeface="+mn-lt"/>
                <a:ea typeface="+mn-ea"/>
                <a:cs typeface="+mn-cs"/>
              </a:rPr>
              <a:t>.</a:t>
            </a:r>
            <a:r>
              <a:rPr lang="en-US" sz="1200" dirty="0" smtClean="0">
                <a:solidFill>
                  <a:schemeClr val="bg1"/>
                </a:solidFill>
                <a:latin typeface="Tahoma" pitchFamily="34" charset="0"/>
                <a:ea typeface="Tahoma" pitchFamily="34" charset="0"/>
                <a:cs typeface="Tahoma" pitchFamily="34" charset="0"/>
              </a:rPr>
              <a:t>Since the 12</a:t>
            </a:r>
            <a:r>
              <a:rPr lang="en-US" sz="1200" baseline="30000" dirty="0" smtClean="0">
                <a:solidFill>
                  <a:schemeClr val="bg1"/>
                </a:solidFill>
                <a:latin typeface="Tahoma" pitchFamily="34" charset="0"/>
                <a:ea typeface="Tahoma" pitchFamily="34" charset="0"/>
                <a:cs typeface="Tahoma" pitchFamily="34" charset="0"/>
              </a:rPr>
              <a:t>th</a:t>
            </a:r>
            <a:r>
              <a:rPr lang="en-US" sz="1200" dirty="0" smtClean="0">
                <a:solidFill>
                  <a:schemeClr val="bg1"/>
                </a:solidFill>
                <a:latin typeface="Tahoma" pitchFamily="34" charset="0"/>
                <a:ea typeface="Tahoma" pitchFamily="34" charset="0"/>
                <a:cs typeface="Tahoma" pitchFamily="34" charset="0"/>
              </a:rPr>
              <a:t> century the word gay in English has been used to mean “carefree, bright, and showy”. </a:t>
            </a:r>
            <a:r>
              <a:rPr lang="en-US" dirty="0" smtClean="0"/>
              <a:t>The</a:t>
            </a:r>
            <a:r>
              <a:rPr lang="en-US" baseline="0" dirty="0" smtClean="0"/>
              <a:t> word “gay” came into English from the old French </a:t>
            </a:r>
            <a:r>
              <a:rPr lang="en-US" baseline="0" dirty="0" err="1" smtClean="0"/>
              <a:t>gai</a:t>
            </a:r>
            <a:r>
              <a:rPr lang="en-US" baseline="0" dirty="0" smtClean="0"/>
              <a:t>, most likely from a German source in the 12</a:t>
            </a:r>
            <a:r>
              <a:rPr lang="en-US" baseline="30000" dirty="0" smtClean="0"/>
              <a:t>th</a:t>
            </a:r>
            <a:r>
              <a:rPr lang="en-US" baseline="0" dirty="0" smtClean="0"/>
              <a:t> century.  In English the word meant “carefree, bright, and showy” and the word was commonly used this way in speech &amp; literature.  The optimistic 1890’s were called the gay nineties.  </a:t>
            </a:r>
            <a:endParaRPr lang="en-US" dirty="0" smtClean="0"/>
          </a:p>
          <a:p>
            <a:endParaRPr lang="en-US" dirty="0"/>
          </a:p>
        </p:txBody>
      </p:sp>
      <p:sp>
        <p:nvSpPr>
          <p:cNvPr id="4" name="Slide Number Placeholder 3"/>
          <p:cNvSpPr>
            <a:spLocks noGrp="1"/>
          </p:cNvSpPr>
          <p:nvPr>
            <p:ph type="sldNum" sz="quarter" idx="10"/>
          </p:nvPr>
        </p:nvSpPr>
        <p:spPr/>
        <p:txBody>
          <a:bodyPr/>
          <a:lstStyle/>
          <a:p>
            <a:fld id="{561E7D11-949A-4EEA-88AF-D06CC17DEDEE}" type="slidenum">
              <a:rPr lang="en-US" smtClean="0"/>
              <a:t>21</a:t>
            </a:fld>
            <a:endParaRPr lang="en-US"/>
          </a:p>
        </p:txBody>
      </p:sp>
    </p:spTree>
    <p:extLst>
      <p:ext uri="{BB962C8B-B14F-4D97-AF65-F5344CB8AC3E}">
        <p14:creationId xmlns:p14="http://schemas.microsoft.com/office/powerpoint/2010/main" val="132007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hlinkClick r:id="rId3"/>
              </a:rPr>
              <a:t>Harper, Douglas</a:t>
            </a:r>
            <a:r>
              <a:rPr lang="en-US" sz="1200" b="0" u="none" strike="noStrike" kern="1200" dirty="0" smtClean="0">
                <a:solidFill>
                  <a:schemeClr val="tx1"/>
                </a:solidFill>
                <a:effectLst/>
                <a:latin typeface="+mn-lt"/>
                <a:ea typeface="+mn-ea"/>
                <a:cs typeface="+mn-cs"/>
              </a:rPr>
              <a:t> (2001–2013). </a:t>
            </a:r>
            <a:r>
              <a:rPr lang="en-US" sz="1200" b="0" i="0" u="none" strike="noStrike" kern="1200" dirty="0" smtClean="0">
                <a:solidFill>
                  <a:schemeClr val="tx1"/>
                </a:solidFill>
                <a:effectLst/>
                <a:latin typeface="+mn-lt"/>
                <a:ea typeface="+mn-ea"/>
                <a:cs typeface="+mn-cs"/>
                <a:hlinkClick r:id="rId4"/>
              </a:rPr>
              <a:t>"Gay"</a:t>
            </a:r>
            <a:r>
              <a:rPr lang="en-US" sz="1200" b="0" u="none" strike="noStrike" kern="1200" dirty="0" smtClean="0">
                <a:solidFill>
                  <a:schemeClr val="tx1"/>
                </a:solidFill>
                <a:effectLst/>
                <a:latin typeface="+mn-lt"/>
                <a:ea typeface="+mn-ea"/>
                <a:cs typeface="+mn-cs"/>
              </a:rPr>
              <a:t>. </a:t>
            </a:r>
            <a:r>
              <a:rPr lang="en-US" sz="1200" b="0" i="1" u="none" strike="noStrike" kern="1200" dirty="0" smtClean="0">
                <a:solidFill>
                  <a:schemeClr val="tx1"/>
                </a:solidFill>
                <a:effectLst/>
                <a:latin typeface="+mn-lt"/>
                <a:ea typeface="+mn-ea"/>
                <a:cs typeface="+mn-cs"/>
              </a:rPr>
              <a:t>Online Etymology dictionary</a:t>
            </a:r>
            <a:r>
              <a:rPr lang="en-US" sz="1200" b="0" u="none" strike="noStrike"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5"/>
              </a:rPr>
              <a:t>Archived</a:t>
            </a:r>
            <a:r>
              <a:rPr lang="en-US" sz="1200" b="0" u="none" strike="noStrike" kern="1200" dirty="0" smtClean="0">
                <a:solidFill>
                  <a:schemeClr val="tx1"/>
                </a:solidFill>
                <a:effectLst/>
                <a:latin typeface="+mn-lt"/>
                <a:ea typeface="+mn-ea"/>
                <a:cs typeface="+mn-cs"/>
              </a:rPr>
              <a:t> from the original on 19 February 2006</a:t>
            </a:r>
            <a:r>
              <a:rPr lang="en-US" sz="1200" b="0" i="0" u="none" strike="noStrike" kern="1200" dirty="0" smtClean="0">
                <a:solidFill>
                  <a:schemeClr val="tx1"/>
                </a:solidFill>
                <a:effectLst/>
                <a:latin typeface="+mn-lt"/>
                <a:ea typeface="+mn-ea"/>
                <a:cs typeface="+mn-cs"/>
              </a:rPr>
              <a:t>. Retrieved 13 February 2006</a:t>
            </a:r>
            <a:r>
              <a:rPr lang="en-US" sz="1200" b="0" u="none" strike="noStrike" kern="1200" dirty="0" smtClean="0">
                <a:solidFill>
                  <a:schemeClr val="tx1"/>
                </a:solidFill>
                <a:effectLst/>
                <a:latin typeface="+mn-lt"/>
                <a:ea typeface="+mn-ea"/>
                <a:cs typeface="+mn-cs"/>
              </a:rPr>
              <a:t>.</a:t>
            </a:r>
            <a:r>
              <a:rPr lang="en-US" sz="1200" dirty="0" smtClean="0">
                <a:solidFill>
                  <a:schemeClr val="bg1"/>
                </a:solidFill>
                <a:latin typeface="Tahoma" pitchFamily="34" charset="0"/>
                <a:ea typeface="Tahoma" pitchFamily="34" charset="0"/>
                <a:cs typeface="Tahoma" pitchFamily="34" charset="0"/>
              </a:rPr>
              <a:t>Since the 12</a:t>
            </a:r>
            <a:r>
              <a:rPr lang="en-US" sz="1200" baseline="30000" dirty="0" smtClean="0">
                <a:solidFill>
                  <a:schemeClr val="bg1"/>
                </a:solidFill>
                <a:latin typeface="Tahoma" pitchFamily="34" charset="0"/>
                <a:ea typeface="Tahoma" pitchFamily="34" charset="0"/>
                <a:cs typeface="Tahoma" pitchFamily="34" charset="0"/>
              </a:rPr>
              <a:t>th</a:t>
            </a:r>
            <a:r>
              <a:rPr lang="en-US" sz="1200" dirty="0" smtClean="0">
                <a:solidFill>
                  <a:schemeClr val="bg1"/>
                </a:solidFill>
                <a:latin typeface="Tahoma" pitchFamily="34" charset="0"/>
                <a:ea typeface="Tahoma" pitchFamily="34" charset="0"/>
                <a:cs typeface="Tahoma" pitchFamily="34" charset="0"/>
              </a:rPr>
              <a:t> century the word gay in English has been used to mean “carefree, bright, and showy”. </a:t>
            </a:r>
            <a:r>
              <a:rPr lang="en-US" dirty="0" smtClean="0"/>
              <a:t>The</a:t>
            </a:r>
            <a:r>
              <a:rPr lang="en-US" baseline="0" dirty="0" smtClean="0"/>
              <a:t> word “gay” came into English from the old French </a:t>
            </a:r>
            <a:r>
              <a:rPr lang="en-US" baseline="0" dirty="0" err="1" smtClean="0"/>
              <a:t>gai</a:t>
            </a:r>
            <a:r>
              <a:rPr lang="en-US" baseline="0" dirty="0" smtClean="0"/>
              <a:t>, most likely from a German source in the 12</a:t>
            </a:r>
            <a:r>
              <a:rPr lang="en-US" baseline="30000" dirty="0" smtClean="0"/>
              <a:t>th</a:t>
            </a:r>
            <a:r>
              <a:rPr lang="en-US" baseline="0" dirty="0" smtClean="0"/>
              <a:t> century.  In English the word meant “carefree, bright, and showy” and the word was commonly used this way in speech &amp; literature.  The optimistic 1890’s were called the gay nineties.  </a:t>
            </a:r>
            <a:endParaRPr lang="en-US" dirty="0" smtClean="0"/>
          </a:p>
          <a:p>
            <a:endParaRPr lang="en-US" dirty="0"/>
          </a:p>
        </p:txBody>
      </p:sp>
      <p:sp>
        <p:nvSpPr>
          <p:cNvPr id="4" name="Slide Number Placeholder 3"/>
          <p:cNvSpPr>
            <a:spLocks noGrp="1"/>
          </p:cNvSpPr>
          <p:nvPr>
            <p:ph type="sldNum" sz="quarter" idx="10"/>
          </p:nvPr>
        </p:nvSpPr>
        <p:spPr/>
        <p:txBody>
          <a:bodyPr/>
          <a:lstStyle/>
          <a:p>
            <a:fld id="{561E7D11-949A-4EEA-88AF-D06CC17DEDEE}" type="slidenum">
              <a:rPr lang="en-US" smtClean="0"/>
              <a:t>27</a:t>
            </a:fld>
            <a:endParaRPr lang="en-US"/>
          </a:p>
        </p:txBody>
      </p:sp>
    </p:spTree>
    <p:extLst>
      <p:ext uri="{BB962C8B-B14F-4D97-AF65-F5344CB8AC3E}">
        <p14:creationId xmlns:p14="http://schemas.microsoft.com/office/powerpoint/2010/main" val="2335272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smtClean="0">
                <a:solidFill>
                  <a:schemeClr val="bg1"/>
                </a:solidFill>
                <a:latin typeface="Tahoma" pitchFamily="34" charset="0"/>
                <a:ea typeface="Tahoma" pitchFamily="34" charset="0"/>
                <a:cs typeface="Tahoma" pitchFamily="34" charset="0"/>
              </a:rPr>
              <a:t>While we might have our right to preach the truth and/or our worship God taken away by our government, we must remain holy and contend for the truth…looking forward to His return. (Titus 2:11-14; Jude 1:3; Eph. 5:11). God’s word is clear on what men need to do to be saved- hear (Rom. 10:17); believe (John 3:16); repent (Luke 13:3); confess (Matt. 10:32) and be baptized (Mark 16:16). </a:t>
            </a:r>
          </a:p>
          <a:p>
            <a:pPr algn="ctr">
              <a:buNone/>
            </a:pPr>
            <a:r>
              <a:rPr lang="en-US" sz="1200" dirty="0" smtClean="0">
                <a:solidFill>
                  <a:schemeClr val="bg1"/>
                </a:solidFill>
                <a:latin typeface="Tahoma" pitchFamily="34" charset="0"/>
                <a:ea typeface="Tahoma" pitchFamily="34" charset="0"/>
                <a:cs typeface="Tahoma" pitchFamily="34" charset="0"/>
              </a:rPr>
              <a:t>But Satan redefines God’s words for salvation so that people believe the lie that you are saved by faith alone (</a:t>
            </a:r>
            <a:r>
              <a:rPr lang="en-US" sz="1200" dirty="0" err="1" smtClean="0">
                <a:solidFill>
                  <a:schemeClr val="bg1"/>
                </a:solidFill>
                <a:latin typeface="Tahoma" pitchFamily="34" charset="0"/>
                <a:ea typeface="Tahoma" pitchFamily="34" charset="0"/>
                <a:cs typeface="Tahoma" pitchFamily="34" charset="0"/>
              </a:rPr>
              <a:t>Js</a:t>
            </a:r>
            <a:r>
              <a:rPr lang="en-US" sz="1200" dirty="0" smtClean="0">
                <a:solidFill>
                  <a:schemeClr val="bg1"/>
                </a:solidFill>
                <a:latin typeface="Tahoma" pitchFamily="34" charset="0"/>
                <a:ea typeface="Tahoma" pitchFamily="34" charset="0"/>
                <a:cs typeface="Tahoma" pitchFamily="34" charset="0"/>
              </a:rPr>
              <a:t>. 2:19,24). Who will you believe and obey?  God or Satan.  </a:t>
            </a:r>
          </a:p>
          <a:p>
            <a:endParaRPr lang="en-US" dirty="0"/>
          </a:p>
        </p:txBody>
      </p:sp>
      <p:sp>
        <p:nvSpPr>
          <p:cNvPr id="4" name="Slide Number Placeholder 3"/>
          <p:cNvSpPr>
            <a:spLocks noGrp="1"/>
          </p:cNvSpPr>
          <p:nvPr>
            <p:ph type="sldNum" sz="quarter" idx="10"/>
          </p:nvPr>
        </p:nvSpPr>
        <p:spPr/>
        <p:txBody>
          <a:bodyPr/>
          <a:lstStyle/>
          <a:p>
            <a:fld id="{561E7D11-949A-4EEA-88AF-D06CC17DEDEE}" type="slidenum">
              <a:rPr lang="en-US" smtClean="0"/>
              <a:t>33</a:t>
            </a:fld>
            <a:endParaRPr lang="en-US"/>
          </a:p>
        </p:txBody>
      </p:sp>
    </p:spTree>
    <p:extLst>
      <p:ext uri="{BB962C8B-B14F-4D97-AF65-F5344CB8AC3E}">
        <p14:creationId xmlns:p14="http://schemas.microsoft.com/office/powerpoint/2010/main" val="3183526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870135-8CE0-4045-90E1-9C348628B38F}"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7DBD2-C6C1-4CF0-9C7B-12B5C426C7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870135-8CE0-4045-90E1-9C348628B38F}"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7DBD2-C6C1-4CF0-9C7B-12B5C426C7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870135-8CE0-4045-90E1-9C348628B38F}"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7DBD2-C6C1-4CF0-9C7B-12B5C426C7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870135-8CE0-4045-90E1-9C348628B38F}"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7DBD2-C6C1-4CF0-9C7B-12B5C426C7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870135-8CE0-4045-90E1-9C348628B38F}" type="datetimeFigureOut">
              <a:rPr lang="en-US" smtClean="0"/>
              <a:pPr/>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7DBD2-C6C1-4CF0-9C7B-12B5C426C7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870135-8CE0-4045-90E1-9C348628B38F}"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7DBD2-C6C1-4CF0-9C7B-12B5C426C7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870135-8CE0-4045-90E1-9C348628B38F}" type="datetimeFigureOut">
              <a:rPr lang="en-US" smtClean="0"/>
              <a:pPr/>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57DBD2-C6C1-4CF0-9C7B-12B5C426C7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870135-8CE0-4045-90E1-9C348628B38F}" type="datetimeFigureOut">
              <a:rPr lang="en-US" smtClean="0"/>
              <a:pPr/>
              <a:t>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57DBD2-C6C1-4CF0-9C7B-12B5C426C7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870135-8CE0-4045-90E1-9C348628B38F}" type="datetimeFigureOut">
              <a:rPr lang="en-US" smtClean="0"/>
              <a:pPr/>
              <a:t>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57DBD2-C6C1-4CF0-9C7B-12B5C426C7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870135-8CE0-4045-90E1-9C348628B38F}"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7DBD2-C6C1-4CF0-9C7B-12B5C426C7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870135-8CE0-4045-90E1-9C348628B38F}" type="datetimeFigureOut">
              <a:rPr lang="en-US" smtClean="0"/>
              <a:pPr/>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7DBD2-C6C1-4CF0-9C7B-12B5C426C7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5C870135-8CE0-4045-90E1-9C348628B38F}" type="datetimeFigureOut">
              <a:rPr lang="en-US" smtClean="0"/>
              <a:pPr/>
              <a:t>1/11/2020</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4F57DBD2-C6C1-4CF0-9C7B-12B5C426C7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8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2- Hallelujah Praise Jehovah</a:t>
            </a: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24- For the Beauty of the Earth</a:t>
            </a: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162- Night with Ebon </a:t>
            </a:r>
            <a:r>
              <a:rPr lang="en-US"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Pinioin</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109- Higher Ground</a:t>
            </a: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269- Nothing but the Blood</a:t>
            </a: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574- The Glory-land Way</a:t>
            </a: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74143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Lust is Redefined as “Love” in the 1960’s</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 In the 1960’s, a sexual revolution took place as Playboy Magazine began in the 50’s, </a:t>
            </a:r>
            <a:r>
              <a:rPr lang="en-US" sz="4000" i="1" dirty="0" smtClean="0">
                <a:solidFill>
                  <a:schemeClr val="bg1"/>
                </a:solidFill>
                <a:latin typeface="Tahoma" pitchFamily="34" charset="0"/>
                <a:ea typeface="Tahoma" pitchFamily="34" charset="0"/>
                <a:cs typeface="Tahoma" pitchFamily="34" charset="0"/>
              </a:rPr>
              <a:t>‘the pill’ </a:t>
            </a:r>
            <a:r>
              <a:rPr lang="en-US" sz="4000" dirty="0" smtClean="0">
                <a:solidFill>
                  <a:schemeClr val="bg1"/>
                </a:solidFill>
                <a:latin typeface="Tahoma" pitchFamily="34" charset="0"/>
                <a:ea typeface="Tahoma" pitchFamily="34" charset="0"/>
                <a:cs typeface="Tahoma" pitchFamily="34" charset="0"/>
              </a:rPr>
              <a:t>for women started in the early 60’s, and the expression </a:t>
            </a:r>
            <a:r>
              <a:rPr lang="en-US" sz="4000" i="1" dirty="0" smtClean="0">
                <a:solidFill>
                  <a:schemeClr val="bg1"/>
                </a:solidFill>
                <a:latin typeface="Tahoma" pitchFamily="34" charset="0"/>
                <a:ea typeface="Tahoma" pitchFamily="34" charset="0"/>
                <a:cs typeface="Tahoma" pitchFamily="34" charset="0"/>
              </a:rPr>
              <a:t>“free love” </a:t>
            </a:r>
            <a:r>
              <a:rPr lang="en-US" sz="4000" dirty="0" smtClean="0">
                <a:solidFill>
                  <a:schemeClr val="bg1"/>
                </a:solidFill>
                <a:latin typeface="Tahoma" pitchFamily="34" charset="0"/>
                <a:ea typeface="Tahoma" pitchFamily="34" charset="0"/>
                <a:cs typeface="Tahoma" pitchFamily="34" charset="0"/>
              </a:rPr>
              <a:t>took hold.</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But “love</a:t>
            </a:r>
            <a:r>
              <a:rPr lang="en-US" sz="4000" dirty="0" smtClean="0">
                <a:solidFill>
                  <a:schemeClr val="bg1"/>
                </a:solidFill>
                <a:latin typeface="Tahoma" pitchFamily="34" charset="0"/>
                <a:ea typeface="Tahoma" pitchFamily="34" charset="0"/>
                <a:cs typeface="Tahoma" pitchFamily="34" charset="0"/>
              </a:rPr>
              <a:t>” is a word that Jesus used in the context of keeping His commandments (John 14:15; 1 John 5:2-3).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Satan promises </a:t>
            </a:r>
            <a:r>
              <a:rPr lang="en-US" sz="4000" i="1" dirty="0" smtClean="0">
                <a:solidFill>
                  <a:schemeClr val="bg1"/>
                </a:solidFill>
                <a:latin typeface="Tahoma" pitchFamily="34" charset="0"/>
                <a:ea typeface="Tahoma" pitchFamily="34" charset="0"/>
                <a:cs typeface="Tahoma" pitchFamily="34" charset="0"/>
              </a:rPr>
              <a:t>“free love” </a:t>
            </a:r>
            <a:r>
              <a:rPr lang="en-US" sz="4000" dirty="0" smtClean="0">
                <a:solidFill>
                  <a:schemeClr val="bg1"/>
                </a:solidFill>
                <a:latin typeface="Tahoma" pitchFamily="34" charset="0"/>
                <a:ea typeface="Tahoma" pitchFamily="34" charset="0"/>
                <a:cs typeface="Tahoma" pitchFamily="34" charset="0"/>
              </a:rPr>
              <a:t>to the masses through his ministers but it only enslaves people in their sins (2 Pet. 2:18-19).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When people practice sin, they have exchanged God’s truth for a lie and served themselves rather than God (Rom. </a:t>
            </a:r>
            <a:r>
              <a:rPr lang="en-US" sz="4000" dirty="0" smtClean="0">
                <a:solidFill>
                  <a:schemeClr val="bg1"/>
                </a:solidFill>
                <a:latin typeface="Tahoma" pitchFamily="34" charset="0"/>
                <a:ea typeface="Tahoma" pitchFamily="34" charset="0"/>
                <a:cs typeface="Tahoma" pitchFamily="34" charset="0"/>
              </a:rPr>
              <a:t>1:18-25</a:t>
            </a:r>
            <a:r>
              <a:rPr lang="en-US" sz="4000" dirty="0" smtClean="0">
                <a:solidFill>
                  <a:schemeClr val="bg1"/>
                </a:solidFill>
                <a:latin typeface="Tahoma" pitchFamily="34" charset="0"/>
                <a:ea typeface="Tahoma" pitchFamily="34" charset="0"/>
                <a:cs typeface="Tahoma" pitchFamily="34" charset="0"/>
              </a:rPr>
              <a:t>).</a:t>
            </a:r>
            <a:endParaRPr lang="en-US" sz="40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2870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Don’t Let Satan Deceive You into Believing that ‘Lust’ is Really Love</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981200"/>
            <a:ext cx="14630400" cy="6248400"/>
          </a:xfrm>
        </p:spPr>
        <p:txBody>
          <a:bodyPr>
            <a:normAutofit lnSpcReduction="10000"/>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wrath of God is revealed from heaven against </a:t>
            </a:r>
            <a:endPar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all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ungodliness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unrighteousness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of men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who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suppress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truth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in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unrighteousness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because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that which is known about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God is evident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within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them</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for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God made it evident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to them</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since the creation of</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the world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His invisible attributes</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His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eternal power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divine nature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have been clearly seen, </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being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understood through what has been made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so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that they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are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without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excuse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8153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Don’t Let Satan Deceive You into Believing that ‘Lust’ is Really Love</a:t>
            </a:r>
          </a:p>
        </p:txBody>
      </p:sp>
      <p:sp>
        <p:nvSpPr>
          <p:cNvPr id="3" name="Content Placeholder 2"/>
          <p:cNvSpPr>
            <a:spLocks noGrp="1"/>
          </p:cNvSpPr>
          <p:nvPr>
            <p:ph idx="1"/>
          </p:nvPr>
        </p:nvSpPr>
        <p:spPr>
          <a:xfrm>
            <a:off x="0" y="1981200"/>
            <a:ext cx="14630400" cy="6248400"/>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even though they knew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they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did not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honor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Him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as God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or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give thanks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they became futile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their speculations,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their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foolish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heart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was darkened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Professing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to be wise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they became fools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exchanged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glory of the incorruptible God </a:t>
            </a:r>
            <a:endPar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for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an image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the form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of corruptible man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birds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four-footed animals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crawling creatures….</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06177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Don’t Let Satan Deceive You into Believing that ‘Lust’ is Really Love</a:t>
            </a:r>
          </a:p>
        </p:txBody>
      </p:sp>
      <p:sp>
        <p:nvSpPr>
          <p:cNvPr id="3" name="Content Placeholder 2"/>
          <p:cNvSpPr>
            <a:spLocks noGrp="1"/>
          </p:cNvSpPr>
          <p:nvPr>
            <p:ph idx="1"/>
          </p:nvPr>
        </p:nvSpPr>
        <p:spPr>
          <a:xfrm>
            <a:off x="0" y="1981200"/>
            <a:ext cx="14630400" cy="6248400"/>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God gave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them over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in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the lusts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of their hearts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to impurity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so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that their bodies would be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dishonored among them</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For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they exchanged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truth of God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for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a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lie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worshiped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served the creature </a:t>
            </a:r>
            <a:endPar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rather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than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Creator, who is blessed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forever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Amen”</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(Romans 1:18-25).</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42484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144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Fornication Redefined as “Cohabitation”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3914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a:t>
            </a:r>
            <a:r>
              <a:rPr lang="en-US" sz="4000" dirty="0">
                <a:solidFill>
                  <a:schemeClr val="bg1"/>
                </a:solidFill>
                <a:latin typeface="Tahoma" pitchFamily="34" charset="0"/>
                <a:ea typeface="Tahoma" pitchFamily="34" charset="0"/>
                <a:cs typeface="Tahoma" pitchFamily="34" charset="0"/>
              </a:rPr>
              <a:t>Before 1970, living together outside of marriage was uncommon, but by the late 1990s at least 50% to 60% of couples lived together </a:t>
            </a:r>
            <a:r>
              <a:rPr lang="en-US" sz="4000" dirty="0" err="1" smtClean="0">
                <a:solidFill>
                  <a:schemeClr val="bg1"/>
                </a:solidFill>
                <a:latin typeface="Tahoma" pitchFamily="34" charset="0"/>
                <a:ea typeface="Tahoma" pitchFamily="34" charset="0"/>
                <a:cs typeface="Tahoma" pitchFamily="34" charset="0"/>
              </a:rPr>
              <a:t>premaritally</a:t>
            </a:r>
            <a:r>
              <a:rPr lang="en-US" sz="4000" dirty="0" smtClean="0">
                <a:solidFill>
                  <a:schemeClr val="bg1"/>
                </a:solidFill>
                <a:latin typeface="Tahoma" pitchFamily="34" charset="0"/>
                <a:ea typeface="Tahoma" pitchFamily="34" charset="0"/>
                <a:cs typeface="Tahoma" pitchFamily="34" charset="0"/>
              </a:rPr>
              <a:t>” (Dr</a:t>
            </a:r>
            <a:r>
              <a:rPr lang="en-US" sz="4000" dirty="0">
                <a:solidFill>
                  <a:schemeClr val="bg1"/>
                </a:solidFill>
                <a:latin typeface="Tahoma" pitchFamily="34" charset="0"/>
                <a:ea typeface="Tahoma" pitchFamily="34" charset="0"/>
                <a:cs typeface="Tahoma" pitchFamily="34" charset="0"/>
              </a:rPr>
              <a:t>. Galena </a:t>
            </a:r>
            <a:r>
              <a:rPr lang="en-US" sz="4000" dirty="0" smtClean="0">
                <a:solidFill>
                  <a:schemeClr val="bg1"/>
                </a:solidFill>
                <a:latin typeface="Tahoma" pitchFamily="34" charset="0"/>
                <a:ea typeface="Tahoma" pitchFamily="34" charset="0"/>
                <a:cs typeface="Tahoma" pitchFamily="34" charset="0"/>
              </a:rPr>
              <a:t>Rhoades)</a:t>
            </a:r>
          </a:p>
          <a:p>
            <a:pPr algn="ctr">
              <a:buNone/>
            </a:pPr>
            <a:endParaRPr lang="en-US" sz="20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856831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144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Fornication Redefined as “Cohabitation”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3914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a:t>
            </a:r>
            <a:r>
              <a:rPr lang="en-US" sz="4000" dirty="0">
                <a:solidFill>
                  <a:schemeClr val="bg1"/>
                </a:solidFill>
                <a:latin typeface="Tahoma" pitchFamily="34" charset="0"/>
                <a:ea typeface="Tahoma" pitchFamily="34" charset="0"/>
                <a:cs typeface="Tahoma" pitchFamily="34" charset="0"/>
              </a:rPr>
              <a:t>Before 1970, living together outside of marriage was uncommon, but by the late 1990s at least 50% to 60% of couples lived together </a:t>
            </a:r>
            <a:r>
              <a:rPr lang="en-US" sz="4000" dirty="0" err="1" smtClean="0">
                <a:solidFill>
                  <a:schemeClr val="bg1"/>
                </a:solidFill>
                <a:latin typeface="Tahoma" pitchFamily="34" charset="0"/>
                <a:ea typeface="Tahoma" pitchFamily="34" charset="0"/>
                <a:cs typeface="Tahoma" pitchFamily="34" charset="0"/>
              </a:rPr>
              <a:t>premaritally</a:t>
            </a:r>
            <a:r>
              <a:rPr lang="en-US" sz="4000" dirty="0" smtClean="0">
                <a:solidFill>
                  <a:schemeClr val="bg1"/>
                </a:solidFill>
                <a:latin typeface="Tahoma" pitchFamily="34" charset="0"/>
                <a:ea typeface="Tahoma" pitchFamily="34" charset="0"/>
                <a:cs typeface="Tahoma" pitchFamily="34" charset="0"/>
              </a:rPr>
              <a:t>” (Dr</a:t>
            </a:r>
            <a:r>
              <a:rPr lang="en-US" sz="4000" dirty="0">
                <a:solidFill>
                  <a:schemeClr val="bg1"/>
                </a:solidFill>
                <a:latin typeface="Tahoma" pitchFamily="34" charset="0"/>
                <a:ea typeface="Tahoma" pitchFamily="34" charset="0"/>
                <a:cs typeface="Tahoma" pitchFamily="34" charset="0"/>
              </a:rPr>
              <a:t>. Galena </a:t>
            </a:r>
            <a:r>
              <a:rPr lang="en-US" sz="4000" dirty="0" smtClean="0">
                <a:solidFill>
                  <a:schemeClr val="bg1"/>
                </a:solidFill>
                <a:latin typeface="Tahoma" pitchFamily="34" charset="0"/>
                <a:ea typeface="Tahoma" pitchFamily="34" charset="0"/>
                <a:cs typeface="Tahoma" pitchFamily="34" charset="0"/>
              </a:rPr>
              <a:t>Rhoades)</a:t>
            </a:r>
          </a:p>
          <a:p>
            <a:pPr algn="ctr">
              <a:buNone/>
            </a:pPr>
            <a:endParaRPr lang="en-US" sz="2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66</a:t>
            </a:r>
            <a:r>
              <a:rPr lang="en-US" sz="4000" dirty="0" smtClean="0">
                <a:solidFill>
                  <a:schemeClr val="bg1"/>
                </a:solidFill>
                <a:latin typeface="Tahoma" pitchFamily="34" charset="0"/>
                <a:ea typeface="Tahoma" pitchFamily="34" charset="0"/>
                <a:cs typeface="Tahoma" pitchFamily="34" charset="0"/>
              </a:rPr>
              <a:t>% of high school senior boys </a:t>
            </a:r>
            <a:r>
              <a:rPr lang="en-US" sz="4000" dirty="0" smtClean="0">
                <a:solidFill>
                  <a:schemeClr val="bg1"/>
                </a:solidFill>
                <a:latin typeface="Tahoma" pitchFamily="34" charset="0"/>
                <a:ea typeface="Tahoma" pitchFamily="34" charset="0"/>
                <a:cs typeface="Tahoma" pitchFamily="34" charset="0"/>
              </a:rPr>
              <a:t>&amp; </a:t>
            </a:r>
            <a:r>
              <a:rPr lang="en-US" sz="4000" dirty="0" smtClean="0">
                <a:solidFill>
                  <a:schemeClr val="bg1"/>
                </a:solidFill>
                <a:latin typeface="Tahoma" pitchFamily="34" charset="0"/>
                <a:ea typeface="Tahoma" pitchFamily="34" charset="0"/>
                <a:cs typeface="Tahoma" pitchFamily="34" charset="0"/>
              </a:rPr>
              <a:t>61% of girls agreed that it is a good idea to live together to determine compatibility </a:t>
            </a:r>
            <a:r>
              <a:rPr lang="en-US" sz="4000" dirty="0" smtClean="0">
                <a:solidFill>
                  <a:schemeClr val="bg1"/>
                </a:solidFill>
                <a:latin typeface="Tahoma" pitchFamily="34" charset="0"/>
                <a:ea typeface="Tahoma" pitchFamily="34" charset="0"/>
                <a:cs typeface="Tahoma" pitchFamily="34" charset="0"/>
              </a:rPr>
              <a:t>   </a:t>
            </a:r>
            <a:r>
              <a:rPr lang="en-US" sz="2700" dirty="0" smtClean="0">
                <a:solidFill>
                  <a:schemeClr val="bg1"/>
                </a:solidFill>
                <a:latin typeface="Tahoma" pitchFamily="34" charset="0"/>
                <a:ea typeface="Tahoma" pitchFamily="34" charset="0"/>
                <a:cs typeface="Tahoma" pitchFamily="34" charset="0"/>
              </a:rPr>
              <a:t>(“</a:t>
            </a:r>
            <a:r>
              <a:rPr lang="en-US" sz="2700" dirty="0" smtClean="0">
                <a:solidFill>
                  <a:schemeClr val="bg1"/>
                </a:solidFill>
                <a:latin typeface="Tahoma" pitchFamily="34" charset="0"/>
                <a:ea typeface="Tahoma" pitchFamily="34" charset="0"/>
                <a:cs typeface="Tahoma" pitchFamily="34" charset="0"/>
              </a:rPr>
              <a:t>Should We Live Together?” David </a:t>
            </a:r>
            <a:r>
              <a:rPr lang="en-US" sz="2700" dirty="0" err="1" smtClean="0">
                <a:solidFill>
                  <a:schemeClr val="bg1"/>
                </a:solidFill>
                <a:latin typeface="Tahoma" pitchFamily="34" charset="0"/>
                <a:ea typeface="Tahoma" pitchFamily="34" charset="0"/>
                <a:cs typeface="Tahoma" pitchFamily="34" charset="0"/>
              </a:rPr>
              <a:t>Popenoe</a:t>
            </a:r>
            <a:r>
              <a:rPr lang="en-US" sz="2700" dirty="0" smtClean="0">
                <a:solidFill>
                  <a:schemeClr val="bg1"/>
                </a:solidFill>
                <a:latin typeface="Tahoma" pitchFamily="34" charset="0"/>
                <a:ea typeface="Tahoma" pitchFamily="34" charset="0"/>
                <a:cs typeface="Tahoma" pitchFamily="34" charset="0"/>
              </a:rPr>
              <a:t> &amp; Barbara Dafoe Whitehead, 1999, p. 5). </a:t>
            </a:r>
          </a:p>
          <a:p>
            <a:pPr algn="ctr">
              <a:buNone/>
            </a:pPr>
            <a:endParaRPr lang="en-US" sz="20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8109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14400"/>
          </a:xfrm>
        </p:spPr>
        <p:txBody>
          <a:bodyPr>
            <a:noAutofit/>
          </a:bodyPr>
          <a:lstStyle/>
          <a:p>
            <a:r>
              <a:rPr lang="en-US" sz="6000" dirty="0" smtClean="0">
                <a:solidFill>
                  <a:srgbClr val="FFFF00"/>
                </a:solidFill>
                <a:latin typeface="Tahoma" pitchFamily="34" charset="0"/>
                <a:ea typeface="Tahoma" pitchFamily="34" charset="0"/>
                <a:cs typeface="Tahoma" pitchFamily="34" charset="0"/>
              </a:rPr>
              <a:t>Fornication Redefined as “Cohabitation”</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3914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a:t>
            </a:r>
            <a:r>
              <a:rPr lang="en-US" sz="4000" dirty="0">
                <a:solidFill>
                  <a:schemeClr val="bg1"/>
                </a:solidFill>
                <a:latin typeface="Tahoma" pitchFamily="34" charset="0"/>
                <a:ea typeface="Tahoma" pitchFamily="34" charset="0"/>
                <a:cs typeface="Tahoma" pitchFamily="34" charset="0"/>
              </a:rPr>
              <a:t>Before 1970, living together outside of marriage was uncommon, but by the late 1990s at least 50% to 60% of couples lived together </a:t>
            </a:r>
            <a:r>
              <a:rPr lang="en-US" sz="4000" dirty="0" err="1" smtClean="0">
                <a:solidFill>
                  <a:schemeClr val="bg1"/>
                </a:solidFill>
                <a:latin typeface="Tahoma" pitchFamily="34" charset="0"/>
                <a:ea typeface="Tahoma" pitchFamily="34" charset="0"/>
                <a:cs typeface="Tahoma" pitchFamily="34" charset="0"/>
              </a:rPr>
              <a:t>premaritally</a:t>
            </a:r>
            <a:r>
              <a:rPr lang="en-US" sz="4000" dirty="0" smtClean="0">
                <a:solidFill>
                  <a:schemeClr val="bg1"/>
                </a:solidFill>
                <a:latin typeface="Tahoma" pitchFamily="34" charset="0"/>
                <a:ea typeface="Tahoma" pitchFamily="34" charset="0"/>
                <a:cs typeface="Tahoma" pitchFamily="34" charset="0"/>
              </a:rPr>
              <a:t>” (Dr</a:t>
            </a:r>
            <a:r>
              <a:rPr lang="en-US" sz="4000" dirty="0">
                <a:solidFill>
                  <a:schemeClr val="bg1"/>
                </a:solidFill>
                <a:latin typeface="Tahoma" pitchFamily="34" charset="0"/>
                <a:ea typeface="Tahoma" pitchFamily="34" charset="0"/>
                <a:cs typeface="Tahoma" pitchFamily="34" charset="0"/>
              </a:rPr>
              <a:t>. Galena </a:t>
            </a:r>
            <a:r>
              <a:rPr lang="en-US" sz="4000" dirty="0" smtClean="0">
                <a:solidFill>
                  <a:schemeClr val="bg1"/>
                </a:solidFill>
                <a:latin typeface="Tahoma" pitchFamily="34" charset="0"/>
                <a:ea typeface="Tahoma" pitchFamily="34" charset="0"/>
                <a:cs typeface="Tahoma" pitchFamily="34" charset="0"/>
              </a:rPr>
              <a:t>Rhoades)</a:t>
            </a:r>
          </a:p>
          <a:p>
            <a:pPr algn="ctr">
              <a:buNone/>
            </a:pPr>
            <a:endParaRPr lang="en-US" sz="2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66</a:t>
            </a:r>
            <a:r>
              <a:rPr lang="en-US" sz="4000" dirty="0" smtClean="0">
                <a:solidFill>
                  <a:schemeClr val="bg1"/>
                </a:solidFill>
                <a:latin typeface="Tahoma" pitchFamily="34" charset="0"/>
                <a:ea typeface="Tahoma" pitchFamily="34" charset="0"/>
                <a:cs typeface="Tahoma" pitchFamily="34" charset="0"/>
              </a:rPr>
              <a:t>% of high school senior boys </a:t>
            </a:r>
            <a:r>
              <a:rPr lang="en-US" sz="4000" dirty="0" smtClean="0">
                <a:solidFill>
                  <a:schemeClr val="bg1"/>
                </a:solidFill>
                <a:latin typeface="Tahoma" pitchFamily="34" charset="0"/>
                <a:ea typeface="Tahoma" pitchFamily="34" charset="0"/>
                <a:cs typeface="Tahoma" pitchFamily="34" charset="0"/>
              </a:rPr>
              <a:t>&amp; </a:t>
            </a:r>
            <a:r>
              <a:rPr lang="en-US" sz="4000" dirty="0" smtClean="0">
                <a:solidFill>
                  <a:schemeClr val="bg1"/>
                </a:solidFill>
                <a:latin typeface="Tahoma" pitchFamily="34" charset="0"/>
                <a:ea typeface="Tahoma" pitchFamily="34" charset="0"/>
                <a:cs typeface="Tahoma" pitchFamily="34" charset="0"/>
              </a:rPr>
              <a:t>61% of girls agreed that it is a good idea to live together to determine compatibility </a:t>
            </a:r>
            <a:r>
              <a:rPr lang="en-US" sz="4000" dirty="0" smtClean="0">
                <a:solidFill>
                  <a:schemeClr val="bg1"/>
                </a:solidFill>
                <a:latin typeface="Tahoma" pitchFamily="34" charset="0"/>
                <a:ea typeface="Tahoma" pitchFamily="34" charset="0"/>
                <a:cs typeface="Tahoma" pitchFamily="34" charset="0"/>
              </a:rPr>
              <a:t>   </a:t>
            </a:r>
            <a:r>
              <a:rPr lang="en-US" sz="2700" dirty="0" smtClean="0">
                <a:solidFill>
                  <a:schemeClr val="bg1"/>
                </a:solidFill>
                <a:latin typeface="Tahoma" pitchFamily="34" charset="0"/>
                <a:ea typeface="Tahoma" pitchFamily="34" charset="0"/>
                <a:cs typeface="Tahoma" pitchFamily="34" charset="0"/>
              </a:rPr>
              <a:t>(“</a:t>
            </a:r>
            <a:r>
              <a:rPr lang="en-US" sz="2700" dirty="0" smtClean="0">
                <a:solidFill>
                  <a:schemeClr val="bg1"/>
                </a:solidFill>
                <a:latin typeface="Tahoma" pitchFamily="34" charset="0"/>
                <a:ea typeface="Tahoma" pitchFamily="34" charset="0"/>
                <a:cs typeface="Tahoma" pitchFamily="34" charset="0"/>
              </a:rPr>
              <a:t>Should We Live Together?” David </a:t>
            </a:r>
            <a:r>
              <a:rPr lang="en-US" sz="2700" dirty="0" err="1" smtClean="0">
                <a:solidFill>
                  <a:schemeClr val="bg1"/>
                </a:solidFill>
                <a:latin typeface="Tahoma" pitchFamily="34" charset="0"/>
                <a:ea typeface="Tahoma" pitchFamily="34" charset="0"/>
                <a:cs typeface="Tahoma" pitchFamily="34" charset="0"/>
              </a:rPr>
              <a:t>Popenoe</a:t>
            </a:r>
            <a:r>
              <a:rPr lang="en-US" sz="2700" dirty="0" smtClean="0">
                <a:solidFill>
                  <a:schemeClr val="bg1"/>
                </a:solidFill>
                <a:latin typeface="Tahoma" pitchFamily="34" charset="0"/>
                <a:ea typeface="Tahoma" pitchFamily="34" charset="0"/>
                <a:cs typeface="Tahoma" pitchFamily="34" charset="0"/>
              </a:rPr>
              <a:t> &amp; Barbara Dafoe Whitehead, 1999, p. 5). </a:t>
            </a:r>
          </a:p>
          <a:p>
            <a:pPr algn="ctr">
              <a:buNone/>
            </a:pPr>
            <a:endParaRPr lang="en-US" sz="2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It is God’s will that you abstain from fornication and if you reject this, you are rejecting God, not man (1 Thess. 4:3-8). </a:t>
            </a:r>
          </a:p>
          <a:p>
            <a:pPr algn="ctr">
              <a:buNone/>
            </a:pPr>
            <a:endParaRPr lang="en-US" sz="20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23645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Don’t Let Satan Deceive You into Believing that ‘Cohabitation’ is Alright with God</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981200"/>
            <a:ext cx="14630400" cy="6248400"/>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this is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will of God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your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sanctification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is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that you abstain from </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sexual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immorality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each of you know how to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possess </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own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vessel </a:t>
            </a:r>
          </a:p>
          <a:p>
            <a:pPr marL="0" indent="0" algn="ctr">
              <a:buNone/>
            </a:pPr>
            <a:r>
              <a:rPr lang="en-US" sz="4000" dirty="0" smtClean="0">
                <a:solidFill>
                  <a:srgbClr val="92D050"/>
                </a:solidFill>
                <a:latin typeface="Tahoma" panose="020B0604030504040204" pitchFamily="34" charset="0"/>
                <a:ea typeface="Tahoma" panose="020B0604030504040204" pitchFamily="34" charset="0"/>
                <a:cs typeface="Tahoma" panose="020B0604030504040204" pitchFamily="34" charset="0"/>
              </a:rPr>
              <a:t>in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sanctification </a:t>
            </a:r>
            <a:r>
              <a:rPr lang="en-US" sz="4000" dirty="0" smtClean="0">
                <a:solidFill>
                  <a:srgbClr val="92D050"/>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honor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in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lustful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passion,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like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the Gentiles </a:t>
            </a:r>
            <a:endPar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who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do not know</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368519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a:bodyPr>
          <a:lstStyle/>
          <a:p>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Don’t Let Satan Deceive You into Believing that ‘Cohabitation’ is Alright with </a:t>
            </a: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it is Sinful</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981200"/>
            <a:ext cx="14630400" cy="6248400"/>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no man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transgress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defraud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his brother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matter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Lord is </a:t>
            </a:r>
            <a:r>
              <a:rPr lang="en-US" sz="4000" i="1" dirty="0">
                <a:solidFill>
                  <a:srgbClr val="00B0F0"/>
                </a:solidFill>
                <a:latin typeface="Tahoma" panose="020B0604030504040204" pitchFamily="34" charset="0"/>
                <a:ea typeface="Tahoma" panose="020B0604030504040204" pitchFamily="34" charset="0"/>
                <a:cs typeface="Tahoma" panose="020B0604030504040204" pitchFamily="34" charset="0"/>
              </a:rPr>
              <a:t>the</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 avenger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all these things,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just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as we also told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you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before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solemnly warned </a:t>
            </a:r>
            <a:r>
              <a:rPr lang="en-US" sz="4000" i="1"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God has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not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called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us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for the purpose of impurity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4000" dirty="0" smtClean="0">
                <a:solidFill>
                  <a:srgbClr val="92D050"/>
                </a:solidFill>
                <a:latin typeface="Tahoma" panose="020B0604030504040204" pitchFamily="34" charset="0"/>
                <a:ea typeface="Tahoma" panose="020B0604030504040204" pitchFamily="34" charset="0"/>
                <a:cs typeface="Tahoma" panose="020B0604030504040204" pitchFamily="34" charset="0"/>
              </a:rPr>
              <a:t>in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sanctification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So</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he who rejects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this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is not rejecting man </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God who gives His Holy Spirit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to </a:t>
            </a:r>
            <a:r>
              <a:rPr lang="en-US" sz="40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Thessalonians 4:3-8).</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01155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144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Homosexuality Redefined as “Gay”</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Since the 12</a:t>
            </a:r>
            <a:r>
              <a:rPr lang="en-US" sz="4000" baseline="30000" dirty="0" smtClean="0">
                <a:solidFill>
                  <a:schemeClr val="bg1"/>
                </a:solidFill>
                <a:latin typeface="Tahoma" pitchFamily="34" charset="0"/>
                <a:ea typeface="Tahoma" pitchFamily="34" charset="0"/>
                <a:cs typeface="Tahoma" pitchFamily="34" charset="0"/>
              </a:rPr>
              <a:t>th</a:t>
            </a:r>
            <a:r>
              <a:rPr lang="en-US" sz="4000" dirty="0" smtClean="0">
                <a:solidFill>
                  <a:schemeClr val="bg1"/>
                </a:solidFill>
                <a:latin typeface="Tahoma" pitchFamily="34" charset="0"/>
                <a:ea typeface="Tahoma" pitchFamily="34" charset="0"/>
                <a:cs typeface="Tahoma" pitchFamily="34" charset="0"/>
              </a:rPr>
              <a:t> century the word gay in English has been used to mean “carefree, bright, and showy”.  Early American TV </a:t>
            </a:r>
            <a:r>
              <a:rPr lang="en-US" sz="4000" dirty="0" smtClean="0">
                <a:solidFill>
                  <a:schemeClr val="bg1"/>
                </a:solidFill>
                <a:latin typeface="Tahoma" pitchFamily="34" charset="0"/>
                <a:ea typeface="Tahoma" pitchFamily="34" charset="0"/>
                <a:cs typeface="Tahoma" pitchFamily="34" charset="0"/>
              </a:rPr>
              <a:t>shows used the word ‘gay’ to mean happy (ex. Flintstones). </a:t>
            </a: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70504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05000"/>
            <a:ext cx="14630400" cy="6324600"/>
          </a:xfrm>
        </p:spPr>
        <p:txBody>
          <a:bodyPr>
            <a:normAutofit/>
          </a:bodyPr>
          <a:lstStyle/>
          <a:p>
            <a:pPr algn="ctr">
              <a:buNone/>
            </a:pPr>
            <a:endParaRPr lang="en-US" sz="6000" dirty="0" smtClean="0">
              <a:solidFill>
                <a:schemeClr val="bg1"/>
              </a:solidFill>
              <a:latin typeface="Tahoma" pitchFamily="34" charset="0"/>
              <a:ea typeface="Tahoma" pitchFamily="34" charset="0"/>
              <a:cs typeface="Tahoma" pitchFamily="34" charset="0"/>
            </a:endParaRPr>
          </a:p>
          <a:p>
            <a:pPr algn="ctr">
              <a:buNone/>
            </a:pPr>
            <a:endParaRPr lang="en-US" sz="6000" dirty="0">
              <a:solidFill>
                <a:schemeClr val="bg1"/>
              </a:solidFill>
              <a:latin typeface="Tahoma" pitchFamily="34" charset="0"/>
              <a:ea typeface="Tahoma" pitchFamily="34" charset="0"/>
              <a:cs typeface="Tahoma" pitchFamily="34" charset="0"/>
            </a:endParaRPr>
          </a:p>
          <a:p>
            <a:pPr algn="ctr">
              <a:buNone/>
            </a:pPr>
            <a:endParaRPr lang="en-US" sz="6000" dirty="0" smtClean="0">
              <a:solidFill>
                <a:schemeClr val="bg1"/>
              </a:solidFill>
              <a:latin typeface="Tahoma" pitchFamily="34" charset="0"/>
              <a:ea typeface="Tahoma" pitchFamily="34" charset="0"/>
              <a:cs typeface="Tahoma" pitchFamily="34" charset="0"/>
            </a:endParaRPr>
          </a:p>
          <a:p>
            <a:pPr algn="ctr">
              <a:buNone/>
            </a:pPr>
            <a:r>
              <a:rPr lang="en-US" sz="6000" dirty="0" smtClean="0">
                <a:solidFill>
                  <a:schemeClr val="bg1"/>
                </a:solidFill>
                <a:latin typeface="Tahoma" pitchFamily="34" charset="0"/>
                <a:ea typeface="Tahoma" pitchFamily="34" charset="0"/>
                <a:cs typeface="Tahoma" pitchFamily="34" charset="0"/>
              </a:rPr>
              <a:t>The </a:t>
            </a:r>
            <a:r>
              <a:rPr lang="en-US" sz="6000" dirty="0" smtClean="0">
                <a:solidFill>
                  <a:schemeClr val="bg1"/>
                </a:solidFill>
                <a:latin typeface="Tahoma" pitchFamily="34" charset="0"/>
                <a:ea typeface="Tahoma" pitchFamily="34" charset="0"/>
                <a:cs typeface="Tahoma" pitchFamily="34" charset="0"/>
              </a:rPr>
              <a:t>world pictures Satan as an evil looking person with a pitchfork but the Bible exposes him in a different light.  </a:t>
            </a:r>
            <a:endParaRPr lang="en-US" sz="6000" dirty="0">
              <a:solidFill>
                <a:schemeClr val="bg1"/>
              </a:solidFill>
              <a:latin typeface="Tahoma" pitchFamily="34" charset="0"/>
              <a:ea typeface="Tahoma" pitchFamily="34" charset="0"/>
              <a:cs typeface="Tahoma" pitchFamily="34" charset="0"/>
            </a:endParaRPr>
          </a:p>
        </p:txBody>
      </p:sp>
      <p:pic>
        <p:nvPicPr>
          <p:cNvPr id="4" name="Picture 2" descr="http://t2.gstatic.com/images?q=tbn:ANd9GcTfJXyMT8ivXi4TqC9S0EHoSG3haCbVqIkON_qA2hI00H185rRoI78ynuG-"/>
          <p:cNvPicPr>
            <a:picLocks noChangeAspect="1" noChangeArrowheads="1"/>
          </p:cNvPicPr>
          <p:nvPr/>
        </p:nvPicPr>
        <p:blipFill>
          <a:blip r:embed="rId2" cstate="print"/>
          <a:srcRect/>
          <a:stretch>
            <a:fillRect/>
          </a:stretch>
        </p:blipFill>
        <p:spPr bwMode="auto">
          <a:xfrm>
            <a:off x="4572000" y="6531"/>
            <a:ext cx="5170631" cy="477229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144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Homosexuality Redefined as “Gay”</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Since the 12</a:t>
            </a:r>
            <a:r>
              <a:rPr lang="en-US" sz="4000" baseline="30000" dirty="0" smtClean="0">
                <a:solidFill>
                  <a:schemeClr val="bg1"/>
                </a:solidFill>
                <a:latin typeface="Tahoma" pitchFamily="34" charset="0"/>
                <a:ea typeface="Tahoma" pitchFamily="34" charset="0"/>
                <a:cs typeface="Tahoma" pitchFamily="34" charset="0"/>
              </a:rPr>
              <a:t>th</a:t>
            </a:r>
            <a:r>
              <a:rPr lang="en-US" sz="4000" dirty="0" smtClean="0">
                <a:solidFill>
                  <a:schemeClr val="bg1"/>
                </a:solidFill>
                <a:latin typeface="Tahoma" pitchFamily="34" charset="0"/>
                <a:ea typeface="Tahoma" pitchFamily="34" charset="0"/>
                <a:cs typeface="Tahoma" pitchFamily="34" charset="0"/>
              </a:rPr>
              <a:t> century the word gay in English has been used to mean “carefree, bright, and showy”.  Early American TV </a:t>
            </a:r>
            <a:r>
              <a:rPr lang="en-US" sz="4000" dirty="0" smtClean="0">
                <a:solidFill>
                  <a:schemeClr val="bg1"/>
                </a:solidFill>
                <a:latin typeface="Tahoma" pitchFamily="34" charset="0"/>
                <a:ea typeface="Tahoma" pitchFamily="34" charset="0"/>
                <a:cs typeface="Tahoma" pitchFamily="34" charset="0"/>
              </a:rPr>
              <a:t>shows used the word ‘gay’ to mean happy (ex. Flintstones).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“After</a:t>
            </a:r>
            <a:r>
              <a:rPr lang="en-US" sz="4000" dirty="0">
                <a:solidFill>
                  <a:schemeClr val="bg1"/>
                </a:solidFill>
                <a:latin typeface="Tahoma" pitchFamily="34" charset="0"/>
                <a:ea typeface="Tahoma" pitchFamily="34" charset="0"/>
                <a:cs typeface="Tahoma" pitchFamily="34" charset="0"/>
              </a:rPr>
              <a:t> World War II, as social attitudes toward sexuality began </a:t>
            </a:r>
            <a:r>
              <a:rPr lang="en-US" sz="4000" dirty="0" smtClean="0">
                <a:solidFill>
                  <a:schemeClr val="bg1"/>
                </a:solidFill>
                <a:latin typeface="Tahoma" pitchFamily="34" charset="0"/>
                <a:ea typeface="Tahoma" pitchFamily="34" charset="0"/>
                <a:cs typeface="Tahoma" pitchFamily="34" charset="0"/>
              </a:rPr>
              <a:t> to change, gay was applied openly by homosexuals to themselves” (dictionary.com) </a:t>
            </a:r>
          </a:p>
          <a:p>
            <a:pPr algn="ctr">
              <a:buNone/>
            </a:pPr>
            <a:endParaRPr lang="en-US" sz="14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65268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144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Homosexuality Redefined as “Gay”</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Since the 12</a:t>
            </a:r>
            <a:r>
              <a:rPr lang="en-US" sz="4000" baseline="30000" dirty="0" smtClean="0">
                <a:solidFill>
                  <a:schemeClr val="bg1"/>
                </a:solidFill>
                <a:latin typeface="Tahoma" pitchFamily="34" charset="0"/>
                <a:ea typeface="Tahoma" pitchFamily="34" charset="0"/>
                <a:cs typeface="Tahoma" pitchFamily="34" charset="0"/>
              </a:rPr>
              <a:t>th</a:t>
            </a:r>
            <a:r>
              <a:rPr lang="en-US" sz="4000" dirty="0" smtClean="0">
                <a:solidFill>
                  <a:schemeClr val="bg1"/>
                </a:solidFill>
                <a:latin typeface="Tahoma" pitchFamily="34" charset="0"/>
                <a:ea typeface="Tahoma" pitchFamily="34" charset="0"/>
                <a:cs typeface="Tahoma" pitchFamily="34" charset="0"/>
              </a:rPr>
              <a:t> century the word gay in English has been used to mean “carefree, bright, and showy”.  Early American TV </a:t>
            </a:r>
            <a:r>
              <a:rPr lang="en-US" sz="4000" dirty="0" smtClean="0">
                <a:solidFill>
                  <a:schemeClr val="bg1"/>
                </a:solidFill>
                <a:latin typeface="Tahoma" pitchFamily="34" charset="0"/>
                <a:ea typeface="Tahoma" pitchFamily="34" charset="0"/>
                <a:cs typeface="Tahoma" pitchFamily="34" charset="0"/>
              </a:rPr>
              <a:t>shows used the word ‘gay’ to mean happy (ex. Flintstones).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“After</a:t>
            </a:r>
            <a:r>
              <a:rPr lang="en-US" sz="4000" dirty="0">
                <a:solidFill>
                  <a:schemeClr val="bg1"/>
                </a:solidFill>
                <a:latin typeface="Tahoma" pitchFamily="34" charset="0"/>
                <a:ea typeface="Tahoma" pitchFamily="34" charset="0"/>
                <a:cs typeface="Tahoma" pitchFamily="34" charset="0"/>
              </a:rPr>
              <a:t> World War II, as social attitudes toward sexuality began </a:t>
            </a:r>
            <a:r>
              <a:rPr lang="en-US" sz="4000" dirty="0" smtClean="0">
                <a:solidFill>
                  <a:schemeClr val="bg1"/>
                </a:solidFill>
                <a:latin typeface="Tahoma" pitchFamily="34" charset="0"/>
                <a:ea typeface="Tahoma" pitchFamily="34" charset="0"/>
                <a:cs typeface="Tahoma" pitchFamily="34" charset="0"/>
              </a:rPr>
              <a:t> to change, gay was applied openly by homosexuals to themselves” (dictionary.com)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In the Scriptures, homosexuality </a:t>
            </a:r>
            <a:r>
              <a:rPr lang="en-US" sz="4000" dirty="0" smtClean="0">
                <a:solidFill>
                  <a:schemeClr val="bg1"/>
                </a:solidFill>
                <a:latin typeface="Tahoma" pitchFamily="34" charset="0"/>
                <a:ea typeface="Tahoma" pitchFamily="34" charset="0"/>
                <a:cs typeface="Tahoma" pitchFamily="34" charset="0"/>
              </a:rPr>
              <a:t>has been condemned in every age </a:t>
            </a:r>
            <a:r>
              <a:rPr lang="en-US" sz="4000" dirty="0" smtClean="0">
                <a:solidFill>
                  <a:schemeClr val="bg1"/>
                </a:solidFill>
                <a:latin typeface="Tahoma" pitchFamily="34" charset="0"/>
                <a:ea typeface="Tahoma" pitchFamily="34" charset="0"/>
                <a:cs typeface="Tahoma" pitchFamily="34" charset="0"/>
              </a:rPr>
              <a:t>&amp; </a:t>
            </a:r>
            <a:r>
              <a:rPr lang="en-US" sz="4000" dirty="0" smtClean="0">
                <a:solidFill>
                  <a:schemeClr val="bg1"/>
                </a:solidFill>
                <a:latin typeface="Tahoma" pitchFamily="34" charset="0"/>
                <a:ea typeface="Tahoma" pitchFamily="34" charset="0"/>
                <a:cs typeface="Tahoma" pitchFamily="34" charset="0"/>
              </a:rPr>
              <a:t>those who practice </a:t>
            </a:r>
            <a:r>
              <a:rPr lang="en-US" sz="4000" dirty="0" smtClean="0">
                <a:solidFill>
                  <a:schemeClr val="bg1"/>
                </a:solidFill>
                <a:latin typeface="Tahoma" pitchFamily="34" charset="0"/>
                <a:ea typeface="Tahoma" pitchFamily="34" charset="0"/>
                <a:cs typeface="Tahoma" pitchFamily="34" charset="0"/>
              </a:rPr>
              <a:t>won’t</a:t>
            </a:r>
            <a:r>
              <a:rPr lang="en-US" sz="4000" dirty="0" smtClean="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go to </a:t>
            </a:r>
            <a:r>
              <a:rPr lang="en-US" sz="4000" dirty="0" smtClean="0">
                <a:solidFill>
                  <a:schemeClr val="bg1"/>
                </a:solidFill>
                <a:latin typeface="Tahoma" pitchFamily="34" charset="0"/>
                <a:ea typeface="Tahoma" pitchFamily="34" charset="0"/>
                <a:cs typeface="Tahoma" pitchFamily="34" charset="0"/>
              </a:rPr>
              <a:t>heaven (Gen</a:t>
            </a:r>
            <a:r>
              <a:rPr lang="en-US" sz="4000" dirty="0" smtClean="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19:4-7; </a:t>
            </a:r>
            <a:r>
              <a:rPr lang="en-US" sz="4000" dirty="0" smtClean="0">
                <a:solidFill>
                  <a:schemeClr val="bg1"/>
                </a:solidFill>
                <a:latin typeface="Tahoma" pitchFamily="34" charset="0"/>
                <a:ea typeface="Tahoma" pitchFamily="34" charset="0"/>
                <a:cs typeface="Tahoma" pitchFamily="34" charset="0"/>
              </a:rPr>
              <a:t>Lev. </a:t>
            </a:r>
            <a:r>
              <a:rPr lang="en-US" sz="4000" dirty="0" smtClean="0">
                <a:solidFill>
                  <a:schemeClr val="bg1"/>
                </a:solidFill>
                <a:latin typeface="Tahoma" pitchFamily="34" charset="0"/>
                <a:ea typeface="Tahoma" pitchFamily="34" charset="0"/>
                <a:cs typeface="Tahoma" pitchFamily="34" charset="0"/>
              </a:rPr>
              <a:t>20:13; </a:t>
            </a:r>
            <a:r>
              <a:rPr lang="en-US" sz="4000" dirty="0" smtClean="0">
                <a:solidFill>
                  <a:schemeClr val="bg1"/>
                </a:solidFill>
                <a:latin typeface="Tahoma" pitchFamily="34" charset="0"/>
                <a:ea typeface="Tahoma" pitchFamily="34" charset="0"/>
                <a:cs typeface="Tahoma" pitchFamily="34" charset="0"/>
              </a:rPr>
              <a:t>Rom. 1:26-27; 1 Cor. </a:t>
            </a:r>
            <a:r>
              <a:rPr lang="en-US" sz="4000" dirty="0" smtClean="0">
                <a:solidFill>
                  <a:schemeClr val="bg1"/>
                </a:solidFill>
                <a:latin typeface="Tahoma" pitchFamily="34" charset="0"/>
                <a:ea typeface="Tahoma" pitchFamily="34" charset="0"/>
                <a:cs typeface="Tahoma" pitchFamily="34" charset="0"/>
              </a:rPr>
              <a:t>6:9-10; Jude 1:7).</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5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6724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Don’t Let Satan Deceive You into Believing Homosexuality is ‘Gay’.  It is Sinful!</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981200"/>
            <a:ext cx="14630400" cy="6248400"/>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“Before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they lay down, the men of the city,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the men of Sodom</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surrounded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house, both young and old, all the people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every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quarter;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they called to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Lot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said to him,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Where are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men who came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to you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tonight?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Bring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them out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to us that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we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may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have sex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with them</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Lot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went out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to them at the doorway,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shut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the door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behind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him,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said, “Please, my brothers,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do not act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wickedly</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(Genesis 19:4-7) </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29568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Don’t Let Satan Deceive </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You into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Believing Homosexuality is ‘Gay’.  It is Sinful!</a:t>
            </a:r>
          </a:p>
        </p:txBody>
      </p:sp>
      <p:sp>
        <p:nvSpPr>
          <p:cNvPr id="3" name="Content Placeholder 2"/>
          <p:cNvSpPr>
            <a:spLocks noGrp="1"/>
          </p:cNvSpPr>
          <p:nvPr>
            <p:ph idx="1"/>
          </p:nvPr>
        </p:nvSpPr>
        <p:spPr>
          <a:xfrm>
            <a:off x="0" y="1981200"/>
            <a:ext cx="14630400" cy="6248400"/>
          </a:xfrm>
        </p:spPr>
        <p:txBody>
          <a:bodyPr>
            <a:norm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the Law of Moses it was the death penalty.</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i="1" dirty="0">
                <a:solidFill>
                  <a:srgbClr val="FF0000"/>
                </a:solidFill>
                <a:latin typeface="Tahoma" panose="020B0604030504040204" pitchFamily="34" charset="0"/>
                <a:ea typeface="Tahoma" panose="020B0604030504040204" pitchFamily="34" charset="0"/>
                <a:cs typeface="Tahoma" panose="020B0604030504040204" pitchFamily="34" charset="0"/>
              </a:rPr>
              <a:t>there is</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 a man who lies with a male </a:t>
            </a:r>
            <a:endPar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those who lie with a woman,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both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of them have committed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a detestable act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they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shall surely be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put to death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Their </a:t>
            </a:r>
            <a:r>
              <a:rPr lang="en-US" sz="4000" dirty="0" err="1">
                <a:solidFill>
                  <a:srgbClr val="FF0000"/>
                </a:solidFill>
                <a:latin typeface="Tahoma" panose="020B0604030504040204" pitchFamily="34" charset="0"/>
                <a:ea typeface="Tahoma" panose="020B0604030504040204" pitchFamily="34" charset="0"/>
                <a:cs typeface="Tahoma" panose="020B0604030504040204" pitchFamily="34" charset="0"/>
              </a:rPr>
              <a:t>bloodguiltiness</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is upon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them”</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(Leviticus 20:13)</a:t>
            </a:r>
          </a:p>
          <a:p>
            <a:pPr marL="0" indent="0" algn="ctr">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125206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Don’t Let Satan Deceive </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You into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Believing Homosexuality is ‘Gay’.  It is Sinful!</a:t>
            </a:r>
          </a:p>
        </p:txBody>
      </p:sp>
      <p:sp>
        <p:nvSpPr>
          <p:cNvPr id="3" name="Content Placeholder 2"/>
          <p:cNvSpPr>
            <a:spLocks noGrp="1"/>
          </p:cNvSpPr>
          <p:nvPr>
            <p:ph idx="1"/>
          </p:nvPr>
        </p:nvSpPr>
        <p:spPr>
          <a:xfrm>
            <a:off x="0" y="1828800"/>
            <a:ext cx="14630400" cy="6400800"/>
          </a:xfrm>
        </p:spPr>
        <p:txBody>
          <a:bodyPr>
            <a:noAutofit/>
          </a:bodyPr>
          <a:lstStyle/>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 Paul said under the New Covenant in Christ,</a:t>
            </a:r>
          </a:p>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this reason </a:t>
            </a:r>
            <a:r>
              <a:rPr lang="en-US" sz="3900" dirty="0">
                <a:solidFill>
                  <a:srgbClr val="00B0F0"/>
                </a:solidFill>
                <a:latin typeface="Tahoma" panose="020B0604030504040204" pitchFamily="34" charset="0"/>
                <a:ea typeface="Tahoma" panose="020B0604030504040204" pitchFamily="34" charset="0"/>
                <a:cs typeface="Tahoma" panose="020B0604030504040204" pitchFamily="34" charset="0"/>
              </a:rPr>
              <a:t>God gave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them over to degrading passions; </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their women exchanged </a:t>
            </a:r>
            <a:r>
              <a:rPr lang="en-US" sz="3900" dirty="0">
                <a:solidFill>
                  <a:srgbClr val="92D050"/>
                </a:solidFill>
                <a:latin typeface="Tahoma" panose="020B0604030504040204" pitchFamily="34" charset="0"/>
                <a:ea typeface="Tahoma" panose="020B0604030504040204" pitchFamily="34" charset="0"/>
                <a:cs typeface="Tahoma" panose="020B0604030504040204" pitchFamily="34" charset="0"/>
              </a:rPr>
              <a:t>the natural function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for that </a:t>
            </a:r>
            <a:r>
              <a:rPr lang="en-US" sz="39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which</a:t>
            </a:r>
          </a:p>
          <a:p>
            <a:pPr marL="0" indent="0" algn="ctr">
              <a:buNone/>
            </a:pPr>
            <a:r>
              <a:rPr lang="en-US" sz="3900" dirty="0" smtClean="0">
                <a:solidFill>
                  <a:srgbClr val="FFFF00"/>
                </a:solidFill>
                <a:latin typeface="Tahoma" panose="020B0604030504040204" pitchFamily="34" charset="0"/>
                <a:ea typeface="Tahoma" panose="020B0604030504040204" pitchFamily="34" charset="0"/>
                <a:cs typeface="Tahoma" panose="020B0604030504040204" pitchFamily="34" charset="0"/>
              </a:rPr>
              <a:t>is</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rgbClr val="FF0000"/>
                </a:solidFill>
                <a:latin typeface="Tahoma" panose="020B0604030504040204" pitchFamily="34" charset="0"/>
                <a:ea typeface="Tahoma" panose="020B0604030504040204" pitchFamily="34" charset="0"/>
                <a:cs typeface="Tahoma" panose="020B0604030504040204" pitchFamily="34" charset="0"/>
              </a:rPr>
              <a:t>unnatural</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in the same way also </a:t>
            </a:r>
            <a:endParaRPr lang="en-US" sz="39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men abandoned</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a:solidFill>
                  <a:srgbClr val="92D050"/>
                </a:solidFill>
                <a:latin typeface="Tahoma" panose="020B0604030504040204" pitchFamily="34" charset="0"/>
                <a:ea typeface="Tahoma" panose="020B0604030504040204" pitchFamily="34" charset="0"/>
                <a:cs typeface="Tahoma" panose="020B0604030504040204" pitchFamily="34" charset="0"/>
              </a:rPr>
              <a:t>the natural function of the woman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3900" dirty="0" smtClean="0">
                <a:solidFill>
                  <a:srgbClr val="FF0000"/>
                </a:solidFill>
                <a:latin typeface="Tahoma" panose="020B0604030504040204" pitchFamily="34" charset="0"/>
                <a:ea typeface="Tahoma" panose="020B0604030504040204" pitchFamily="34" charset="0"/>
                <a:cs typeface="Tahoma" panose="020B0604030504040204" pitchFamily="34" charset="0"/>
              </a:rPr>
              <a:t>burned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in their desire toward one another</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rgbClr val="FF0000"/>
                </a:solidFill>
                <a:latin typeface="Tahoma" panose="020B0604030504040204" pitchFamily="34" charset="0"/>
                <a:ea typeface="Tahoma" panose="020B0604030504040204" pitchFamily="34" charset="0"/>
                <a:cs typeface="Tahoma" panose="020B0604030504040204" pitchFamily="34" charset="0"/>
              </a:rPr>
              <a:t>men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with men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committing</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rgbClr val="FF0000"/>
                </a:solidFill>
                <a:latin typeface="Tahoma" panose="020B0604030504040204" pitchFamily="34" charset="0"/>
                <a:ea typeface="Tahoma" panose="020B0604030504040204" pitchFamily="34" charset="0"/>
                <a:cs typeface="Tahoma" panose="020B0604030504040204" pitchFamily="34" charset="0"/>
              </a:rPr>
              <a:t>indecent</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acts</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39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receiving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in </a:t>
            </a:r>
            <a:r>
              <a:rPr lang="en-US" sz="39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their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own persons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the due penalty of their </a:t>
            </a:r>
            <a:r>
              <a:rPr lang="en-US" sz="3900" dirty="0" smtClean="0">
                <a:solidFill>
                  <a:srgbClr val="FF0000"/>
                </a:solidFill>
                <a:latin typeface="Tahoma" panose="020B0604030504040204" pitchFamily="34" charset="0"/>
                <a:ea typeface="Tahoma" panose="020B0604030504040204" pitchFamily="34" charset="0"/>
                <a:cs typeface="Tahoma" panose="020B0604030504040204" pitchFamily="34" charset="0"/>
              </a:rPr>
              <a:t>error</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(Romans 1:26-27)</a:t>
            </a:r>
          </a:p>
          <a:p>
            <a:pPr marL="0" indent="0" algn="ctr">
              <a:buNone/>
            </a:pP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317548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Don’t Let Satan Deceive </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You into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Believing Homosexuality is ‘Gay’.  It is Sinful!</a:t>
            </a:r>
          </a:p>
        </p:txBody>
      </p:sp>
      <p:sp>
        <p:nvSpPr>
          <p:cNvPr id="3" name="Content Placeholder 2"/>
          <p:cNvSpPr>
            <a:spLocks noGrp="1"/>
          </p:cNvSpPr>
          <p:nvPr>
            <p:ph idx="1"/>
          </p:nvPr>
        </p:nvSpPr>
        <p:spPr>
          <a:xfrm>
            <a:off x="0" y="1828800"/>
            <a:ext cx="14630400" cy="6400800"/>
          </a:xfrm>
        </p:spPr>
        <p:txBody>
          <a:bodyPr>
            <a:noAutofit/>
          </a:bodyPr>
          <a:lstStyle/>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“Or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do you not know that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the unrighteous </a:t>
            </a:r>
            <a:endParaRPr lang="en-US" sz="39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rgbClr val="FF0000"/>
                </a:solidFill>
                <a:latin typeface="Tahoma" panose="020B0604030504040204" pitchFamily="34" charset="0"/>
                <a:ea typeface="Tahoma" panose="020B0604030504040204" pitchFamily="34" charset="0"/>
                <a:cs typeface="Tahoma" panose="020B0604030504040204" pitchFamily="34" charset="0"/>
              </a:rPr>
              <a:t>will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not inherit</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a:solidFill>
                  <a:srgbClr val="00B0F0"/>
                </a:solidFill>
                <a:latin typeface="Tahoma" panose="020B0604030504040204" pitchFamily="34" charset="0"/>
                <a:ea typeface="Tahoma" panose="020B0604030504040204" pitchFamily="34" charset="0"/>
                <a:cs typeface="Tahoma" panose="020B0604030504040204" pitchFamily="34" charset="0"/>
              </a:rPr>
              <a:t>the kingdom of God</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not be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deceived</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rgbClr val="FFFF00"/>
                </a:solidFill>
                <a:latin typeface="Tahoma" panose="020B0604030504040204" pitchFamily="34" charset="0"/>
                <a:ea typeface="Tahoma" panose="020B0604030504040204" pitchFamily="34" charset="0"/>
                <a:cs typeface="Tahoma" panose="020B0604030504040204" pitchFamily="34" charset="0"/>
              </a:rPr>
              <a:t>neither</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fornicators</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nor idolaters, </a:t>
            </a:r>
            <a:r>
              <a:rPr lang="en-US" sz="39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nor </a:t>
            </a:r>
            <a:r>
              <a:rPr lang="en-US" sz="3900" dirty="0" smtClean="0">
                <a:solidFill>
                  <a:srgbClr val="FF0000"/>
                </a:solidFill>
                <a:latin typeface="Tahoma" panose="020B0604030504040204" pitchFamily="34" charset="0"/>
                <a:ea typeface="Tahoma" panose="020B0604030504040204" pitchFamily="34" charset="0"/>
                <a:cs typeface="Tahoma" panose="020B0604030504040204" pitchFamily="34" charset="0"/>
              </a:rPr>
              <a:t>adulterers</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9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nor </a:t>
            </a:r>
            <a:r>
              <a:rPr lang="en-US" sz="3900" dirty="0" smtClean="0">
                <a:solidFill>
                  <a:srgbClr val="FF0000"/>
                </a:solidFill>
                <a:latin typeface="Tahoma" panose="020B0604030504040204" pitchFamily="34" charset="0"/>
                <a:ea typeface="Tahoma" panose="020B0604030504040204" pitchFamily="34" charset="0"/>
                <a:cs typeface="Tahoma" panose="020B0604030504040204" pitchFamily="34" charset="0"/>
              </a:rPr>
              <a:t>effeminate</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nor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homosexuals</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nor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thieves,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nor </a:t>
            </a:r>
            <a:r>
              <a:rPr lang="en-US" sz="3900" i="1" dirty="0">
                <a:solidFill>
                  <a:schemeClr val="bg1"/>
                </a:solidFill>
                <a:latin typeface="Tahoma" panose="020B0604030504040204" pitchFamily="34" charset="0"/>
                <a:ea typeface="Tahoma" panose="020B0604030504040204" pitchFamily="34" charset="0"/>
                <a:cs typeface="Tahoma" panose="020B0604030504040204" pitchFamily="34" charset="0"/>
              </a:rPr>
              <a:t>the</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covetous, nor drunkards, </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nor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revilers,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nor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swindlers, </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900" dirty="0" smtClean="0">
                <a:solidFill>
                  <a:srgbClr val="92D050"/>
                </a:solidFill>
                <a:latin typeface="Tahoma" panose="020B0604030504040204" pitchFamily="34" charset="0"/>
                <a:ea typeface="Tahoma" panose="020B0604030504040204" pitchFamily="34" charset="0"/>
                <a:cs typeface="Tahoma" panose="020B0604030504040204" pitchFamily="34" charset="0"/>
              </a:rPr>
              <a:t>will </a:t>
            </a:r>
            <a:r>
              <a:rPr lang="en-US" sz="3900" dirty="0">
                <a:solidFill>
                  <a:srgbClr val="92D050"/>
                </a:solidFill>
                <a:latin typeface="Tahoma" panose="020B0604030504040204" pitchFamily="34" charset="0"/>
                <a:ea typeface="Tahoma" panose="020B0604030504040204" pitchFamily="34" charset="0"/>
                <a:cs typeface="Tahoma" panose="020B0604030504040204" pitchFamily="34" charset="0"/>
              </a:rPr>
              <a:t>inherit </a:t>
            </a:r>
            <a:r>
              <a:rPr lang="en-US" sz="3900" dirty="0">
                <a:solidFill>
                  <a:srgbClr val="00B0F0"/>
                </a:solidFill>
                <a:latin typeface="Tahoma" panose="020B0604030504040204" pitchFamily="34" charset="0"/>
                <a:ea typeface="Tahoma" panose="020B0604030504040204" pitchFamily="34" charset="0"/>
                <a:cs typeface="Tahoma" panose="020B0604030504040204" pitchFamily="34" charset="0"/>
              </a:rPr>
              <a:t>the kingdom of </a:t>
            </a:r>
            <a:r>
              <a:rPr lang="en-US" sz="39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(1 Corinthians 6:9-10).</a:t>
            </a:r>
          </a:p>
        </p:txBody>
      </p:sp>
    </p:spTree>
    <p:extLst>
      <p:ext uri="{BB962C8B-B14F-4D97-AF65-F5344CB8AC3E}">
        <p14:creationId xmlns:p14="http://schemas.microsoft.com/office/powerpoint/2010/main" val="36618811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Don’t Let Satan Deceive </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You into </a:t>
            </a:r>
            <a: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t>Believing Homosexuality is ‘Gay’.  It is Sinful!</a:t>
            </a:r>
          </a:p>
        </p:txBody>
      </p:sp>
      <p:sp>
        <p:nvSpPr>
          <p:cNvPr id="3" name="Content Placeholder 2"/>
          <p:cNvSpPr>
            <a:spLocks noGrp="1"/>
          </p:cNvSpPr>
          <p:nvPr>
            <p:ph idx="1"/>
          </p:nvPr>
        </p:nvSpPr>
        <p:spPr>
          <a:xfrm>
            <a:off x="0" y="1828800"/>
            <a:ext cx="14630400" cy="6400800"/>
          </a:xfrm>
        </p:spPr>
        <p:txBody>
          <a:bodyPr>
            <a:no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Sodom and Gomorrah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cities around them</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since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they in the same way as these </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indulged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in gross immorality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went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after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strange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flesh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exhibited as an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example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in undergoing </a:t>
            </a:r>
            <a:endPar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punishment of eternal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fire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(Jude 1:7).</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366980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144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Homosexuality Redefined as “Gay”</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Since the 12</a:t>
            </a:r>
            <a:r>
              <a:rPr lang="en-US" sz="4000" baseline="30000" dirty="0" smtClean="0">
                <a:solidFill>
                  <a:schemeClr val="bg1"/>
                </a:solidFill>
                <a:latin typeface="Tahoma" pitchFamily="34" charset="0"/>
                <a:ea typeface="Tahoma" pitchFamily="34" charset="0"/>
                <a:cs typeface="Tahoma" pitchFamily="34" charset="0"/>
              </a:rPr>
              <a:t>th</a:t>
            </a:r>
            <a:r>
              <a:rPr lang="en-US" sz="4000" dirty="0" smtClean="0">
                <a:solidFill>
                  <a:schemeClr val="bg1"/>
                </a:solidFill>
                <a:latin typeface="Tahoma" pitchFamily="34" charset="0"/>
                <a:ea typeface="Tahoma" pitchFamily="34" charset="0"/>
                <a:cs typeface="Tahoma" pitchFamily="34" charset="0"/>
              </a:rPr>
              <a:t> century the word gay in English has been used to mean “carefree, bright, and showy”.  Early American TV </a:t>
            </a:r>
            <a:r>
              <a:rPr lang="en-US" sz="4000" dirty="0" smtClean="0">
                <a:solidFill>
                  <a:schemeClr val="bg1"/>
                </a:solidFill>
                <a:latin typeface="Tahoma" pitchFamily="34" charset="0"/>
                <a:ea typeface="Tahoma" pitchFamily="34" charset="0"/>
                <a:cs typeface="Tahoma" pitchFamily="34" charset="0"/>
              </a:rPr>
              <a:t>shows used the word ‘gay’ to mean happy (ex. Flintstones).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“After</a:t>
            </a:r>
            <a:r>
              <a:rPr lang="en-US" sz="4000" dirty="0">
                <a:solidFill>
                  <a:schemeClr val="bg1"/>
                </a:solidFill>
                <a:latin typeface="Tahoma" pitchFamily="34" charset="0"/>
                <a:ea typeface="Tahoma" pitchFamily="34" charset="0"/>
                <a:cs typeface="Tahoma" pitchFamily="34" charset="0"/>
              </a:rPr>
              <a:t> World War II, as social attitudes toward sexuality began </a:t>
            </a:r>
            <a:r>
              <a:rPr lang="en-US" sz="4000" dirty="0" smtClean="0">
                <a:solidFill>
                  <a:schemeClr val="bg1"/>
                </a:solidFill>
                <a:latin typeface="Tahoma" pitchFamily="34" charset="0"/>
                <a:ea typeface="Tahoma" pitchFamily="34" charset="0"/>
                <a:cs typeface="Tahoma" pitchFamily="34" charset="0"/>
              </a:rPr>
              <a:t> to change, gay was applied openly by homosexuals to themselves” (dictionary.com)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In the Scriptures, homosexuality </a:t>
            </a:r>
            <a:r>
              <a:rPr lang="en-US" sz="4000" dirty="0" smtClean="0">
                <a:solidFill>
                  <a:schemeClr val="bg1"/>
                </a:solidFill>
                <a:latin typeface="Tahoma" pitchFamily="34" charset="0"/>
                <a:ea typeface="Tahoma" pitchFamily="34" charset="0"/>
                <a:cs typeface="Tahoma" pitchFamily="34" charset="0"/>
              </a:rPr>
              <a:t>has been condemned in every age </a:t>
            </a:r>
            <a:r>
              <a:rPr lang="en-US" sz="4000" dirty="0" smtClean="0">
                <a:solidFill>
                  <a:schemeClr val="bg1"/>
                </a:solidFill>
                <a:latin typeface="Tahoma" pitchFamily="34" charset="0"/>
                <a:ea typeface="Tahoma" pitchFamily="34" charset="0"/>
                <a:cs typeface="Tahoma" pitchFamily="34" charset="0"/>
              </a:rPr>
              <a:t>&amp; </a:t>
            </a:r>
            <a:r>
              <a:rPr lang="en-US" sz="4000" dirty="0" smtClean="0">
                <a:solidFill>
                  <a:schemeClr val="bg1"/>
                </a:solidFill>
                <a:latin typeface="Tahoma" pitchFamily="34" charset="0"/>
                <a:ea typeface="Tahoma" pitchFamily="34" charset="0"/>
                <a:cs typeface="Tahoma" pitchFamily="34" charset="0"/>
              </a:rPr>
              <a:t>those who practice </a:t>
            </a:r>
            <a:r>
              <a:rPr lang="en-US" sz="4000" dirty="0" smtClean="0">
                <a:solidFill>
                  <a:schemeClr val="bg1"/>
                </a:solidFill>
                <a:latin typeface="Tahoma" pitchFamily="34" charset="0"/>
                <a:ea typeface="Tahoma" pitchFamily="34" charset="0"/>
                <a:cs typeface="Tahoma" pitchFamily="34" charset="0"/>
              </a:rPr>
              <a:t>won’t</a:t>
            </a:r>
            <a:r>
              <a:rPr lang="en-US" sz="4000" dirty="0" smtClean="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go to </a:t>
            </a:r>
            <a:r>
              <a:rPr lang="en-US" sz="4000" dirty="0" smtClean="0">
                <a:solidFill>
                  <a:schemeClr val="bg1"/>
                </a:solidFill>
                <a:latin typeface="Tahoma" pitchFamily="34" charset="0"/>
                <a:ea typeface="Tahoma" pitchFamily="34" charset="0"/>
                <a:cs typeface="Tahoma" pitchFamily="34" charset="0"/>
              </a:rPr>
              <a:t>heaven (Gen</a:t>
            </a:r>
            <a:r>
              <a:rPr lang="en-US" sz="4000" dirty="0" smtClean="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19:4-7; </a:t>
            </a:r>
            <a:r>
              <a:rPr lang="en-US" sz="4000" dirty="0" smtClean="0">
                <a:solidFill>
                  <a:schemeClr val="bg1"/>
                </a:solidFill>
                <a:latin typeface="Tahoma" pitchFamily="34" charset="0"/>
                <a:ea typeface="Tahoma" pitchFamily="34" charset="0"/>
                <a:cs typeface="Tahoma" pitchFamily="34" charset="0"/>
              </a:rPr>
              <a:t>Lev. 18:22; Rom. 1:26-27; 1 Cor. </a:t>
            </a:r>
            <a:r>
              <a:rPr lang="en-US" sz="4000" dirty="0" smtClean="0">
                <a:solidFill>
                  <a:schemeClr val="bg1"/>
                </a:solidFill>
                <a:latin typeface="Tahoma" pitchFamily="34" charset="0"/>
                <a:ea typeface="Tahoma" pitchFamily="34" charset="0"/>
                <a:cs typeface="Tahoma" pitchFamily="34" charset="0"/>
              </a:rPr>
              <a:t>6:9-10; Jude 1:7).</a:t>
            </a: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How is that a “gay” lifestyle?  </a:t>
            </a:r>
            <a:endParaRPr lang="en-US" sz="40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46231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Marriage Redefined to Include Homosexuals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5438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The Supreme Court on June 26, 2003 struck down the sodomy law in Texas which made it legal for homosexuals to practice that behavior in all 50 states.</a:t>
            </a:r>
          </a:p>
          <a:p>
            <a:pPr algn="ctr">
              <a:buNone/>
            </a:pPr>
            <a:endParaRPr lang="en-US" sz="24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52659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Marriage Redefined to Include Homosexuals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5438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The Supreme Court on June 26, 2003 struck down the sodomy law in Texas which made it legal for homosexuals to practice that behavior in all 50 states.</a:t>
            </a:r>
          </a:p>
          <a:p>
            <a:pPr algn="ctr">
              <a:buNone/>
            </a:pPr>
            <a:endParaRPr lang="en-US" sz="2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This paved the way for same sex marriage to be legalized in Massachusetts in 2004 and eventually the Supreme Court decided that it was legal in all 50 states on June 26, 2015. </a:t>
            </a:r>
          </a:p>
          <a:p>
            <a:pPr algn="ctr">
              <a:buNone/>
            </a:pPr>
            <a:endParaRPr lang="en-US" sz="24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31706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90600" y="5715000"/>
            <a:ext cx="8001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0" y="2286000"/>
            <a:ext cx="14630400" cy="5943600"/>
          </a:xfrm>
        </p:spPr>
        <p:txBody>
          <a:bodyPr>
            <a:normAutofit lnSpcReduction="10000"/>
          </a:bodyPr>
          <a:lstStyle/>
          <a:p>
            <a:pPr algn="ctr">
              <a:buNone/>
            </a:pPr>
            <a:endParaRPr lang="en-US" sz="6000" dirty="0" smtClean="0">
              <a:solidFill>
                <a:schemeClr val="bg1"/>
              </a:solidFill>
              <a:latin typeface="Tahoma" pitchFamily="34" charset="0"/>
              <a:ea typeface="Tahoma" pitchFamily="34" charset="0"/>
              <a:cs typeface="Tahoma" pitchFamily="34" charset="0"/>
            </a:endParaRPr>
          </a:p>
          <a:p>
            <a:pPr algn="ctr">
              <a:buNone/>
            </a:pPr>
            <a:r>
              <a:rPr lang="en-US" sz="5600" dirty="0" smtClean="0">
                <a:solidFill>
                  <a:schemeClr val="bg1"/>
                </a:solidFill>
                <a:effectLst/>
                <a:latin typeface="Tahoma" pitchFamily="34" charset="0"/>
                <a:ea typeface="Tahoma" pitchFamily="34" charset="0"/>
                <a:cs typeface="Tahoma" pitchFamily="34" charset="0"/>
              </a:rPr>
              <a:t>“…</a:t>
            </a:r>
            <a:r>
              <a:rPr lang="en-US" sz="5600" u="sng" dirty="0" smtClean="0">
                <a:solidFill>
                  <a:schemeClr val="bg1"/>
                </a:solidFill>
                <a:effectLst/>
                <a:latin typeface="Tahoma" pitchFamily="34" charset="0"/>
                <a:ea typeface="Tahoma" pitchFamily="34" charset="0"/>
                <a:cs typeface="Tahoma" pitchFamily="34" charset="0"/>
              </a:rPr>
              <a:t>Satan disguises himself as an angel of light</a:t>
            </a:r>
            <a:r>
              <a:rPr lang="en-US" sz="5600" dirty="0" smtClean="0">
                <a:solidFill>
                  <a:schemeClr val="bg1"/>
                </a:solidFill>
                <a:effectLst/>
                <a:latin typeface="Tahoma" pitchFamily="34" charset="0"/>
                <a:ea typeface="Tahoma" pitchFamily="34" charset="0"/>
                <a:cs typeface="Tahoma" pitchFamily="34" charset="0"/>
              </a:rPr>
              <a:t>. Therefore it is not surprising if</a:t>
            </a:r>
            <a:r>
              <a:rPr lang="en-US" sz="5600" u="sng" dirty="0" smtClean="0">
                <a:solidFill>
                  <a:schemeClr val="bg1"/>
                </a:solidFill>
                <a:effectLst/>
                <a:latin typeface="Tahoma" pitchFamily="34" charset="0"/>
                <a:ea typeface="Tahoma" pitchFamily="34" charset="0"/>
                <a:cs typeface="Tahoma" pitchFamily="34" charset="0"/>
              </a:rPr>
              <a:t> his servants also disguise themselves </a:t>
            </a:r>
            <a:r>
              <a:rPr lang="en-US" sz="5600" dirty="0" smtClean="0">
                <a:solidFill>
                  <a:schemeClr val="bg1"/>
                </a:solidFill>
                <a:effectLst/>
                <a:latin typeface="Tahoma" pitchFamily="34" charset="0"/>
                <a:ea typeface="Tahoma" pitchFamily="34" charset="0"/>
                <a:cs typeface="Tahoma" pitchFamily="34" charset="0"/>
              </a:rPr>
              <a:t>as servants of righteousness, whose end will be according to their deeds.”                               (2 Corinthians 11:13-14)</a:t>
            </a:r>
          </a:p>
          <a:p>
            <a:pPr algn="ctr">
              <a:buNone/>
            </a:pPr>
            <a:endParaRPr lang="en-US" sz="6000" dirty="0">
              <a:solidFill>
                <a:schemeClr val="bg1"/>
              </a:solidFill>
              <a:latin typeface="Tahoma" pitchFamily="34" charset="0"/>
              <a:ea typeface="Tahoma" pitchFamily="34" charset="0"/>
              <a:cs typeface="Tahoma" pitchFamily="34" charset="0"/>
            </a:endParaRPr>
          </a:p>
        </p:txBody>
      </p:sp>
      <p:pic>
        <p:nvPicPr>
          <p:cNvPr id="5" name="Picture 2" descr="http://2.bp.blogspot.com/--Z2s1PkAkms/UTLrxIa6QqI/AAAAAAAAAOc/pRUDgwrwWZg/s320/angel-of-light.jpg"/>
          <p:cNvPicPr>
            <a:picLocks noChangeAspect="1" noChangeArrowheads="1"/>
          </p:cNvPicPr>
          <p:nvPr/>
        </p:nvPicPr>
        <p:blipFill>
          <a:blip r:embed="rId3" cstate="print"/>
          <a:srcRect/>
          <a:stretch>
            <a:fillRect/>
          </a:stretch>
        </p:blipFill>
        <p:spPr bwMode="auto">
          <a:xfrm>
            <a:off x="5562600" y="0"/>
            <a:ext cx="3529013" cy="32198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Marriage Redefined to Include Homosexuals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5438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The Supreme Court on June 26, 2003 struck down the sodomy law in Texas which made it legal for homosexuals to practice that behavior in all 50 states.</a:t>
            </a:r>
          </a:p>
          <a:p>
            <a:pPr algn="ctr">
              <a:buNone/>
            </a:pPr>
            <a:endParaRPr lang="en-US" sz="2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This paved the way for same sex marriage to be legalized in Massachusetts in 2004 and eventually the Supreme Court decided that it was legal in all 50 states on June 26, 2015. </a:t>
            </a:r>
          </a:p>
          <a:p>
            <a:pPr algn="ctr">
              <a:buNone/>
            </a:pPr>
            <a:endParaRPr lang="en-US" sz="2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But the Supreme Ruler of the universe has </a:t>
            </a:r>
            <a:r>
              <a:rPr lang="en-US" sz="4000" dirty="0" smtClean="0">
                <a:solidFill>
                  <a:schemeClr val="bg1"/>
                </a:solidFill>
                <a:latin typeface="Tahoma" pitchFamily="34" charset="0"/>
                <a:ea typeface="Tahoma" pitchFamily="34" charset="0"/>
                <a:cs typeface="Tahoma" pitchFamily="34" charset="0"/>
              </a:rPr>
              <a:t>decreed </a:t>
            </a:r>
            <a:r>
              <a:rPr lang="en-US" sz="4000" dirty="0" smtClean="0">
                <a:solidFill>
                  <a:schemeClr val="bg1"/>
                </a:solidFill>
                <a:latin typeface="Tahoma" pitchFamily="34" charset="0"/>
                <a:ea typeface="Tahoma" pitchFamily="34" charset="0"/>
                <a:cs typeface="Tahoma" pitchFamily="34" charset="0"/>
              </a:rPr>
              <a:t>that marriage is </a:t>
            </a:r>
            <a:r>
              <a:rPr lang="en-US" sz="4000" dirty="0" smtClean="0">
                <a:solidFill>
                  <a:schemeClr val="bg1"/>
                </a:solidFill>
                <a:latin typeface="Tahoma" pitchFamily="34" charset="0"/>
                <a:ea typeface="Tahoma" pitchFamily="34" charset="0"/>
                <a:cs typeface="Tahoma" pitchFamily="34" charset="0"/>
              </a:rPr>
              <a:t>to be between </a:t>
            </a:r>
            <a:r>
              <a:rPr lang="en-US" sz="4000" dirty="0" smtClean="0">
                <a:solidFill>
                  <a:schemeClr val="bg1"/>
                </a:solidFill>
                <a:latin typeface="Tahoma" pitchFamily="34" charset="0"/>
                <a:ea typeface="Tahoma" pitchFamily="34" charset="0"/>
                <a:cs typeface="Tahoma" pitchFamily="34" charset="0"/>
              </a:rPr>
              <a:t>one man and one woman since the beginning of time (Gen. 2:24; Matt. 19:6). </a:t>
            </a:r>
            <a:endParaRPr lang="en-US" sz="40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1607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Don’t Let Satan Deceive You into Believing that Same Sex Marriage is Right with God </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828800"/>
            <a:ext cx="14630400" cy="6400800"/>
          </a:xfrm>
        </p:spPr>
        <p:txBody>
          <a:bodyPr>
            <a:no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marriage law from the beginning was:</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A </a:t>
            </a:r>
            <a:r>
              <a:rPr lang="en-US" sz="4000" u="sng" dirty="0">
                <a:solidFill>
                  <a:srgbClr val="FFFF00"/>
                </a:solidFill>
                <a:latin typeface="Tahoma" panose="020B0604030504040204" pitchFamily="34" charset="0"/>
                <a:ea typeface="Tahoma" panose="020B0604030504040204" pitchFamily="34" charset="0"/>
                <a:cs typeface="Tahoma" panose="020B0604030504040204" pitchFamily="34" charset="0"/>
              </a:rPr>
              <a:t>man</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shall leave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his father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his mother,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be joined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4000" u="sng" dirty="0">
                <a:solidFill>
                  <a:srgbClr val="FFFF00"/>
                </a:solidFill>
                <a:latin typeface="Tahoma" panose="020B0604030504040204" pitchFamily="34" charset="0"/>
                <a:ea typeface="Tahoma" panose="020B0604030504040204" pitchFamily="34" charset="0"/>
                <a:cs typeface="Tahoma" panose="020B0604030504040204" pitchFamily="34" charset="0"/>
              </a:rPr>
              <a:t>his wife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they shall become one </a:t>
            </a:r>
            <a:r>
              <a:rPr lang="en-US" sz="4000" dirty="0" smtClean="0">
                <a:solidFill>
                  <a:srgbClr val="92D050"/>
                </a:solidFill>
                <a:latin typeface="Tahoma" panose="020B0604030504040204" pitchFamily="34" charset="0"/>
                <a:ea typeface="Tahoma" panose="020B0604030504040204" pitchFamily="34" charset="0"/>
                <a:cs typeface="Tahoma" panose="020B0604030504040204" pitchFamily="34" charset="0"/>
              </a:rPr>
              <a:t>flesh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(Genesis 2:24).</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724960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Don’t Let Satan Deceive You into Believing that Same Sex Marriage is Right with God </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828800"/>
            <a:ext cx="14630400" cy="6400800"/>
          </a:xfrm>
        </p:spPr>
        <p:txBody>
          <a:bodyPr>
            <a:noAutofit/>
          </a:bodyPr>
          <a:lstStyle/>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marriage law from the beginning was:</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A </a:t>
            </a:r>
            <a:r>
              <a:rPr lang="en-US" sz="4000" u="sng" dirty="0">
                <a:solidFill>
                  <a:srgbClr val="FFFF00"/>
                </a:solidFill>
                <a:latin typeface="Tahoma" panose="020B0604030504040204" pitchFamily="34" charset="0"/>
                <a:ea typeface="Tahoma" panose="020B0604030504040204" pitchFamily="34" charset="0"/>
                <a:cs typeface="Tahoma" panose="020B0604030504040204" pitchFamily="34" charset="0"/>
              </a:rPr>
              <a:t>man</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shall leave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his father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his mother,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be joined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to </a:t>
            </a:r>
            <a:r>
              <a:rPr lang="en-US" sz="4000" u="sng" dirty="0">
                <a:solidFill>
                  <a:srgbClr val="FFFF00"/>
                </a:solidFill>
                <a:latin typeface="Tahoma" panose="020B0604030504040204" pitchFamily="34" charset="0"/>
                <a:ea typeface="Tahoma" panose="020B0604030504040204" pitchFamily="34" charset="0"/>
                <a:cs typeface="Tahoma" panose="020B0604030504040204" pitchFamily="34" charset="0"/>
              </a:rPr>
              <a:t>his wife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they shall become one </a:t>
            </a:r>
            <a:r>
              <a:rPr lang="en-US" sz="4000" dirty="0" smtClean="0">
                <a:solidFill>
                  <a:srgbClr val="92D050"/>
                </a:solidFill>
                <a:latin typeface="Tahoma" panose="020B0604030504040204" pitchFamily="34" charset="0"/>
                <a:ea typeface="Tahoma" panose="020B0604030504040204" pitchFamily="34" charset="0"/>
                <a:cs typeface="Tahoma" panose="020B0604030504040204" pitchFamily="34" charset="0"/>
              </a:rPr>
              <a:t>flesh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(Genesis 2:24).</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quoted this passage and said,</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They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are no longer two</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one flesh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God has joined </a:t>
            </a:r>
            <a:r>
              <a:rPr lang="en-US" sz="4000" dirty="0">
                <a:solidFill>
                  <a:srgbClr val="92D050"/>
                </a:solidFill>
                <a:latin typeface="Tahoma" panose="020B0604030504040204" pitchFamily="34" charset="0"/>
                <a:ea typeface="Tahoma" panose="020B0604030504040204" pitchFamily="34" charset="0"/>
                <a:cs typeface="Tahoma" panose="020B0604030504040204" pitchFamily="34" charset="0"/>
              </a:rPr>
              <a:t>together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let no man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separate”</a:t>
            </a:r>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(Matthew 19:6).</a:t>
            </a:r>
            <a:endPar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895728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a:t>
            </a:r>
            <a:r>
              <a:rPr lang="en-US" sz="4000" dirty="0" smtClean="0">
                <a:solidFill>
                  <a:srgbClr val="FF0000"/>
                </a:solidFill>
                <a:latin typeface="Tahoma" pitchFamily="34" charset="0"/>
                <a:ea typeface="Tahoma" pitchFamily="34" charset="0"/>
                <a:cs typeface="Tahoma" pitchFamily="34" charset="0"/>
              </a:rPr>
              <a:t>Woe </a:t>
            </a:r>
            <a:r>
              <a:rPr lang="en-US" sz="4000" dirty="0">
                <a:solidFill>
                  <a:srgbClr val="FF0000"/>
                </a:solidFill>
                <a:latin typeface="Tahoma" pitchFamily="34" charset="0"/>
                <a:ea typeface="Tahoma" pitchFamily="34" charset="0"/>
                <a:cs typeface="Tahoma" pitchFamily="34" charset="0"/>
              </a:rPr>
              <a:t>to those who call evil </a:t>
            </a:r>
            <a:r>
              <a:rPr lang="en-US" sz="4000" dirty="0">
                <a:solidFill>
                  <a:srgbClr val="92D050"/>
                </a:solidFill>
                <a:latin typeface="Tahoma" pitchFamily="34" charset="0"/>
                <a:ea typeface="Tahoma" pitchFamily="34" charset="0"/>
                <a:cs typeface="Tahoma" pitchFamily="34" charset="0"/>
              </a:rPr>
              <a:t>good, </a:t>
            </a:r>
            <a:r>
              <a:rPr lang="en-US" sz="4000" dirty="0" smtClean="0">
                <a:solidFill>
                  <a:srgbClr val="92D050"/>
                </a:solidFill>
                <a:latin typeface="Tahoma" pitchFamily="34" charset="0"/>
                <a:ea typeface="Tahoma" pitchFamily="34" charset="0"/>
                <a:cs typeface="Tahoma" pitchFamily="34" charset="0"/>
              </a:rPr>
              <a:t>&amp; </a:t>
            </a:r>
            <a:r>
              <a:rPr lang="en-US" sz="4000" dirty="0" smtClean="0">
                <a:solidFill>
                  <a:srgbClr val="92D050"/>
                </a:solidFill>
                <a:latin typeface="Tahoma" pitchFamily="34" charset="0"/>
                <a:ea typeface="Tahoma" pitchFamily="34" charset="0"/>
                <a:cs typeface="Tahoma" pitchFamily="34" charset="0"/>
              </a:rPr>
              <a:t>good </a:t>
            </a:r>
            <a:r>
              <a:rPr lang="en-US" sz="4000" dirty="0">
                <a:solidFill>
                  <a:srgbClr val="FF0000"/>
                </a:solidFill>
                <a:latin typeface="Tahoma" pitchFamily="34" charset="0"/>
                <a:ea typeface="Tahoma" pitchFamily="34" charset="0"/>
                <a:cs typeface="Tahoma" pitchFamily="34" charset="0"/>
              </a:rPr>
              <a:t>evil</a:t>
            </a:r>
            <a:r>
              <a:rPr lang="en-US" sz="4000" dirty="0" smtClean="0">
                <a:solidFill>
                  <a:schemeClr val="bg1"/>
                </a:solidFill>
                <a:latin typeface="Tahoma" pitchFamily="34" charset="0"/>
                <a:ea typeface="Tahoma" pitchFamily="34" charset="0"/>
                <a:cs typeface="Tahoma" pitchFamily="34" charset="0"/>
              </a:rPr>
              <a:t>; Who</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substitute </a:t>
            </a:r>
            <a:r>
              <a:rPr lang="en-US" sz="4000" dirty="0">
                <a:solidFill>
                  <a:srgbClr val="FF0000"/>
                </a:solidFill>
                <a:latin typeface="Tahoma" pitchFamily="34" charset="0"/>
                <a:ea typeface="Tahoma" pitchFamily="34" charset="0"/>
                <a:cs typeface="Tahoma" pitchFamily="34" charset="0"/>
              </a:rPr>
              <a:t>darkness</a:t>
            </a:r>
            <a:r>
              <a:rPr lang="en-US" sz="4000" dirty="0">
                <a:solidFill>
                  <a:schemeClr val="bg1"/>
                </a:solidFill>
                <a:latin typeface="Tahoma" pitchFamily="34" charset="0"/>
                <a:ea typeface="Tahoma" pitchFamily="34" charset="0"/>
                <a:cs typeface="Tahoma" pitchFamily="34" charset="0"/>
              </a:rPr>
              <a:t> for </a:t>
            </a:r>
            <a:r>
              <a:rPr lang="en-US" sz="4000" dirty="0">
                <a:solidFill>
                  <a:srgbClr val="92D050"/>
                </a:solidFill>
                <a:latin typeface="Tahoma" pitchFamily="34" charset="0"/>
                <a:ea typeface="Tahoma" pitchFamily="34" charset="0"/>
                <a:cs typeface="Tahoma" pitchFamily="34" charset="0"/>
              </a:rPr>
              <a:t>light </a:t>
            </a:r>
            <a:r>
              <a:rPr lang="en-US" sz="4000" dirty="0" smtClean="0">
                <a:solidFill>
                  <a:srgbClr val="92D050"/>
                </a:solidFill>
                <a:latin typeface="Tahoma" pitchFamily="34" charset="0"/>
                <a:ea typeface="Tahoma" pitchFamily="34" charset="0"/>
                <a:cs typeface="Tahoma" pitchFamily="34" charset="0"/>
              </a:rPr>
              <a:t>&amp; </a:t>
            </a:r>
            <a:r>
              <a:rPr lang="en-US" sz="4000" dirty="0">
                <a:solidFill>
                  <a:srgbClr val="92D050"/>
                </a:solidFill>
                <a:latin typeface="Tahoma" pitchFamily="34" charset="0"/>
                <a:ea typeface="Tahoma" pitchFamily="34" charset="0"/>
                <a:cs typeface="Tahoma" pitchFamily="34" charset="0"/>
              </a:rPr>
              <a:t>light </a:t>
            </a:r>
            <a:r>
              <a:rPr lang="en-US" sz="4000" dirty="0">
                <a:solidFill>
                  <a:schemeClr val="bg1"/>
                </a:solidFill>
                <a:latin typeface="Tahoma" pitchFamily="34" charset="0"/>
                <a:ea typeface="Tahoma" pitchFamily="34" charset="0"/>
                <a:cs typeface="Tahoma" pitchFamily="34" charset="0"/>
              </a:rPr>
              <a:t>for </a:t>
            </a:r>
            <a:r>
              <a:rPr lang="en-US" sz="4000" dirty="0">
                <a:solidFill>
                  <a:srgbClr val="FF0000"/>
                </a:solidFill>
                <a:latin typeface="Tahoma" pitchFamily="34" charset="0"/>
                <a:ea typeface="Tahoma" pitchFamily="34" charset="0"/>
                <a:cs typeface="Tahoma" pitchFamily="34" charset="0"/>
              </a:rPr>
              <a:t>darkness</a:t>
            </a:r>
            <a:r>
              <a:rPr lang="en-US" sz="4000" dirty="0" smtClean="0">
                <a:solidFill>
                  <a:schemeClr val="bg1"/>
                </a:solidFill>
                <a:latin typeface="Tahoma" pitchFamily="34" charset="0"/>
                <a:ea typeface="Tahoma" pitchFamily="34" charset="0"/>
                <a:cs typeface="Tahoma" pitchFamily="34" charset="0"/>
              </a:rPr>
              <a:t>; Who</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substitute </a:t>
            </a:r>
            <a:r>
              <a:rPr lang="en-US" sz="4000" dirty="0">
                <a:solidFill>
                  <a:srgbClr val="FF0000"/>
                </a:solidFill>
                <a:latin typeface="Tahoma" pitchFamily="34" charset="0"/>
                <a:ea typeface="Tahoma" pitchFamily="34" charset="0"/>
                <a:cs typeface="Tahoma" pitchFamily="34" charset="0"/>
              </a:rPr>
              <a:t>bitter</a:t>
            </a:r>
            <a:r>
              <a:rPr lang="en-US" sz="4000" dirty="0">
                <a:solidFill>
                  <a:schemeClr val="bg1"/>
                </a:solidFill>
                <a:latin typeface="Tahoma" pitchFamily="34" charset="0"/>
                <a:ea typeface="Tahoma" pitchFamily="34" charset="0"/>
                <a:cs typeface="Tahoma" pitchFamily="34" charset="0"/>
              </a:rPr>
              <a:t> for </a:t>
            </a:r>
            <a:r>
              <a:rPr lang="en-US" sz="4000" dirty="0">
                <a:solidFill>
                  <a:srgbClr val="92D050"/>
                </a:solidFill>
                <a:latin typeface="Tahoma" pitchFamily="34" charset="0"/>
                <a:ea typeface="Tahoma" pitchFamily="34" charset="0"/>
                <a:cs typeface="Tahoma" pitchFamily="34" charset="0"/>
              </a:rPr>
              <a:t>sweet </a:t>
            </a:r>
            <a:r>
              <a:rPr lang="en-US" sz="4000" dirty="0" smtClean="0">
                <a:solidFill>
                  <a:srgbClr val="92D050"/>
                </a:solidFill>
                <a:latin typeface="Tahoma" pitchFamily="34" charset="0"/>
                <a:ea typeface="Tahoma" pitchFamily="34" charset="0"/>
                <a:cs typeface="Tahoma" pitchFamily="34" charset="0"/>
              </a:rPr>
              <a:t>&amp; </a:t>
            </a:r>
            <a:r>
              <a:rPr lang="en-US" sz="4000" dirty="0">
                <a:solidFill>
                  <a:srgbClr val="92D050"/>
                </a:solidFill>
                <a:latin typeface="Tahoma" pitchFamily="34" charset="0"/>
                <a:ea typeface="Tahoma" pitchFamily="34" charset="0"/>
                <a:cs typeface="Tahoma" pitchFamily="34" charset="0"/>
              </a:rPr>
              <a:t>sweet </a:t>
            </a:r>
            <a:r>
              <a:rPr lang="en-US" sz="4000" dirty="0">
                <a:solidFill>
                  <a:schemeClr val="bg1"/>
                </a:solidFill>
                <a:latin typeface="Tahoma" pitchFamily="34" charset="0"/>
                <a:ea typeface="Tahoma" pitchFamily="34" charset="0"/>
                <a:cs typeface="Tahoma" pitchFamily="34" charset="0"/>
              </a:rPr>
              <a:t>for </a:t>
            </a:r>
            <a:r>
              <a:rPr lang="en-US" sz="4000" dirty="0" smtClean="0">
                <a:solidFill>
                  <a:srgbClr val="FF0000"/>
                </a:solidFill>
                <a:latin typeface="Tahoma" pitchFamily="34" charset="0"/>
                <a:ea typeface="Tahoma" pitchFamily="34" charset="0"/>
                <a:cs typeface="Tahoma" pitchFamily="34" charset="0"/>
              </a:rPr>
              <a:t>bitter</a:t>
            </a:r>
            <a:r>
              <a:rPr lang="en-US" sz="4000" dirty="0" smtClean="0">
                <a:solidFill>
                  <a:schemeClr val="bg1"/>
                </a:solidFill>
                <a:latin typeface="Tahoma" pitchFamily="34" charset="0"/>
                <a:ea typeface="Tahoma" pitchFamily="34" charset="0"/>
                <a:cs typeface="Tahoma" pitchFamily="34" charset="0"/>
              </a:rPr>
              <a:t>… </a:t>
            </a:r>
            <a:r>
              <a:rPr lang="en-US" sz="4000" dirty="0" smtClean="0">
                <a:solidFill>
                  <a:srgbClr val="FF0000"/>
                </a:solidFill>
                <a:latin typeface="Tahoma" pitchFamily="34" charset="0"/>
                <a:ea typeface="Tahoma" pitchFamily="34" charset="0"/>
                <a:cs typeface="Tahoma" pitchFamily="34" charset="0"/>
              </a:rPr>
              <a:t>woe </a:t>
            </a:r>
            <a:r>
              <a:rPr lang="en-US" sz="4000" dirty="0" smtClean="0">
                <a:solidFill>
                  <a:srgbClr val="FF0000"/>
                </a:solidFill>
                <a:latin typeface="Tahoma" pitchFamily="34" charset="0"/>
                <a:ea typeface="Tahoma" pitchFamily="34" charset="0"/>
                <a:cs typeface="Tahoma" pitchFamily="34" charset="0"/>
              </a:rPr>
              <a:t>to those…who take away</a:t>
            </a:r>
            <a:r>
              <a:rPr lang="en-US" sz="4000" dirty="0" smtClean="0">
                <a:solidFill>
                  <a:schemeClr val="bg1"/>
                </a:solidFill>
                <a:latin typeface="Tahoma" pitchFamily="34" charset="0"/>
                <a:ea typeface="Tahoma" pitchFamily="34" charset="0"/>
                <a:cs typeface="Tahoma" pitchFamily="34" charset="0"/>
              </a:rPr>
              <a:t> </a:t>
            </a:r>
            <a:r>
              <a:rPr lang="en-US" sz="4000" dirty="0" smtClean="0">
                <a:solidFill>
                  <a:srgbClr val="92D050"/>
                </a:solidFill>
                <a:latin typeface="Tahoma" pitchFamily="34" charset="0"/>
                <a:ea typeface="Tahoma" pitchFamily="34" charset="0"/>
                <a:cs typeface="Tahoma" pitchFamily="34" charset="0"/>
              </a:rPr>
              <a:t>the rights of the ones who are in the right</a:t>
            </a:r>
            <a:r>
              <a:rPr lang="en-US" sz="4000" dirty="0" smtClean="0">
                <a:solidFill>
                  <a:schemeClr val="bg1"/>
                </a:solidFill>
                <a:latin typeface="Tahoma" pitchFamily="34" charset="0"/>
                <a:ea typeface="Tahoma" pitchFamily="34" charset="0"/>
                <a:cs typeface="Tahoma" pitchFamily="34" charset="0"/>
              </a:rPr>
              <a:t>” (Isa. 5:20)</a:t>
            </a:r>
          </a:p>
          <a:p>
            <a:pPr algn="ctr">
              <a:buNone/>
            </a:pPr>
            <a:endParaRPr lang="en-US" sz="2000" dirty="0">
              <a:solidFill>
                <a:schemeClr val="bg1"/>
              </a:solidFill>
              <a:latin typeface="Tahoma" pitchFamily="34" charset="0"/>
              <a:ea typeface="Tahoma" pitchFamily="34" charset="0"/>
              <a:cs typeface="Tahoma" pitchFamily="34" charset="0"/>
            </a:endParaRPr>
          </a:p>
          <a:p>
            <a:pPr algn="ctr">
              <a:buNone/>
            </a:pPr>
            <a:r>
              <a:rPr lang="en-US" sz="4000" dirty="0">
                <a:solidFill>
                  <a:schemeClr val="bg1"/>
                </a:solidFill>
                <a:latin typeface="Tahoma" pitchFamily="34" charset="0"/>
                <a:ea typeface="Tahoma" pitchFamily="34" charset="0"/>
                <a:cs typeface="Tahoma" pitchFamily="34" charset="0"/>
              </a:rPr>
              <a:t>Don’t be deceived by Satan’s lies about ‘free love’, ‘gay’, ‘cohabitation’, &amp; ‘homosexual marriage’ being OK with God.</a:t>
            </a:r>
          </a:p>
          <a:p>
            <a:pPr algn="ctr">
              <a:buNone/>
            </a:pPr>
            <a:endParaRPr lang="en-US" sz="2000" dirty="0">
              <a:solidFill>
                <a:schemeClr val="bg1"/>
              </a:solidFill>
              <a:latin typeface="Tahoma" pitchFamily="34" charset="0"/>
              <a:ea typeface="Tahoma" pitchFamily="34" charset="0"/>
              <a:cs typeface="Tahoma" pitchFamily="34" charset="0"/>
            </a:endParaRPr>
          </a:p>
          <a:p>
            <a:pPr algn="ctr">
              <a:buNone/>
            </a:pPr>
            <a:r>
              <a:rPr lang="en-US" sz="4000" dirty="0">
                <a:solidFill>
                  <a:schemeClr val="bg1"/>
                </a:solidFill>
                <a:latin typeface="Tahoma" pitchFamily="34" charset="0"/>
                <a:ea typeface="Tahoma" pitchFamily="34" charset="0"/>
                <a:cs typeface="Tahoma" pitchFamily="34" charset="0"/>
              </a:rPr>
              <a:t>  It is sinful and those who practice these sins won’t go to heaven.  But Jesus died for you so that you can be baptized &amp; forgiven like some of the Corinthians did (1 Cor. 6:11)! </a:t>
            </a:r>
          </a:p>
          <a:p>
            <a:pPr algn="ctr">
              <a:buNone/>
            </a:pPr>
            <a:endParaRPr lang="en-US" sz="4000" dirty="0" smtClean="0">
              <a:solidFill>
                <a:schemeClr val="bg1"/>
              </a:solidFill>
              <a:latin typeface="Tahoma" pitchFamily="34" charset="0"/>
              <a:ea typeface="Tahoma" pitchFamily="34" charset="0"/>
              <a:cs typeface="Tahoma" pitchFamily="34" charset="0"/>
            </a:endParaRPr>
          </a:p>
          <a:p>
            <a:pPr algn="ctr">
              <a:buNone/>
            </a:pPr>
            <a:endParaRPr lang="en-US" sz="20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17410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8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2- Hallelujah Praise Jehovah</a:t>
            </a: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24- For the Beauty of the Earth</a:t>
            </a: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162- Night with Ebon Pinion</a:t>
            </a: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109- Higher Ground</a:t>
            </a: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269- Nothing but the Blood</a:t>
            </a: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574- The Glory-land Way</a:t>
            </a: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2011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1"/>
            <a:ext cx="14630400" cy="2971800"/>
          </a:xfrm>
        </p:spPr>
        <p:txBody>
          <a:bodyPr>
            <a:noAutofit/>
          </a:bodyPr>
          <a:lstStyle/>
          <a:p>
            <a:r>
              <a:rPr lang="en-US" sz="7700" kern="10" dirty="0" smtClean="0">
                <a:ln w="9525">
                  <a:noFill/>
                  <a:prstDash val="lgDash"/>
                  <a:round/>
                  <a:headEnd/>
                  <a:tailEnd/>
                </a:ln>
                <a:solidFill>
                  <a:srgbClr val="FFFF00"/>
                </a:solidFill>
                <a:latin typeface="Tahoma" pitchFamily="34" charset="0"/>
                <a:ea typeface="Tahoma" pitchFamily="34" charset="0"/>
                <a:cs typeface="Tahoma" pitchFamily="34" charset="0"/>
              </a:rPr>
              <a:t>How Does Satan Redefine</a:t>
            </a:r>
            <a:br>
              <a:rPr lang="en-US" sz="7700" kern="10" dirty="0" smtClean="0">
                <a:ln w="9525">
                  <a:noFill/>
                  <a:prstDash val="lgDash"/>
                  <a:round/>
                  <a:headEnd/>
                  <a:tailEnd/>
                </a:ln>
                <a:solidFill>
                  <a:srgbClr val="FFFF00"/>
                </a:solidFill>
                <a:latin typeface="Tahoma" pitchFamily="34" charset="0"/>
                <a:ea typeface="Tahoma" pitchFamily="34" charset="0"/>
                <a:cs typeface="Tahoma" pitchFamily="34" charset="0"/>
              </a:rPr>
            </a:br>
            <a:r>
              <a:rPr lang="en-US" sz="7700" kern="10" dirty="0" smtClean="0">
                <a:ln w="9525">
                  <a:noFill/>
                  <a:prstDash val="lgDash"/>
                  <a:round/>
                  <a:headEnd/>
                  <a:tailEnd/>
                </a:ln>
                <a:solidFill>
                  <a:srgbClr val="FFFF00"/>
                </a:solidFill>
                <a:latin typeface="Tahoma" pitchFamily="34" charset="0"/>
                <a:ea typeface="Tahoma" pitchFamily="34" charset="0"/>
                <a:cs typeface="Tahoma" pitchFamily="34" charset="0"/>
              </a:rPr>
              <a:t> Scripture Today?</a:t>
            </a:r>
            <a:r>
              <a:rPr lang="en-US" sz="7700" kern="10" dirty="0" smtClean="0">
                <a:ln w="9525">
                  <a:noFill/>
                  <a:prstDash val="lgDash"/>
                  <a:round/>
                  <a:headEnd/>
                  <a:tailEnd/>
                </a:ln>
                <a:solidFill>
                  <a:srgbClr val="FFFF00"/>
                </a:solidFill>
                <a:effectLst>
                  <a:outerShdw dist="53882" dir="2700000" algn="ctr" rotWithShape="0">
                    <a:srgbClr val="9999FF">
                      <a:alpha val="80000"/>
                    </a:srgbClr>
                  </a:outerShdw>
                </a:effectLst>
                <a:latin typeface="Impact"/>
              </a:rPr>
              <a:t/>
            </a:r>
            <a:br>
              <a:rPr lang="en-US" sz="7700" kern="10" dirty="0" smtClean="0">
                <a:ln w="9525">
                  <a:noFill/>
                  <a:prstDash val="lgDash"/>
                  <a:round/>
                  <a:headEnd/>
                  <a:tailEnd/>
                </a:ln>
                <a:solidFill>
                  <a:srgbClr val="FFFF00"/>
                </a:solidFill>
                <a:effectLst>
                  <a:outerShdw dist="53882" dir="2700000" algn="ctr" rotWithShape="0">
                    <a:srgbClr val="9999FF">
                      <a:alpha val="80000"/>
                    </a:srgbClr>
                  </a:outerShdw>
                </a:effectLst>
                <a:latin typeface="Impact"/>
              </a:rPr>
            </a:br>
            <a:endParaRPr lang="en-US" sz="77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7730" y="2778034"/>
            <a:ext cx="9734939" cy="545156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Lust is Redefined as “Love” in the 1960’s</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 In the 1960’s, a sexual revolution took place as Playboy Magazine began in the 50’s, </a:t>
            </a:r>
            <a:r>
              <a:rPr lang="en-US" sz="4000" i="1" dirty="0" smtClean="0">
                <a:solidFill>
                  <a:schemeClr val="bg1"/>
                </a:solidFill>
                <a:latin typeface="Tahoma" pitchFamily="34" charset="0"/>
                <a:ea typeface="Tahoma" pitchFamily="34" charset="0"/>
                <a:cs typeface="Tahoma" pitchFamily="34" charset="0"/>
              </a:rPr>
              <a:t>‘the pill’ </a:t>
            </a:r>
            <a:r>
              <a:rPr lang="en-US" sz="4000" dirty="0" smtClean="0">
                <a:solidFill>
                  <a:schemeClr val="bg1"/>
                </a:solidFill>
                <a:latin typeface="Tahoma" pitchFamily="34" charset="0"/>
                <a:ea typeface="Tahoma" pitchFamily="34" charset="0"/>
                <a:cs typeface="Tahoma" pitchFamily="34" charset="0"/>
              </a:rPr>
              <a:t>for women started in the early 60’s, and the expression </a:t>
            </a:r>
            <a:r>
              <a:rPr lang="en-US" sz="4000" i="1" dirty="0" smtClean="0">
                <a:solidFill>
                  <a:schemeClr val="bg1"/>
                </a:solidFill>
                <a:latin typeface="Tahoma" pitchFamily="34" charset="0"/>
                <a:ea typeface="Tahoma" pitchFamily="34" charset="0"/>
                <a:cs typeface="Tahoma" pitchFamily="34" charset="0"/>
              </a:rPr>
              <a:t>“free love” </a:t>
            </a:r>
            <a:r>
              <a:rPr lang="en-US" sz="4000" dirty="0" smtClean="0">
                <a:solidFill>
                  <a:schemeClr val="bg1"/>
                </a:solidFill>
                <a:latin typeface="Tahoma" pitchFamily="34" charset="0"/>
                <a:ea typeface="Tahoma" pitchFamily="34" charset="0"/>
                <a:cs typeface="Tahoma" pitchFamily="34" charset="0"/>
              </a:rPr>
              <a:t>took hold.</a:t>
            </a:r>
          </a:p>
          <a:p>
            <a:pPr algn="ctr">
              <a:buNone/>
            </a:pPr>
            <a:endParaRPr lang="en-US" sz="1400" dirty="0" smtClean="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05001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Lust is Redefined as “Love” in the 1960’s</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 In the 1960’s, a sexual revolution took place as Playboy Magazine began in the 50’s, </a:t>
            </a:r>
            <a:r>
              <a:rPr lang="en-US" sz="4000" i="1" dirty="0" smtClean="0">
                <a:solidFill>
                  <a:schemeClr val="bg1"/>
                </a:solidFill>
                <a:latin typeface="Tahoma" pitchFamily="34" charset="0"/>
                <a:ea typeface="Tahoma" pitchFamily="34" charset="0"/>
                <a:cs typeface="Tahoma" pitchFamily="34" charset="0"/>
              </a:rPr>
              <a:t>‘the pill’ </a:t>
            </a:r>
            <a:r>
              <a:rPr lang="en-US" sz="4000" dirty="0" smtClean="0">
                <a:solidFill>
                  <a:schemeClr val="bg1"/>
                </a:solidFill>
                <a:latin typeface="Tahoma" pitchFamily="34" charset="0"/>
                <a:ea typeface="Tahoma" pitchFamily="34" charset="0"/>
                <a:cs typeface="Tahoma" pitchFamily="34" charset="0"/>
              </a:rPr>
              <a:t>for women started in the early 60’s, and the expression </a:t>
            </a:r>
            <a:r>
              <a:rPr lang="en-US" sz="4000" i="1" dirty="0" smtClean="0">
                <a:solidFill>
                  <a:schemeClr val="bg1"/>
                </a:solidFill>
                <a:latin typeface="Tahoma" pitchFamily="34" charset="0"/>
                <a:ea typeface="Tahoma" pitchFamily="34" charset="0"/>
                <a:cs typeface="Tahoma" pitchFamily="34" charset="0"/>
              </a:rPr>
              <a:t>“free love” </a:t>
            </a:r>
            <a:r>
              <a:rPr lang="en-US" sz="4000" dirty="0" smtClean="0">
                <a:solidFill>
                  <a:schemeClr val="bg1"/>
                </a:solidFill>
                <a:latin typeface="Tahoma" pitchFamily="34" charset="0"/>
                <a:ea typeface="Tahoma" pitchFamily="34" charset="0"/>
                <a:cs typeface="Tahoma" pitchFamily="34" charset="0"/>
              </a:rPr>
              <a:t>took hold.</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But “love</a:t>
            </a:r>
            <a:r>
              <a:rPr lang="en-US" sz="4000" dirty="0" smtClean="0">
                <a:solidFill>
                  <a:schemeClr val="bg1"/>
                </a:solidFill>
                <a:latin typeface="Tahoma" pitchFamily="34" charset="0"/>
                <a:ea typeface="Tahoma" pitchFamily="34" charset="0"/>
                <a:cs typeface="Tahoma" pitchFamily="34" charset="0"/>
              </a:rPr>
              <a:t>” is a word that Jesus used in the context of keeping His commandments (John 14:15; 1 John 5:2-3). </a:t>
            </a:r>
          </a:p>
          <a:p>
            <a:pPr algn="ctr">
              <a:buNone/>
            </a:pPr>
            <a:endParaRPr lang="en-US" sz="15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27590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Scripture Uses Love in a Context of Keeping His Commands &amp; Satan Redefines it as Lust</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981200"/>
            <a:ext cx="14630400" cy="6248400"/>
          </a:xfrm>
        </p:spPr>
        <p:txBody>
          <a:bodyPr>
            <a:normAutofit/>
          </a:bodyPr>
          <a:lstStyle/>
          <a:p>
            <a:pPr marL="0" indent="0" algn="ctr">
              <a:buNone/>
            </a:pP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 “</a:t>
            </a:r>
            <a:r>
              <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 </a:t>
            </a:r>
            <a:r>
              <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rPr>
              <a:t>you love </a:t>
            </a:r>
            <a:r>
              <a:rPr lang="en-US" sz="4100"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rPr>
              <a:t>you will keep </a:t>
            </a:r>
            <a:r>
              <a:rPr lang="en-US" sz="4100" dirty="0">
                <a:solidFill>
                  <a:srgbClr val="00B0F0"/>
                </a:solidFill>
                <a:latin typeface="Tahoma" panose="020B0604030504040204" pitchFamily="34" charset="0"/>
                <a:ea typeface="Tahoma" panose="020B0604030504040204" pitchFamily="34" charset="0"/>
                <a:cs typeface="Tahoma" panose="020B0604030504040204" pitchFamily="34" charset="0"/>
              </a:rPr>
              <a:t>My </a:t>
            </a:r>
            <a:r>
              <a:rPr lang="en-US" sz="4100" dirty="0" smtClean="0">
                <a:solidFill>
                  <a:srgbClr val="00B0F0"/>
                </a:solidFill>
                <a:latin typeface="Tahoma" panose="020B0604030504040204" pitchFamily="34" charset="0"/>
                <a:ea typeface="Tahoma" panose="020B0604030504040204" pitchFamily="34" charset="0"/>
                <a:cs typeface="Tahoma" panose="020B0604030504040204" pitchFamily="34" charset="0"/>
              </a:rPr>
              <a:t>commandments</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14:15).</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 John said, </a:t>
            </a:r>
          </a:p>
          <a:p>
            <a:pPr marL="0" indent="0" algn="ctr">
              <a:buNone/>
            </a:pP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a:t>
            </a: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this </a:t>
            </a:r>
            <a:r>
              <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rPr>
              <a:t>we know that we love </a:t>
            </a:r>
            <a:r>
              <a:rPr lang="en-US" sz="4100" dirty="0">
                <a:solidFill>
                  <a:srgbClr val="92D050"/>
                </a:solidFill>
                <a:latin typeface="Tahoma" panose="020B0604030504040204" pitchFamily="34" charset="0"/>
                <a:ea typeface="Tahoma" panose="020B0604030504040204" pitchFamily="34" charset="0"/>
                <a:cs typeface="Tahoma" panose="020B0604030504040204" pitchFamily="34" charset="0"/>
              </a:rPr>
              <a:t>the children </a:t>
            </a:r>
            <a:r>
              <a:rPr lang="en-US" sz="4100" dirty="0">
                <a:solidFill>
                  <a:srgbClr val="00B0F0"/>
                </a:solidFill>
                <a:latin typeface="Tahoma" panose="020B0604030504040204" pitchFamily="34" charset="0"/>
                <a:ea typeface="Tahoma" panose="020B0604030504040204" pitchFamily="34" charset="0"/>
                <a:cs typeface="Tahoma" panose="020B0604030504040204" pitchFamily="34" charset="0"/>
              </a:rPr>
              <a:t>of God</a:t>
            </a: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when </a:t>
            </a:r>
            <a:r>
              <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rPr>
              <a:t>we </a:t>
            </a:r>
            <a:r>
              <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a:t>
            </a:r>
            <a:r>
              <a:rPr lang="en-US" sz="41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rPr>
              <a:t>observe</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100" dirty="0">
                <a:solidFill>
                  <a:srgbClr val="00B0F0"/>
                </a:solidFill>
                <a:latin typeface="Tahoma" panose="020B0604030504040204" pitchFamily="34" charset="0"/>
                <a:ea typeface="Tahoma" panose="020B0604030504040204" pitchFamily="34" charset="0"/>
                <a:cs typeface="Tahoma" panose="020B0604030504040204" pitchFamily="34" charset="0"/>
              </a:rPr>
              <a:t>His commandments</a:t>
            </a: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100" dirty="0">
                <a:solidFill>
                  <a:srgbClr val="00B0F0"/>
                </a:solidFill>
                <a:latin typeface="Tahoma" panose="020B0604030504040204" pitchFamily="34" charset="0"/>
                <a:ea typeface="Tahoma" panose="020B0604030504040204" pitchFamily="34" charset="0"/>
                <a:cs typeface="Tahoma" panose="020B0604030504040204" pitchFamily="34" charset="0"/>
              </a:rPr>
              <a:t>this is the love of God</a:t>
            </a:r>
            <a:r>
              <a:rPr lang="en-US" sz="41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rPr>
              <a:t>that we keep </a:t>
            </a:r>
            <a:r>
              <a:rPr lang="en-US" sz="4100" dirty="0">
                <a:solidFill>
                  <a:srgbClr val="00B0F0"/>
                </a:solidFill>
                <a:latin typeface="Tahoma" panose="020B0604030504040204" pitchFamily="34" charset="0"/>
                <a:ea typeface="Tahoma" panose="020B0604030504040204" pitchFamily="34" charset="0"/>
                <a:cs typeface="Tahoma" panose="020B0604030504040204" pitchFamily="34" charset="0"/>
              </a:rPr>
              <a:t>His commandments</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p>
          <a:p>
            <a:pPr marL="0" indent="0" algn="ctr">
              <a:buNone/>
            </a:pPr>
            <a:r>
              <a:rPr lang="en-US" sz="4100" dirty="0" smtClean="0">
                <a:solidFill>
                  <a:srgbClr val="00B0F0"/>
                </a:solidFill>
                <a:latin typeface="Tahoma" panose="020B0604030504040204" pitchFamily="34" charset="0"/>
                <a:ea typeface="Tahoma" panose="020B0604030504040204" pitchFamily="34" charset="0"/>
                <a:cs typeface="Tahoma" panose="020B0604030504040204" pitchFamily="34" charset="0"/>
              </a:rPr>
              <a:t>His </a:t>
            </a:r>
            <a:r>
              <a:rPr lang="en-US" sz="4100" dirty="0">
                <a:solidFill>
                  <a:srgbClr val="00B0F0"/>
                </a:solidFill>
                <a:latin typeface="Tahoma" panose="020B0604030504040204" pitchFamily="34" charset="0"/>
                <a:ea typeface="Tahoma" panose="020B0604030504040204" pitchFamily="34" charset="0"/>
                <a:cs typeface="Tahoma" panose="020B0604030504040204" pitchFamily="34" charset="0"/>
              </a:rPr>
              <a:t>commandments are not </a:t>
            </a:r>
            <a:r>
              <a:rPr lang="en-US" sz="4100" dirty="0" smtClean="0">
                <a:solidFill>
                  <a:srgbClr val="FF0000"/>
                </a:solidFill>
                <a:latin typeface="Tahoma" panose="020B0604030504040204" pitchFamily="34" charset="0"/>
                <a:ea typeface="Tahoma" panose="020B0604030504040204" pitchFamily="34" charset="0"/>
                <a:cs typeface="Tahoma" panose="020B0604030504040204" pitchFamily="34" charset="0"/>
              </a:rPr>
              <a:t>burdensome</a:t>
            </a:r>
            <a:r>
              <a:rPr lang="en-US" sz="41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John 5:2-3).</a:t>
            </a:r>
            <a:endParaRPr lang="en-US" sz="41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07940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000" dirty="0" smtClean="0">
                <a:solidFill>
                  <a:srgbClr val="FFFF00"/>
                </a:solidFill>
                <a:latin typeface="Tahoma" pitchFamily="34" charset="0"/>
                <a:ea typeface="Tahoma" pitchFamily="34" charset="0"/>
                <a:cs typeface="Tahoma" pitchFamily="34" charset="0"/>
              </a:rPr>
              <a:t>Lust is Redefined as “Love” in the 1960’s</a:t>
            </a:r>
            <a:endParaRPr lang="en-US" sz="60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 In the 1960’s, a sexual revolution took place as Playboy Magazine began in the 50’s, </a:t>
            </a:r>
            <a:r>
              <a:rPr lang="en-US" sz="4000" i="1" dirty="0" smtClean="0">
                <a:solidFill>
                  <a:schemeClr val="bg1"/>
                </a:solidFill>
                <a:latin typeface="Tahoma" pitchFamily="34" charset="0"/>
                <a:ea typeface="Tahoma" pitchFamily="34" charset="0"/>
                <a:cs typeface="Tahoma" pitchFamily="34" charset="0"/>
              </a:rPr>
              <a:t>‘the pill’ </a:t>
            </a:r>
            <a:r>
              <a:rPr lang="en-US" sz="4000" dirty="0" smtClean="0">
                <a:solidFill>
                  <a:schemeClr val="bg1"/>
                </a:solidFill>
                <a:latin typeface="Tahoma" pitchFamily="34" charset="0"/>
                <a:ea typeface="Tahoma" pitchFamily="34" charset="0"/>
                <a:cs typeface="Tahoma" pitchFamily="34" charset="0"/>
              </a:rPr>
              <a:t>for women started in the early 60’s, and the expression </a:t>
            </a:r>
            <a:r>
              <a:rPr lang="en-US" sz="4000" i="1" dirty="0" smtClean="0">
                <a:solidFill>
                  <a:schemeClr val="bg1"/>
                </a:solidFill>
                <a:latin typeface="Tahoma" pitchFamily="34" charset="0"/>
                <a:ea typeface="Tahoma" pitchFamily="34" charset="0"/>
                <a:cs typeface="Tahoma" pitchFamily="34" charset="0"/>
              </a:rPr>
              <a:t>“free love” </a:t>
            </a:r>
            <a:r>
              <a:rPr lang="en-US" sz="4000" dirty="0" smtClean="0">
                <a:solidFill>
                  <a:schemeClr val="bg1"/>
                </a:solidFill>
                <a:latin typeface="Tahoma" pitchFamily="34" charset="0"/>
                <a:ea typeface="Tahoma" pitchFamily="34" charset="0"/>
                <a:cs typeface="Tahoma" pitchFamily="34" charset="0"/>
              </a:rPr>
              <a:t>took hold.</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But “love</a:t>
            </a:r>
            <a:r>
              <a:rPr lang="en-US" sz="4000" dirty="0" smtClean="0">
                <a:solidFill>
                  <a:schemeClr val="bg1"/>
                </a:solidFill>
                <a:latin typeface="Tahoma" pitchFamily="34" charset="0"/>
                <a:ea typeface="Tahoma" pitchFamily="34" charset="0"/>
                <a:cs typeface="Tahoma" pitchFamily="34" charset="0"/>
              </a:rPr>
              <a:t>” is a word that Jesus used in the context of keeping His commandments (John 14:15; 1 John 5:2-3).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Satan promises </a:t>
            </a:r>
            <a:r>
              <a:rPr lang="en-US" sz="4000" i="1" dirty="0" smtClean="0">
                <a:solidFill>
                  <a:schemeClr val="bg1"/>
                </a:solidFill>
                <a:latin typeface="Tahoma" pitchFamily="34" charset="0"/>
                <a:ea typeface="Tahoma" pitchFamily="34" charset="0"/>
                <a:cs typeface="Tahoma" pitchFamily="34" charset="0"/>
              </a:rPr>
              <a:t>“free love” </a:t>
            </a:r>
            <a:r>
              <a:rPr lang="en-US" sz="4000" dirty="0" smtClean="0">
                <a:solidFill>
                  <a:schemeClr val="bg1"/>
                </a:solidFill>
                <a:latin typeface="Tahoma" pitchFamily="34" charset="0"/>
                <a:ea typeface="Tahoma" pitchFamily="34" charset="0"/>
                <a:cs typeface="Tahoma" pitchFamily="34" charset="0"/>
              </a:rPr>
              <a:t>to the masses through his ministers but it only enslaves people in their sins (2 Pet. 2:18-19). </a:t>
            </a:r>
          </a:p>
          <a:p>
            <a:pPr algn="ctr">
              <a:buNone/>
            </a:pPr>
            <a:endParaRPr lang="en-US" sz="15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59692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Satan Promises ‘Free Love’ to the Masses while Enslaving People in their Sins</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981200"/>
            <a:ext cx="14630400" cy="6248400"/>
          </a:xfrm>
        </p:spPr>
        <p:txBody>
          <a:bodyPr>
            <a:normAutofit/>
          </a:bodyPr>
          <a:lstStyle/>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t>speaking out </a:t>
            </a:r>
            <a:r>
              <a:rPr lang="en-US" sz="4200" dirty="0">
                <a:solidFill>
                  <a:srgbClr val="FF0000"/>
                </a:solidFill>
                <a:latin typeface="Tahoma" panose="020B0604030504040204" pitchFamily="34" charset="0"/>
                <a:ea typeface="Tahoma" panose="020B0604030504040204" pitchFamily="34" charset="0"/>
                <a:cs typeface="Tahoma" panose="020B0604030504040204" pitchFamily="34" charset="0"/>
              </a:rPr>
              <a:t>arrogant </a:t>
            </a:r>
            <a:r>
              <a:rPr lang="en-US" sz="4200" i="1" dirty="0">
                <a:solidFill>
                  <a:srgbClr val="FF0000"/>
                </a:solidFill>
                <a:latin typeface="Tahoma" panose="020B0604030504040204" pitchFamily="34" charset="0"/>
                <a:ea typeface="Tahoma" panose="020B0604030504040204" pitchFamily="34" charset="0"/>
                <a:cs typeface="Tahoma" panose="020B0604030504040204" pitchFamily="34" charset="0"/>
              </a:rPr>
              <a:t>words</a:t>
            </a:r>
            <a:r>
              <a:rPr lang="en-US" sz="4200" dirty="0">
                <a:solidFill>
                  <a:srgbClr val="FF0000"/>
                </a:solidFill>
                <a:latin typeface="Tahoma" panose="020B0604030504040204" pitchFamily="34" charset="0"/>
                <a:ea typeface="Tahoma" panose="020B0604030504040204" pitchFamily="34" charset="0"/>
                <a:cs typeface="Tahoma" panose="020B0604030504040204" pitchFamily="34" charset="0"/>
              </a:rPr>
              <a:t> of vanity </a:t>
            </a:r>
            <a:endParaRPr lang="en-US" sz="42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they </a:t>
            </a:r>
            <a: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t>entice by </a:t>
            </a:r>
            <a:r>
              <a:rPr lang="en-US" sz="4200" dirty="0">
                <a:solidFill>
                  <a:srgbClr val="FF0000"/>
                </a:solidFill>
                <a:latin typeface="Tahoma" panose="020B0604030504040204" pitchFamily="34" charset="0"/>
                <a:ea typeface="Tahoma" panose="020B0604030504040204" pitchFamily="34" charset="0"/>
                <a:cs typeface="Tahoma" panose="020B0604030504040204" pitchFamily="34" charset="0"/>
              </a:rPr>
              <a:t>fleshly desires</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 by </a:t>
            </a:r>
            <a:r>
              <a:rPr lang="en-US" sz="4200" dirty="0">
                <a:solidFill>
                  <a:srgbClr val="FF0000"/>
                </a:solidFill>
                <a:latin typeface="Tahoma" panose="020B0604030504040204" pitchFamily="34" charset="0"/>
                <a:ea typeface="Tahoma" panose="020B0604030504040204" pitchFamily="34" charset="0"/>
                <a:cs typeface="Tahoma" panose="020B0604030504040204" pitchFamily="34" charset="0"/>
              </a:rPr>
              <a:t>sensuality</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those </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who barely escape from </a:t>
            </a:r>
            <a:r>
              <a:rPr lang="en-US" sz="4200" dirty="0">
                <a:solidFill>
                  <a:srgbClr val="FF0000"/>
                </a:solidFill>
                <a:latin typeface="Tahoma" panose="020B0604030504040204" pitchFamily="34" charset="0"/>
                <a:ea typeface="Tahoma" panose="020B0604030504040204" pitchFamily="34" charset="0"/>
                <a:cs typeface="Tahoma" panose="020B0604030504040204" pitchFamily="34" charset="0"/>
              </a:rPr>
              <a:t>the ones who live in error</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200" dirty="0" smtClean="0">
                <a:solidFill>
                  <a:srgbClr val="92D050"/>
                </a:solidFill>
                <a:latin typeface="Tahoma" panose="020B0604030504040204" pitchFamily="34" charset="0"/>
                <a:ea typeface="Tahoma" panose="020B0604030504040204" pitchFamily="34" charset="0"/>
                <a:cs typeface="Tahoma" panose="020B0604030504040204" pitchFamily="34" charset="0"/>
              </a:rPr>
              <a:t>promising </a:t>
            </a:r>
            <a:r>
              <a:rPr lang="en-US" sz="4200" dirty="0">
                <a:solidFill>
                  <a:srgbClr val="92D050"/>
                </a:solidFill>
                <a:latin typeface="Tahoma" panose="020B0604030504040204" pitchFamily="34" charset="0"/>
                <a:ea typeface="Tahoma" panose="020B0604030504040204" pitchFamily="34" charset="0"/>
                <a:cs typeface="Tahoma" panose="020B0604030504040204" pitchFamily="34" charset="0"/>
              </a:rPr>
              <a:t>them freedom </a:t>
            </a:r>
            <a:endParaRPr lang="en-US" sz="42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dirty="0" smtClean="0">
                <a:solidFill>
                  <a:srgbClr val="FF0000"/>
                </a:solidFill>
                <a:latin typeface="Tahoma" panose="020B0604030504040204" pitchFamily="34" charset="0"/>
                <a:ea typeface="Tahoma" panose="020B0604030504040204" pitchFamily="34" charset="0"/>
                <a:cs typeface="Tahoma" panose="020B0604030504040204" pitchFamily="34" charset="0"/>
              </a:rPr>
              <a:t>while </a:t>
            </a:r>
            <a:r>
              <a:rPr lang="en-US" sz="4200" dirty="0">
                <a:solidFill>
                  <a:srgbClr val="FF0000"/>
                </a:solidFill>
                <a:latin typeface="Tahoma" panose="020B0604030504040204" pitchFamily="34" charset="0"/>
                <a:ea typeface="Tahoma" panose="020B0604030504040204" pitchFamily="34" charset="0"/>
                <a:cs typeface="Tahoma" panose="020B0604030504040204" pitchFamily="34" charset="0"/>
              </a:rPr>
              <a:t>they themselves </a:t>
            </a:r>
            <a:r>
              <a:rPr lang="en-US" sz="4200" dirty="0" smtClean="0">
                <a:solidFill>
                  <a:srgbClr val="FF0000"/>
                </a:solidFill>
                <a:latin typeface="Tahoma" panose="020B0604030504040204" pitchFamily="34" charset="0"/>
                <a:ea typeface="Tahoma" panose="020B0604030504040204" pitchFamily="34" charset="0"/>
                <a:cs typeface="Tahoma" panose="020B0604030504040204" pitchFamily="34" charset="0"/>
              </a:rPr>
              <a:t>are </a:t>
            </a:r>
            <a:r>
              <a:rPr lang="en-US" sz="4200" dirty="0">
                <a:solidFill>
                  <a:srgbClr val="FF0000"/>
                </a:solidFill>
                <a:latin typeface="Tahoma" panose="020B0604030504040204" pitchFamily="34" charset="0"/>
                <a:ea typeface="Tahoma" panose="020B0604030504040204" pitchFamily="34" charset="0"/>
                <a:cs typeface="Tahoma" panose="020B0604030504040204" pitchFamily="34" charset="0"/>
              </a:rPr>
              <a:t>slaves of corruption</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t>by what a man is overcome</a:t>
            </a:r>
            <a:r>
              <a:rPr lang="en-US" sz="42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dirty="0" smtClean="0">
                <a:solidFill>
                  <a:srgbClr val="FF0000"/>
                </a:solidFill>
                <a:latin typeface="Tahoma" panose="020B0604030504040204" pitchFamily="34" charset="0"/>
                <a:ea typeface="Tahoma" panose="020B0604030504040204" pitchFamily="34" charset="0"/>
                <a:cs typeface="Tahoma" panose="020B0604030504040204" pitchFamily="34" charset="0"/>
              </a:rPr>
              <a:t>by </a:t>
            </a:r>
            <a:r>
              <a:rPr lang="en-US" sz="4200" dirty="0">
                <a:solidFill>
                  <a:srgbClr val="FF0000"/>
                </a:solidFill>
                <a:latin typeface="Tahoma" panose="020B0604030504040204" pitchFamily="34" charset="0"/>
                <a:ea typeface="Tahoma" panose="020B0604030504040204" pitchFamily="34" charset="0"/>
                <a:cs typeface="Tahoma" panose="020B0604030504040204" pitchFamily="34" charset="0"/>
              </a:rPr>
              <a:t>this he is </a:t>
            </a:r>
            <a:r>
              <a:rPr lang="en-US" sz="4200" dirty="0" smtClean="0">
                <a:solidFill>
                  <a:srgbClr val="FF0000"/>
                </a:solidFill>
                <a:latin typeface="Tahoma" panose="020B0604030504040204" pitchFamily="34" charset="0"/>
                <a:ea typeface="Tahoma" panose="020B0604030504040204" pitchFamily="34" charset="0"/>
                <a:cs typeface="Tahoma" panose="020B0604030504040204" pitchFamily="34" charset="0"/>
              </a:rPr>
              <a:t>enslaved</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(2 Peter 2:18-19)</a:t>
            </a:r>
            <a:endParaRPr lang="en-US" sz="4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68309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1805</TotalTime>
  <Words>2522</Words>
  <Application>Microsoft Office PowerPoint</Application>
  <PresentationFormat>Custom</PresentationFormat>
  <Paragraphs>239</Paragraphs>
  <Slides>34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Impact</vt:lpstr>
      <vt:lpstr>Tahoma</vt:lpstr>
      <vt:lpstr>Office Theme</vt:lpstr>
      <vt:lpstr>Hymns for Worship at Woodmont</vt:lpstr>
      <vt:lpstr>PowerPoint Presentation</vt:lpstr>
      <vt:lpstr>PowerPoint Presentation</vt:lpstr>
      <vt:lpstr>How Does Satan Redefine  Scripture Today? </vt:lpstr>
      <vt:lpstr>Lust is Redefined as “Love” in the 1960’s</vt:lpstr>
      <vt:lpstr>Lust is Redefined as “Love” in the 1960’s</vt:lpstr>
      <vt:lpstr>Scripture Uses Love in a Context of Keeping His Commands &amp; Satan Redefines it as Lust</vt:lpstr>
      <vt:lpstr>Lust is Redefined as “Love” in the 1960’s</vt:lpstr>
      <vt:lpstr>Satan Promises ‘Free Love’ to the Masses while Enslaving People in their Sins</vt:lpstr>
      <vt:lpstr>Lust is Redefined as “Love” in the 1960’s</vt:lpstr>
      <vt:lpstr>Don’t Let Satan Deceive You into Believing that ‘Lust’ is Really Love</vt:lpstr>
      <vt:lpstr>Don’t Let Satan Deceive You into Believing that ‘Lust’ is Really Love</vt:lpstr>
      <vt:lpstr>Don’t Let Satan Deceive You into Believing that ‘Lust’ is Really Love</vt:lpstr>
      <vt:lpstr>Fornication Redefined as “Cohabitation”</vt:lpstr>
      <vt:lpstr>Fornication Redefined as “Cohabitation”</vt:lpstr>
      <vt:lpstr>Fornication Redefined as “Cohabitation”</vt:lpstr>
      <vt:lpstr>Don’t Let Satan Deceive You into Believing that ‘Cohabitation’ is Alright with God</vt:lpstr>
      <vt:lpstr>Don’t Let Satan Deceive You into Believing that ‘Cohabitation’ is Alright with God, it is Sinful</vt:lpstr>
      <vt:lpstr>Homosexuality Redefined as “Gay”</vt:lpstr>
      <vt:lpstr>Homosexuality Redefined as “Gay”</vt:lpstr>
      <vt:lpstr>Homosexuality Redefined as “Gay”</vt:lpstr>
      <vt:lpstr>Don’t Let Satan Deceive You into Believing Homosexuality is ‘Gay’.  It is Sinful!</vt:lpstr>
      <vt:lpstr>Don’t Let Satan Deceive You into Believing Homosexuality is ‘Gay’.  It is Sinful!</vt:lpstr>
      <vt:lpstr>Don’t Let Satan Deceive You into Believing Homosexuality is ‘Gay’.  It is Sinful!</vt:lpstr>
      <vt:lpstr>Don’t Let Satan Deceive You into Believing Homosexuality is ‘Gay’.  It is Sinful!</vt:lpstr>
      <vt:lpstr>Don’t Let Satan Deceive You into Believing Homosexuality is ‘Gay’.  It is Sinful!</vt:lpstr>
      <vt:lpstr>Homosexuality Redefined as “Gay”</vt:lpstr>
      <vt:lpstr>Marriage Redefined to Include Homosexuals</vt:lpstr>
      <vt:lpstr>Marriage Redefined to Include Homosexuals</vt:lpstr>
      <vt:lpstr>Marriage Redefined to Include Homosexuals</vt:lpstr>
      <vt:lpstr>Don’t Let Satan Deceive You into Believing that Same Sex Marriage is Right with God </vt:lpstr>
      <vt:lpstr>Don’t Let Satan Deceive You into Believing that Same Sex Marriage is Right with God </vt:lpstr>
      <vt:lpstr>Conclusion</vt:lpstr>
      <vt:lpstr>Hymns for Worship at Woodmont</vt:lpstr>
    </vt:vector>
  </TitlesOfParts>
  <Company>Highway 290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Lawrence Locklair</dc:creator>
  <cp:lastModifiedBy>Bettye Locklair</cp:lastModifiedBy>
  <cp:revision>54</cp:revision>
  <cp:lastPrinted>2020-01-12T05:25:54Z</cp:lastPrinted>
  <dcterms:created xsi:type="dcterms:W3CDTF">2013-08-18T11:02:31Z</dcterms:created>
  <dcterms:modified xsi:type="dcterms:W3CDTF">2020-01-12T17:41:10Z</dcterms:modified>
</cp:coreProperties>
</file>