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12" r:id="rId2"/>
    <p:sldId id="256" r:id="rId3"/>
    <p:sldId id="257" r:id="rId4"/>
    <p:sldId id="265" r:id="rId5"/>
    <p:sldId id="266" r:id="rId6"/>
    <p:sldId id="267" r:id="rId7"/>
    <p:sldId id="268" r:id="rId8"/>
    <p:sldId id="269" r:id="rId9"/>
    <p:sldId id="270" r:id="rId10"/>
    <p:sldId id="271" r:id="rId11"/>
    <p:sldId id="272" r:id="rId12"/>
    <p:sldId id="273" r:id="rId13"/>
    <p:sldId id="262" r:id="rId14"/>
    <p:sldId id="305" r:id="rId15"/>
    <p:sldId id="307" r:id="rId16"/>
    <p:sldId id="278" r:id="rId17"/>
    <p:sldId id="260" r:id="rId18"/>
    <p:sldId id="279" r:id="rId19"/>
    <p:sldId id="280" r:id="rId20"/>
    <p:sldId id="281" r:id="rId21"/>
    <p:sldId id="284" r:id="rId22"/>
    <p:sldId id="282" r:id="rId23"/>
    <p:sldId id="283" r:id="rId24"/>
    <p:sldId id="285" r:id="rId25"/>
    <p:sldId id="286" r:id="rId26"/>
    <p:sldId id="263" r:id="rId27"/>
    <p:sldId id="308" r:id="rId28"/>
    <p:sldId id="309" r:id="rId29"/>
    <p:sldId id="261" r:id="rId30"/>
    <p:sldId id="290" r:id="rId31"/>
    <p:sldId id="291" r:id="rId32"/>
    <p:sldId id="293" r:id="rId33"/>
    <p:sldId id="294" r:id="rId34"/>
    <p:sldId id="295" r:id="rId35"/>
    <p:sldId id="296" r:id="rId36"/>
    <p:sldId id="297" r:id="rId37"/>
    <p:sldId id="298" r:id="rId38"/>
    <p:sldId id="299" r:id="rId39"/>
    <p:sldId id="300" r:id="rId40"/>
    <p:sldId id="264" r:id="rId41"/>
    <p:sldId id="302" r:id="rId42"/>
    <p:sldId id="303" r:id="rId43"/>
    <p:sldId id="304" r:id="rId44"/>
    <p:sldId id="311" r:id="rId45"/>
    <p:sldId id="31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5" autoAdjust="0"/>
    <p:restoredTop sz="92453" autoAdjust="0"/>
  </p:normalViewPr>
  <p:slideViewPr>
    <p:cSldViewPr snapToGrid="0">
      <p:cViewPr varScale="1">
        <p:scale>
          <a:sx n="84" d="100"/>
          <a:sy n="84" d="100"/>
        </p:scale>
        <p:origin x="102" y="114"/>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05BBA-1BAF-488B-80BB-21C8EF273728}" type="datetimeFigureOut">
              <a:rPr lang="en-US" smtClean="0"/>
              <a:t>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FD75B-ED09-4E2F-B702-869A7047AD32}" type="slidenum">
              <a:rPr lang="en-US" smtClean="0"/>
              <a:t>‹#›</a:t>
            </a:fld>
            <a:endParaRPr lang="en-US"/>
          </a:p>
        </p:txBody>
      </p:sp>
    </p:spTree>
    <p:extLst>
      <p:ext uri="{BB962C8B-B14F-4D97-AF65-F5344CB8AC3E}">
        <p14:creationId xmlns:p14="http://schemas.microsoft.com/office/powerpoint/2010/main" val="95755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are in a war.  Satan wants to destroy us, He is our enemy the devil, He is a liar &amp; the father of lies, &amp; is like a roaring lion seeking to devour your soul.  Jesus overcame Satan’s deceptions because He knew His tactics, was put to death but raised from the dead and is our example in how to overcome.  We are not unaware of his schemes (2 Cor. 2:11).   The bible says man times- do not be deceived &amp; yet most will allow themselves to be deceived.  How will you overcome?  Put on God’s armor so that you can identify &amp; overcome all the tactics of the devil.  The only way we will overcome is through God’s word!  </a:t>
            </a:r>
            <a:endParaRPr lang="en-US" dirty="0" smtClean="0"/>
          </a:p>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a:t>
            </a:fld>
            <a:endParaRPr lang="en-US"/>
          </a:p>
        </p:txBody>
      </p:sp>
    </p:spTree>
    <p:extLst>
      <p:ext uri="{BB962C8B-B14F-4D97-AF65-F5344CB8AC3E}">
        <p14:creationId xmlns:p14="http://schemas.microsoft.com/office/powerpoint/2010/main" val="860278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i="0" u="none" strike="noStrike" kern="1200" dirty="0" smtClean="0">
                <a:solidFill>
                  <a:schemeClr val="tx1"/>
                </a:solidFill>
                <a:effectLst/>
                <a:latin typeface="+mn-lt"/>
                <a:ea typeface="+mn-ea"/>
                <a:cs typeface="+mn-cs"/>
              </a:rPr>
              <a:t>Norman Vincent Peale: </a:t>
            </a:r>
            <a:r>
              <a:rPr lang="en-US" sz="1000" b="0" i="0" u="none" strike="noStrike" kern="1200" dirty="0" smtClean="0">
                <a:solidFill>
                  <a:schemeClr val="tx1"/>
                </a:solidFill>
                <a:effectLst/>
                <a:latin typeface="+mn-lt"/>
                <a:ea typeface="+mn-ea"/>
                <a:cs typeface="+mn-cs"/>
              </a:rPr>
              <a:t>"The trouble with most of us is that we would rather be ruined by praise than saved by criticism</a:t>
            </a:r>
            <a:r>
              <a:rPr lang="en-US" sz="1000" b="0" i="0" u="none" strike="noStrike" kern="1200" dirty="0" smtClean="0">
                <a:solidFill>
                  <a:schemeClr val="tx1"/>
                </a:solidFill>
                <a:effectLst/>
                <a:latin typeface="+mn-lt"/>
                <a:ea typeface="+mn-ea"/>
                <a:cs typeface="+mn-cs"/>
              </a:rPr>
              <a:t>.  Listen to what the Bible says about rebuke over flattery.</a:t>
            </a:r>
            <a:r>
              <a:rPr lang="en-US" sz="1000" b="0" i="0" u="none" strike="noStrike" kern="1200" baseline="0" dirty="0" smtClean="0">
                <a:solidFill>
                  <a:schemeClr val="tx1"/>
                </a:solidFill>
                <a:effectLst/>
                <a:latin typeface="+mn-lt"/>
                <a:ea typeface="+mn-ea"/>
                <a:cs typeface="+mn-cs"/>
              </a:rPr>
              <a:t>  Have the attitude &amp; mindset that I am willing to receive criticism and correction for my error or sin or any misunderstanding.  You can’t control what others do but you can control what you do knowing that the Lord is watching!</a:t>
            </a:r>
            <a:endParaRPr lang="en-US" sz="1000" dirty="0"/>
          </a:p>
        </p:txBody>
      </p:sp>
      <p:sp>
        <p:nvSpPr>
          <p:cNvPr id="4" name="Slide Number Placeholder 3"/>
          <p:cNvSpPr>
            <a:spLocks noGrp="1"/>
          </p:cNvSpPr>
          <p:nvPr>
            <p:ph type="sldNum" sz="quarter" idx="10"/>
          </p:nvPr>
        </p:nvSpPr>
        <p:spPr/>
        <p:txBody>
          <a:bodyPr/>
          <a:lstStyle/>
          <a:p>
            <a:fld id="{7FBFD75B-ED09-4E2F-B702-869A7047AD32}" type="slidenum">
              <a:rPr lang="en-US" smtClean="0"/>
              <a:t>12</a:t>
            </a:fld>
            <a:endParaRPr lang="en-US"/>
          </a:p>
        </p:txBody>
      </p:sp>
    </p:spTree>
    <p:extLst>
      <p:ext uri="{BB962C8B-B14F-4D97-AF65-F5344CB8AC3E}">
        <p14:creationId xmlns:p14="http://schemas.microsoft.com/office/powerpoint/2010/main" val="893390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mn-lt"/>
                <a:ea typeface="+mn-ea"/>
                <a:cs typeface="+mn-cs"/>
              </a:rPr>
              <a:t>Emotional blackmail</a:t>
            </a:r>
            <a:r>
              <a:rPr lang="en-US" sz="1200" b="0" i="0" u="none" strike="noStrike" kern="1200" dirty="0" smtClean="0">
                <a:solidFill>
                  <a:schemeClr val="tx1"/>
                </a:solidFill>
                <a:effectLst/>
                <a:latin typeface="+mn-lt"/>
                <a:ea typeface="+mn-ea"/>
                <a:cs typeface="+mn-cs"/>
              </a:rPr>
              <a:t> is a dysfunctional form of manipulation that people use to place demands and threaten victims to get what they want. ... In placing demands and threats, they create feelings of fear, guilt, and anger to solicit compliance from their victims.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17</a:t>
            </a:fld>
            <a:endParaRPr lang="en-US"/>
          </a:p>
        </p:txBody>
      </p:sp>
    </p:spTree>
    <p:extLst>
      <p:ext uri="{BB962C8B-B14F-4D97-AF65-F5344CB8AC3E}">
        <p14:creationId xmlns:p14="http://schemas.microsoft.com/office/powerpoint/2010/main" val="186267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preach the word with rebuke making application from the Scriptures</a:t>
            </a:r>
            <a:r>
              <a:rPr lang="en-US" baseline="0" dirty="0" smtClean="0"/>
              <a:t> you may be charged with this.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18</a:t>
            </a:fld>
            <a:endParaRPr lang="en-US"/>
          </a:p>
        </p:txBody>
      </p:sp>
    </p:spTree>
    <p:extLst>
      <p:ext uri="{BB962C8B-B14F-4D97-AF65-F5344CB8AC3E}">
        <p14:creationId xmlns:p14="http://schemas.microsoft.com/office/powerpoint/2010/main" val="19915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have the responsibility</a:t>
            </a:r>
            <a:r>
              <a:rPr lang="en-US" baseline="0" dirty="0" smtClean="0"/>
              <a:t> to restore individuals who have fallen into temptation. </a:t>
            </a:r>
            <a:r>
              <a:rPr lang="en-US" sz="1200" b="0" i="0" u="none" strike="noStrike" kern="1200" dirty="0" smtClean="0">
                <a:solidFill>
                  <a:schemeClr val="tx1"/>
                </a:solidFill>
                <a:effectLst/>
                <a:latin typeface="+mn-lt"/>
                <a:ea typeface="+mn-ea"/>
                <a:cs typeface="+mn-cs"/>
              </a:rPr>
              <a:t>When you are using Scriptural arguments to get people to repent it is not threatening them to get what you want but do what God desires so that they might be saved. </a:t>
            </a:r>
            <a:endParaRPr lang="en-US" dirty="0" smtClean="0"/>
          </a:p>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19</a:t>
            </a:fld>
            <a:endParaRPr lang="en-US"/>
          </a:p>
        </p:txBody>
      </p:sp>
    </p:spTree>
    <p:extLst>
      <p:ext uri="{BB962C8B-B14F-4D97-AF65-F5344CB8AC3E}">
        <p14:creationId xmlns:p14="http://schemas.microsoft.com/office/powerpoint/2010/main" val="49029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20</a:t>
            </a:fld>
            <a:endParaRPr lang="en-US"/>
          </a:p>
        </p:txBody>
      </p:sp>
    </p:spTree>
    <p:extLst>
      <p:ext uri="{BB962C8B-B14F-4D97-AF65-F5344CB8AC3E}">
        <p14:creationId xmlns:p14="http://schemas.microsoft.com/office/powerpoint/2010/main" val="2172078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Paul loved them and endured much persecution with many false charges against him (contemptible speech, weak appearance, abusing his authority, not a true apostle, disrespected, etc.)</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21</a:t>
            </a:fld>
            <a:endParaRPr lang="en-US"/>
          </a:p>
        </p:txBody>
      </p:sp>
    </p:spTree>
    <p:extLst>
      <p:ext uri="{BB962C8B-B14F-4D97-AF65-F5344CB8AC3E}">
        <p14:creationId xmlns:p14="http://schemas.microsoft.com/office/powerpoint/2010/main" val="353679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Paul wanted them to have godly sorrow leading to repentance not to force them to do what he wanted.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22</a:t>
            </a:fld>
            <a:endParaRPr lang="en-US"/>
          </a:p>
        </p:txBody>
      </p:sp>
    </p:spTree>
    <p:extLst>
      <p:ext uri="{BB962C8B-B14F-4D97-AF65-F5344CB8AC3E}">
        <p14:creationId xmlns:p14="http://schemas.microsoft.com/office/powerpoint/2010/main" val="1042172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23</a:t>
            </a:fld>
            <a:endParaRPr lang="en-US"/>
          </a:p>
        </p:txBody>
      </p:sp>
    </p:spTree>
    <p:extLst>
      <p:ext uri="{BB962C8B-B14F-4D97-AF65-F5344CB8AC3E}">
        <p14:creationId xmlns:p14="http://schemas.microsoft.com/office/powerpoint/2010/main" val="3311082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24</a:t>
            </a:fld>
            <a:endParaRPr lang="en-US"/>
          </a:p>
        </p:txBody>
      </p:sp>
    </p:spTree>
    <p:extLst>
      <p:ext uri="{BB962C8B-B14F-4D97-AF65-F5344CB8AC3E}">
        <p14:creationId xmlns:p14="http://schemas.microsoft.com/office/powerpoint/2010/main" val="2067095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They may accuse you of emotional blackmail but you know that God is with you and you are motivated for their salvation, not condemnation. Maybe they will wake up and repent before it is too late.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25</a:t>
            </a:fld>
            <a:endParaRPr lang="en-US"/>
          </a:p>
        </p:txBody>
      </p:sp>
    </p:spTree>
    <p:extLst>
      <p:ext uri="{BB962C8B-B14F-4D97-AF65-F5344CB8AC3E}">
        <p14:creationId xmlns:p14="http://schemas.microsoft.com/office/powerpoint/2010/main" val="173578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Praise &amp; Compliments are good if they are sincere.  We all like them.  But what if they’re not sincere.  Flatter-</a:t>
            </a:r>
            <a:r>
              <a:rPr lang="en-US" baseline="0" dirty="0" smtClean="0"/>
              <a:t> </a:t>
            </a:r>
            <a:r>
              <a:rPr lang="en-US" sz="1200" b="0" i="0" u="none" strike="noStrike" kern="1200" dirty="0" smtClean="0">
                <a:solidFill>
                  <a:schemeClr val="tx1"/>
                </a:solidFill>
                <a:effectLst/>
                <a:latin typeface="+mn-lt"/>
                <a:ea typeface="+mn-ea"/>
                <a:cs typeface="+mn-cs"/>
              </a:rPr>
              <a:t>to praise or compliment insincerely, effusively, or excessively: to play upon the vanity or susceptibilities of; beguile.</a:t>
            </a:r>
            <a:r>
              <a:rPr lang="en-US" sz="1200" b="0" i="0" u="none" strike="noStrike" kern="1200" baseline="0" dirty="0" smtClean="0">
                <a:solidFill>
                  <a:schemeClr val="tx1"/>
                </a:solidFill>
                <a:effectLst/>
                <a:latin typeface="+mn-lt"/>
                <a:ea typeface="+mn-ea"/>
                <a:cs typeface="+mn-cs"/>
              </a:rPr>
              <a:t>  Those who flatter want to take advantage of you to get what they want. Temptation for those who suffer from low self esteem (verbally, physical, or emotional abuse)</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4</a:t>
            </a:fld>
            <a:endParaRPr lang="en-US"/>
          </a:p>
        </p:txBody>
      </p:sp>
    </p:spTree>
    <p:extLst>
      <p:ext uri="{BB962C8B-B14F-4D97-AF65-F5344CB8AC3E}">
        <p14:creationId xmlns:p14="http://schemas.microsoft.com/office/powerpoint/2010/main" val="3372015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 Bible tells us that a hypocrite is someone who puts on a mask and pretends to be something he is not (actor). If you claim to be a Christian &amp; you’re not practicing</a:t>
            </a:r>
            <a:r>
              <a:rPr lang="en-US" sz="1200" b="0" i="0" u="none" strike="noStrike" kern="1200" baseline="0" dirty="0" smtClean="0">
                <a:solidFill>
                  <a:schemeClr val="tx1"/>
                </a:solidFill>
                <a:effectLst/>
                <a:latin typeface="+mn-lt"/>
                <a:ea typeface="+mn-ea"/>
                <a:cs typeface="+mn-cs"/>
              </a:rPr>
              <a:t> what you’re preaching</a:t>
            </a:r>
            <a:r>
              <a:rPr lang="en-US" sz="1200" b="0" i="0" u="none" strike="noStrike" kern="1200" dirty="0" smtClean="0">
                <a:solidFill>
                  <a:schemeClr val="tx1"/>
                </a:solidFill>
                <a:effectLst/>
                <a:latin typeface="+mn-lt"/>
                <a:ea typeface="+mn-ea"/>
                <a:cs typeface="+mn-cs"/>
              </a:rPr>
              <a:t>, you are a hypocrite. Those who practice sin are not going to be making the righteous judgments</a:t>
            </a:r>
            <a:r>
              <a:rPr lang="en-US" sz="1200" b="0" i="0" u="none" strike="noStrike" kern="1200" baseline="0" dirty="0" smtClean="0">
                <a:solidFill>
                  <a:schemeClr val="tx1"/>
                </a:solidFill>
                <a:effectLst/>
                <a:latin typeface="+mn-lt"/>
                <a:ea typeface="+mn-ea"/>
                <a:cs typeface="+mn-cs"/>
              </a:rPr>
              <a:t> that the Lord demands of us (John 7:24).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30</a:t>
            </a:fld>
            <a:endParaRPr lang="en-US"/>
          </a:p>
        </p:txBody>
      </p:sp>
    </p:spTree>
    <p:extLst>
      <p:ext uri="{BB962C8B-B14F-4D97-AF65-F5344CB8AC3E}">
        <p14:creationId xmlns:p14="http://schemas.microsoft.com/office/powerpoint/2010/main" val="3562309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if you are practicing righteousness &amp; thus are righteous you may be charged with hypocrisy based on Matthew 7.  Stop judging my</a:t>
            </a:r>
            <a:r>
              <a:rPr lang="en-US" baseline="0" dirty="0" smtClean="0"/>
              <a:t> behavior.  You’re a hypocrite if you’re judging me because you’re not perfect and they may point out when you were inconsistent in your application of the truth to them over others.  I’ve heard this recently.  Stop at verse 1.  The devil uses men to twist &amp; distort this passage to their own destruction.  Why are we told not to judge because while we are judging we may be condemning ourselves by the same standard we are judging them.  It’s easy to condemn others but not notice that we are blind to our own faults.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31</a:t>
            </a:fld>
            <a:endParaRPr lang="en-US"/>
          </a:p>
        </p:txBody>
      </p:sp>
    </p:spTree>
    <p:extLst>
      <p:ext uri="{BB962C8B-B14F-4D97-AF65-F5344CB8AC3E}">
        <p14:creationId xmlns:p14="http://schemas.microsoft.com/office/powerpoint/2010/main" val="1958301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take the log out of your own eye, being blind to your own sin, quit practicing sin &amp; repenting of it, you will see clearly</a:t>
            </a:r>
            <a:r>
              <a:rPr lang="en-US" baseline="0" dirty="0" smtClean="0"/>
              <a:t> to take the speck out of your brother’s eye.  He doesn’t say ignore someone else’s sin.  But the devil has used people to try to intimidate the righteous into not exposing the sin of others so that they might </a:t>
            </a:r>
            <a:r>
              <a:rPr lang="en-US" baseline="0" dirty="0" smtClean="0"/>
              <a:t>not repent </a:t>
            </a:r>
            <a:r>
              <a:rPr lang="en-US" baseline="0" dirty="0" smtClean="0"/>
              <a:t>of their sins and be right with God.</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32</a:t>
            </a:fld>
            <a:endParaRPr lang="en-US"/>
          </a:p>
        </p:txBody>
      </p:sp>
    </p:spTree>
    <p:extLst>
      <p:ext uri="{BB962C8B-B14F-4D97-AF65-F5344CB8AC3E}">
        <p14:creationId xmlns:p14="http://schemas.microsoft.com/office/powerpoint/2010/main" val="1868438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33</a:t>
            </a:fld>
            <a:endParaRPr lang="en-US"/>
          </a:p>
        </p:txBody>
      </p:sp>
    </p:spTree>
    <p:extLst>
      <p:ext uri="{BB962C8B-B14F-4D97-AF65-F5344CB8AC3E}">
        <p14:creationId xmlns:p14="http://schemas.microsoft.com/office/powerpoint/2010/main" val="3281685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34</a:t>
            </a:fld>
            <a:endParaRPr lang="en-US"/>
          </a:p>
        </p:txBody>
      </p:sp>
    </p:spTree>
    <p:extLst>
      <p:ext uri="{BB962C8B-B14F-4D97-AF65-F5344CB8AC3E}">
        <p14:creationId xmlns:p14="http://schemas.microsoft.com/office/powerpoint/2010/main" val="3062806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35</a:t>
            </a:fld>
            <a:endParaRPr lang="en-US"/>
          </a:p>
        </p:txBody>
      </p:sp>
    </p:spTree>
    <p:extLst>
      <p:ext uri="{BB962C8B-B14F-4D97-AF65-F5344CB8AC3E}">
        <p14:creationId xmlns:p14="http://schemas.microsoft.com/office/powerpoint/2010/main" val="389694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apostle Paul wasn’t discouraged</a:t>
            </a:r>
            <a:r>
              <a:rPr lang="en-US" baseline="0" dirty="0" smtClean="0"/>
              <a:t> by all the false charges against him because he practiced righteousness by rebuking sins because He had received mercy which strengthened him to do what was right rather than capitulate to the enemies tactics.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36</a:t>
            </a:fld>
            <a:endParaRPr lang="en-US"/>
          </a:p>
        </p:txBody>
      </p:sp>
    </p:spTree>
    <p:extLst>
      <p:ext uri="{BB962C8B-B14F-4D97-AF65-F5344CB8AC3E}">
        <p14:creationId xmlns:p14="http://schemas.microsoft.com/office/powerpoint/2010/main" val="1032912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 has blinded the sinful who don’t want to see the truth and this is why it is veiled to those who are perishing.  Paul manifested the truth in his preaching and in his life that he was not using</a:t>
            </a:r>
            <a:r>
              <a:rPr lang="en-US" baseline="0" dirty="0" smtClean="0"/>
              <a:t> emotional blackmail to make the people do what he wanted.  He had been forgiven of many sins against his Lord and He wanted others to have it too.</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37</a:t>
            </a:fld>
            <a:endParaRPr lang="en-US"/>
          </a:p>
        </p:txBody>
      </p:sp>
    </p:spTree>
    <p:extLst>
      <p:ext uri="{BB962C8B-B14F-4D97-AF65-F5344CB8AC3E}">
        <p14:creationId xmlns:p14="http://schemas.microsoft.com/office/powerpoint/2010/main" val="20431282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we blind to our sin of hypocrisy like the Pharisees were?  They were</a:t>
            </a:r>
            <a:r>
              <a:rPr lang="en-US" baseline="0" dirty="0" smtClean="0"/>
              <a:t> the religious elite at that time and appeared to be the epitome of righteousness (good deeds, Scriptural knowledge, etc.) but they weren’t.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38</a:t>
            </a:fld>
            <a:endParaRPr lang="en-US"/>
          </a:p>
        </p:txBody>
      </p:sp>
    </p:spTree>
    <p:extLst>
      <p:ext uri="{BB962C8B-B14F-4D97-AF65-F5344CB8AC3E}">
        <p14:creationId xmlns:p14="http://schemas.microsoft.com/office/powerpoint/2010/main" val="38558112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claimed</a:t>
            </a:r>
            <a:r>
              <a:rPr lang="en-US" baseline="0" dirty="0" smtClean="0"/>
              <a:t> to see and yet they were blind to their own sin and especially of hypocrisy.  For they were always judging and condemning Jesus and apostles when it appeared that they were doing wrong when they weren’t but practicing the very thing they were condemning.</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39</a:t>
            </a:fld>
            <a:endParaRPr lang="en-US"/>
          </a:p>
        </p:txBody>
      </p:sp>
    </p:spTree>
    <p:extLst>
      <p:ext uri="{BB962C8B-B14F-4D97-AF65-F5344CB8AC3E}">
        <p14:creationId xmlns:p14="http://schemas.microsoft.com/office/powerpoint/2010/main" val="404397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effectLst/>
                <a:latin typeface="+mn-lt"/>
                <a:ea typeface="+mn-ea"/>
                <a:cs typeface="+mn-cs"/>
              </a:rPr>
              <a:t>False teachers follow after their own lusts, not the truth</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5</a:t>
            </a:fld>
            <a:endParaRPr lang="en-US"/>
          </a:p>
        </p:txBody>
      </p:sp>
    </p:spTree>
    <p:extLst>
      <p:ext uri="{BB962C8B-B14F-4D97-AF65-F5344CB8AC3E}">
        <p14:creationId xmlns:p14="http://schemas.microsoft.com/office/powerpoint/2010/main" val="33588255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will vindicate the righteous in the end</a:t>
            </a:r>
            <a:r>
              <a:rPr lang="en-US" baseline="0" dirty="0" smtClean="0"/>
              <a:t> who are suffering afflictions &amp; persecutions for the cause of Christ.</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41</a:t>
            </a:fld>
            <a:endParaRPr lang="en-US"/>
          </a:p>
        </p:txBody>
      </p:sp>
    </p:spTree>
    <p:extLst>
      <p:ext uri="{BB962C8B-B14F-4D97-AF65-F5344CB8AC3E}">
        <p14:creationId xmlns:p14="http://schemas.microsoft.com/office/powerpoint/2010/main" val="122921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wicked will be punished. </a:t>
            </a:r>
            <a:r>
              <a:rPr lang="en-US" dirty="0" smtClean="0"/>
              <a:t>Those who flatter to take advantage of you</a:t>
            </a:r>
            <a:r>
              <a:rPr lang="en-US" baseline="0" dirty="0" smtClean="0"/>
              <a:t> instead of rebuking your actual sin</a:t>
            </a:r>
            <a:r>
              <a:rPr lang="en-US" dirty="0" smtClean="0"/>
              <a:t>, falsely charge you with emotional blackmail ignoring your concern for their soul, and those who falsely</a:t>
            </a:r>
            <a:r>
              <a:rPr lang="en-US" baseline="0" dirty="0" smtClean="0"/>
              <a:t> charge you with hypocrisy when they are practicing sin will reap what they have sown.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42</a:t>
            </a:fld>
            <a:endParaRPr lang="en-US"/>
          </a:p>
        </p:txBody>
      </p:sp>
    </p:spTree>
    <p:extLst>
      <p:ext uri="{BB962C8B-B14F-4D97-AF65-F5344CB8AC3E}">
        <p14:creationId xmlns:p14="http://schemas.microsoft.com/office/powerpoint/2010/main" val="4087279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 will be judged by their deeds from the word of God (John 12:48-50)</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43</a:t>
            </a:fld>
            <a:endParaRPr lang="en-US"/>
          </a:p>
        </p:txBody>
      </p:sp>
    </p:spTree>
    <p:extLst>
      <p:ext uri="{BB962C8B-B14F-4D97-AF65-F5344CB8AC3E}">
        <p14:creationId xmlns:p14="http://schemas.microsoft.com/office/powerpoint/2010/main" val="19986121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44</a:t>
            </a:fld>
            <a:endParaRPr lang="en-US"/>
          </a:p>
        </p:txBody>
      </p:sp>
    </p:spTree>
    <p:extLst>
      <p:ext uri="{BB962C8B-B14F-4D97-AF65-F5344CB8AC3E}">
        <p14:creationId xmlns:p14="http://schemas.microsoft.com/office/powerpoint/2010/main" val="306099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effectLst/>
                <a:latin typeface="+mn-lt"/>
                <a:ea typeface="+mn-ea"/>
                <a:cs typeface="+mn-cs"/>
              </a:rPr>
              <a:t>False teachers promise you freedom to pursue your pleasures without rebuke &amp; get rich off of telling you lies. God loves you just the way you are, God’s grace will cover all your sins so don’t worry about it, the more you give the more God will bless you.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6</a:t>
            </a:fld>
            <a:endParaRPr lang="en-US"/>
          </a:p>
        </p:txBody>
      </p:sp>
    </p:spTree>
    <p:extLst>
      <p:ext uri="{BB962C8B-B14F-4D97-AF65-F5344CB8AC3E}">
        <p14:creationId xmlns:p14="http://schemas.microsoft.com/office/powerpoint/2010/main" val="279326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we don’t realize when we are getting insincere praise.  Our flesh feels good when we are receiving it.  While the person make proclaim love and concern for the individual the Scripture</a:t>
            </a:r>
            <a:r>
              <a:rPr lang="en-US" baseline="0" dirty="0" smtClean="0"/>
              <a:t> says that they actually hate the individual because they want to take advantage of them.  Con artists, identity thieves, some telemarketers, </a:t>
            </a:r>
            <a:r>
              <a:rPr lang="en-US" baseline="0" dirty="0" smtClean="0"/>
              <a:t>unrepentant sinners, etc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7</a:t>
            </a:fld>
            <a:endParaRPr lang="en-US"/>
          </a:p>
        </p:txBody>
      </p:sp>
    </p:spTree>
    <p:extLst>
      <p:ext uri="{BB962C8B-B14F-4D97-AF65-F5344CB8AC3E}">
        <p14:creationId xmlns:p14="http://schemas.microsoft.com/office/powerpoint/2010/main" val="374362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adulteress knows how to take advantage of their victim by the sweet words, stroking your ego, many have fell victim to their tactics into sin that ultimately will destroy their soul without repentance. </a:t>
            </a:r>
            <a:r>
              <a:rPr lang="en-US" baseline="0" dirty="0" smtClean="0"/>
              <a:t>Don’t allow yourself to be deceived by her sweet talk.</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8</a:t>
            </a:fld>
            <a:endParaRPr lang="en-US"/>
          </a:p>
        </p:txBody>
      </p:sp>
    </p:spTree>
    <p:extLst>
      <p:ext uri="{BB962C8B-B14F-4D97-AF65-F5344CB8AC3E}">
        <p14:creationId xmlns:p14="http://schemas.microsoft.com/office/powerpoint/2010/main" val="911521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effectLst/>
                <a:latin typeface="+mn-lt"/>
                <a:ea typeface="+mn-ea"/>
                <a:cs typeface="+mn-cs"/>
              </a:rPr>
              <a:t>A pretty immodestly dressed woman tells you how handsome &amp; strong you are and invites you to spend the night with her. </a:t>
            </a:r>
            <a:endParaRPr lang="en-US" dirty="0"/>
          </a:p>
        </p:txBody>
      </p:sp>
      <p:sp>
        <p:nvSpPr>
          <p:cNvPr id="4" name="Slide Number Placeholder 3"/>
          <p:cNvSpPr>
            <a:spLocks noGrp="1"/>
          </p:cNvSpPr>
          <p:nvPr>
            <p:ph type="sldNum" sz="quarter" idx="10"/>
          </p:nvPr>
        </p:nvSpPr>
        <p:spPr/>
        <p:txBody>
          <a:bodyPr/>
          <a:lstStyle/>
          <a:p>
            <a:fld id="{7FBFD75B-ED09-4E2F-B702-869A7047AD32}" type="slidenum">
              <a:rPr lang="en-US" smtClean="0"/>
              <a:t>9</a:t>
            </a:fld>
            <a:endParaRPr lang="en-US"/>
          </a:p>
        </p:txBody>
      </p:sp>
    </p:spTree>
    <p:extLst>
      <p:ext uri="{BB962C8B-B14F-4D97-AF65-F5344CB8AC3E}">
        <p14:creationId xmlns:p14="http://schemas.microsoft.com/office/powerpoint/2010/main" val="253328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effectLst/>
                <a:latin typeface="+mn-lt"/>
                <a:ea typeface="+mn-ea"/>
                <a:cs typeface="+mn-cs"/>
              </a:rPr>
              <a:t>The </a:t>
            </a:r>
            <a:r>
              <a:rPr lang="en-US" sz="1000" b="0" i="0" u="none" strike="noStrike" kern="1200" baseline="0" dirty="0" smtClean="0">
                <a:solidFill>
                  <a:schemeClr val="tx1"/>
                </a:solidFill>
                <a:effectLst/>
                <a:latin typeface="+mn-lt"/>
                <a:ea typeface="+mn-ea"/>
                <a:cs typeface="+mn-cs"/>
              </a:rPr>
              <a:t>worldly/fleshly minded person </a:t>
            </a:r>
            <a:r>
              <a:rPr lang="en-US" sz="1000" b="0" i="0" u="none" strike="noStrike" kern="1200" baseline="0" dirty="0" smtClean="0">
                <a:solidFill>
                  <a:schemeClr val="tx1"/>
                </a:solidFill>
                <a:effectLst/>
                <a:latin typeface="+mn-lt"/>
                <a:ea typeface="+mn-ea"/>
                <a:cs typeface="+mn-cs"/>
              </a:rPr>
              <a:t>will likely give </a:t>
            </a:r>
            <a:r>
              <a:rPr lang="en-US" sz="1000" b="0" i="0" u="none" strike="noStrike" kern="1200" baseline="0" dirty="0" smtClean="0">
                <a:solidFill>
                  <a:schemeClr val="tx1"/>
                </a:solidFill>
                <a:effectLst/>
                <a:latin typeface="+mn-lt"/>
                <a:ea typeface="+mn-ea"/>
                <a:cs typeface="+mn-cs"/>
              </a:rPr>
              <a:t>in </a:t>
            </a:r>
            <a:r>
              <a:rPr lang="en-US" sz="1000" b="0" i="0" u="none" strike="noStrike" kern="1200" baseline="0" dirty="0" smtClean="0">
                <a:solidFill>
                  <a:schemeClr val="tx1"/>
                </a:solidFill>
                <a:effectLst/>
                <a:latin typeface="+mn-lt"/>
                <a:ea typeface="+mn-ea"/>
                <a:cs typeface="+mn-cs"/>
              </a:rPr>
              <a:t>to temptation but </a:t>
            </a:r>
            <a:r>
              <a:rPr lang="en-US" sz="1000" b="0" i="0" u="none" strike="noStrike" kern="1200" baseline="0" dirty="0" smtClean="0">
                <a:solidFill>
                  <a:schemeClr val="tx1"/>
                </a:solidFill>
                <a:effectLst/>
                <a:latin typeface="+mn-lt"/>
                <a:ea typeface="+mn-ea"/>
                <a:cs typeface="+mn-cs"/>
              </a:rPr>
              <a:t>the wise will heed the warnings of Scripture of destruction of your soul.   Flee sexual immorality- Joseph refused the flattering advances of Potiphar’s wife</a:t>
            </a:r>
            <a:r>
              <a:rPr lang="en-US" sz="1000" b="0" i="0" u="none" strike="noStrike" kern="1200" baseline="0" dirty="0" smtClean="0">
                <a:solidFill>
                  <a:schemeClr val="tx1"/>
                </a:solidFill>
                <a:effectLst/>
                <a:latin typeface="+mn-lt"/>
                <a:ea typeface="+mn-ea"/>
                <a:cs typeface="+mn-cs"/>
              </a:rPr>
              <a:t>. A handsome man tells you that you are gorgeous &amp; the woman of his dreams in hopes of your giving in to his desires. </a:t>
            </a:r>
            <a:endParaRPr lang="en-US" sz="1000" dirty="0"/>
          </a:p>
        </p:txBody>
      </p:sp>
      <p:sp>
        <p:nvSpPr>
          <p:cNvPr id="4" name="Slide Number Placeholder 3"/>
          <p:cNvSpPr>
            <a:spLocks noGrp="1"/>
          </p:cNvSpPr>
          <p:nvPr>
            <p:ph type="sldNum" sz="quarter" idx="10"/>
          </p:nvPr>
        </p:nvSpPr>
        <p:spPr/>
        <p:txBody>
          <a:bodyPr/>
          <a:lstStyle/>
          <a:p>
            <a:fld id="{7FBFD75B-ED09-4E2F-B702-869A7047AD32}" type="slidenum">
              <a:rPr lang="en-US" smtClean="0"/>
              <a:t>10</a:t>
            </a:fld>
            <a:endParaRPr lang="en-US"/>
          </a:p>
        </p:txBody>
      </p:sp>
    </p:spTree>
    <p:extLst>
      <p:ext uri="{BB962C8B-B14F-4D97-AF65-F5344CB8AC3E}">
        <p14:creationId xmlns:p14="http://schemas.microsoft.com/office/powerpoint/2010/main" val="308964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chemeClr val="tx1"/>
                </a:solidFill>
                <a:effectLst/>
                <a:latin typeface="+mn-lt"/>
                <a:ea typeface="+mn-ea"/>
                <a:cs typeface="+mn-cs"/>
              </a:rPr>
              <a:t>Flattery is</a:t>
            </a:r>
            <a:r>
              <a:rPr lang="en-US" sz="1000" b="0" i="0" u="none" strike="noStrike" kern="1200" dirty="0" smtClean="0">
                <a:solidFill>
                  <a:schemeClr val="tx1"/>
                </a:solidFill>
                <a:effectLst/>
                <a:latin typeface="+mn-lt"/>
                <a:ea typeface="+mn-ea"/>
                <a:cs typeface="+mn-cs"/>
              </a:rPr>
              <a:t> contrasted with a rebuke because </a:t>
            </a:r>
            <a:r>
              <a:rPr lang="en-US" sz="1000" b="1" i="0" u="none" strike="noStrike" kern="1200" dirty="0" smtClean="0">
                <a:solidFill>
                  <a:schemeClr val="tx1"/>
                </a:solidFill>
                <a:effectLst/>
                <a:latin typeface="+mn-lt"/>
                <a:ea typeface="+mn-ea"/>
                <a:cs typeface="+mn-cs"/>
              </a:rPr>
              <a:t>flattery is</a:t>
            </a:r>
            <a:r>
              <a:rPr lang="en-US" sz="1000" b="0" i="0" u="none" strike="noStrike" kern="1200" dirty="0" smtClean="0">
                <a:solidFill>
                  <a:schemeClr val="tx1"/>
                </a:solidFill>
                <a:effectLst/>
                <a:latin typeface="+mn-lt"/>
                <a:ea typeface="+mn-ea"/>
                <a:cs typeface="+mn-cs"/>
              </a:rPr>
              <a:t> a form of lying. Love never speaks in the deceptive dialect of the </a:t>
            </a:r>
            <a:r>
              <a:rPr lang="en-US" sz="1000" b="1" i="0" u="none" strike="noStrike" kern="1200" dirty="0" smtClean="0">
                <a:solidFill>
                  <a:schemeClr val="tx1"/>
                </a:solidFill>
                <a:effectLst/>
                <a:latin typeface="+mn-lt"/>
                <a:ea typeface="+mn-ea"/>
                <a:cs typeface="+mn-cs"/>
              </a:rPr>
              <a:t>devil</a:t>
            </a:r>
            <a:r>
              <a:rPr lang="en-US" sz="1000" b="0" i="0" u="none" strike="noStrike" kern="1200" dirty="0" smtClean="0">
                <a:solidFill>
                  <a:schemeClr val="tx1"/>
                </a:solidFill>
                <a:effectLst/>
                <a:latin typeface="+mn-lt"/>
                <a:ea typeface="+mn-ea"/>
                <a:cs typeface="+mn-cs"/>
              </a:rPr>
              <a:t>.  Judas kissing</a:t>
            </a:r>
            <a:r>
              <a:rPr lang="en-US" sz="1000" b="0" i="0" u="none" strike="noStrike" kern="1200" baseline="0" dirty="0" smtClean="0">
                <a:solidFill>
                  <a:schemeClr val="tx1"/>
                </a:solidFill>
                <a:effectLst/>
                <a:latin typeface="+mn-lt"/>
                <a:ea typeface="+mn-ea"/>
                <a:cs typeface="+mn-cs"/>
              </a:rPr>
              <a:t> Jesus on the cheek so that he would be arrested by the authorities. </a:t>
            </a:r>
            <a:endParaRPr lang="en-US" sz="1000" dirty="0"/>
          </a:p>
        </p:txBody>
      </p:sp>
      <p:sp>
        <p:nvSpPr>
          <p:cNvPr id="4" name="Slide Number Placeholder 3"/>
          <p:cNvSpPr>
            <a:spLocks noGrp="1"/>
          </p:cNvSpPr>
          <p:nvPr>
            <p:ph type="sldNum" sz="quarter" idx="10"/>
          </p:nvPr>
        </p:nvSpPr>
        <p:spPr/>
        <p:txBody>
          <a:bodyPr/>
          <a:lstStyle/>
          <a:p>
            <a:fld id="{7FBFD75B-ED09-4E2F-B702-869A7047AD32}" type="slidenum">
              <a:rPr lang="en-US" smtClean="0"/>
              <a:t>11</a:t>
            </a:fld>
            <a:endParaRPr lang="en-US"/>
          </a:p>
        </p:txBody>
      </p:sp>
    </p:spTree>
    <p:extLst>
      <p:ext uri="{BB962C8B-B14F-4D97-AF65-F5344CB8AC3E}">
        <p14:creationId xmlns:p14="http://schemas.microsoft.com/office/powerpoint/2010/main" val="424844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44C9F-6AE9-4138-B8F2-AFA179AFD0BA}"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207919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44C9F-6AE9-4138-B8F2-AFA179AFD0BA}"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348337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44C9F-6AE9-4138-B8F2-AFA179AFD0BA}"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245450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44C9F-6AE9-4138-B8F2-AFA179AFD0BA}"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91899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44C9F-6AE9-4138-B8F2-AFA179AFD0BA}"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252219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44C9F-6AE9-4138-B8F2-AFA179AFD0BA}"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356310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44C9F-6AE9-4138-B8F2-AFA179AFD0BA}"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81921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44C9F-6AE9-4138-B8F2-AFA179AFD0BA}"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3931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44C9F-6AE9-4138-B8F2-AFA179AFD0BA}"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134780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44C9F-6AE9-4138-B8F2-AFA179AFD0BA}"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671981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44C9F-6AE9-4138-B8F2-AFA179AFD0BA}"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DDB34-D020-4784-80C0-6AA06836D1AE}" type="slidenum">
              <a:rPr lang="en-US" smtClean="0"/>
              <a:t>‹#›</a:t>
            </a:fld>
            <a:endParaRPr lang="en-US"/>
          </a:p>
        </p:txBody>
      </p:sp>
    </p:spTree>
    <p:extLst>
      <p:ext uri="{BB962C8B-B14F-4D97-AF65-F5344CB8AC3E}">
        <p14:creationId xmlns:p14="http://schemas.microsoft.com/office/powerpoint/2010/main" val="172685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44C9F-6AE9-4138-B8F2-AFA179AFD0BA}" type="datetimeFigureOut">
              <a:rPr lang="en-US" smtClean="0"/>
              <a:t>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DDB34-D020-4784-80C0-6AA06836D1AE}" type="slidenum">
              <a:rPr lang="en-US" smtClean="0"/>
              <a:t>‹#›</a:t>
            </a:fld>
            <a:endParaRPr lang="en-US"/>
          </a:p>
        </p:txBody>
      </p:sp>
    </p:spTree>
    <p:extLst>
      <p:ext uri="{BB962C8B-B14F-4D97-AF65-F5344CB8AC3E}">
        <p14:creationId xmlns:p14="http://schemas.microsoft.com/office/powerpoint/2010/main" val="428115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34- Worthy art Thou</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183-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‘Tis</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Midnight and on Olive’s Brow</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415- To Christ be True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473- When He Comes in Glory By and By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9564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7773733"/>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51848">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86164">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…Suddenly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 follows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her</a:t>
                      </a:r>
                      <a:r>
                        <a:rPr lang="en-US" sz="3600" dirty="0" smtClean="0">
                          <a:latin typeface="Tahoma" panose="020B0604030504040204" pitchFamily="34" charset="0"/>
                          <a:ea typeface="Tahoma" panose="020B0604030504040204" pitchFamily="34" charset="0"/>
                          <a:cs typeface="Tahoma" panose="020B0604030504040204" pitchFamily="34" charset="0"/>
                        </a:rPr>
                        <a:t/>
                      </a:r>
                      <a:br>
                        <a:rPr lang="en-US" sz="3600" dirty="0" smtClean="0">
                          <a:latin typeface="Tahoma" panose="020B0604030504040204" pitchFamily="34" charset="0"/>
                          <a:ea typeface="Tahoma" panose="020B0604030504040204" pitchFamily="34" charset="0"/>
                          <a:cs typeface="Tahoma" panose="020B0604030504040204" pitchFamily="34" charset="0"/>
                        </a:rPr>
                      </a:br>
                      <a:r>
                        <a:rPr lang="en-US" sz="3600" dirty="0" smtClean="0">
                          <a:latin typeface="Tahoma" panose="020B0604030504040204" pitchFamily="34" charset="0"/>
                          <a:ea typeface="Tahoma" panose="020B0604030504040204" pitchFamily="34" charset="0"/>
                          <a:cs typeface="Tahoma" panose="020B0604030504040204" pitchFamily="34" charset="0"/>
                        </a:rPr>
                        <a:t>a</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s an ox goes to the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slaughter</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until an arrow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pierces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through his liver;</a:t>
                      </a:r>
                      <a:r>
                        <a:rPr lang="en-US" sz="3600" dirty="0" smtClean="0">
                          <a:latin typeface="Tahoma" panose="020B0604030504040204" pitchFamily="34" charset="0"/>
                          <a:ea typeface="Tahoma" panose="020B0604030504040204" pitchFamily="34" charset="0"/>
                          <a:cs typeface="Tahoma" panose="020B0604030504040204" pitchFamily="34" charset="0"/>
                        </a:rPr>
                        <a:t/>
                      </a:r>
                      <a:br>
                        <a:rPr lang="en-US" sz="3600" dirty="0" smtClean="0">
                          <a:latin typeface="Tahoma" panose="020B0604030504040204" pitchFamily="34" charset="0"/>
                          <a:ea typeface="Tahoma" panose="020B0604030504040204" pitchFamily="34" charset="0"/>
                          <a:cs typeface="Tahoma" panose="020B0604030504040204" pitchFamily="34" charset="0"/>
                        </a:rPr>
                      </a:b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as</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bird hastens to the snare, so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 does not know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that it </a:t>
                      </a:r>
                      <a:r>
                        <a:rPr lang="en-US" sz="3600" b="0" i="1"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will cost him</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his life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(Proverbs</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7:21-23)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62933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629813"/>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51848">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86164">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Better is open rebuke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than love that is concealed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Faithful are the wounds of a friend, but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deceitful are the kisses of an enemy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(Proverbs 27:5-6).</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00747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89549814"/>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51848">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86164">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 who rebukes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 man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will afterward find </a:t>
                      </a:r>
                      <a:r>
                        <a:rPr lang="en-US" sz="3600" b="0" i="1"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more</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 favor</a:t>
                      </a:r>
                      <a:r>
                        <a:rPr lang="en-US" sz="3600" dirty="0" smtClean="0">
                          <a:latin typeface="Tahoma" panose="020B0604030504040204" pitchFamily="34" charset="0"/>
                          <a:ea typeface="Tahoma" panose="020B0604030504040204" pitchFamily="34" charset="0"/>
                          <a:cs typeface="Tahoma" panose="020B0604030504040204" pitchFamily="34" charset="0"/>
                        </a:rPr>
                        <a:t/>
                      </a:r>
                      <a:br>
                        <a:rPr lang="en-US" sz="3600" dirty="0" smtClean="0">
                          <a:latin typeface="Tahoma" panose="020B0604030504040204" pitchFamily="34" charset="0"/>
                          <a:ea typeface="Tahoma" panose="020B0604030504040204" pitchFamily="34" charset="0"/>
                          <a:cs typeface="Tahoma" panose="020B0604030504040204" pitchFamily="34" charset="0"/>
                        </a:rPr>
                      </a:b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than he who flatters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with the tongue”</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(Proverbs 28:23)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60563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5021409"/>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5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use flattery to take advantage of you instead of a rebuke that would help save your soul</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Being approved by God </a:t>
                      </a:r>
                      <a:r>
                        <a:rPr lang="en-US" sz="4000" dirty="0" smtClean="0">
                          <a:effectLst/>
                          <a:latin typeface="Tahoma" panose="020B0604030504040204" pitchFamily="34" charset="0"/>
                          <a:ea typeface="Tahoma" panose="020B0604030504040204" pitchFamily="34" charset="0"/>
                          <a:cs typeface="Tahoma" panose="020B0604030504040204" pitchFamily="34" charset="0"/>
                        </a:rPr>
                        <a:t>&amp; pleasing Him is </a:t>
                      </a:r>
                      <a:r>
                        <a:rPr lang="en-US" sz="4000" dirty="0">
                          <a:effectLst/>
                          <a:latin typeface="Tahoma" panose="020B0604030504040204" pitchFamily="34" charset="0"/>
                          <a:ea typeface="Tahoma" panose="020B0604030504040204" pitchFamily="34" charset="0"/>
                          <a:cs typeface="Tahoma" panose="020B0604030504040204" pitchFamily="34" charset="0"/>
                        </a:rPr>
                        <a:t>what matters </a:t>
                      </a:r>
                      <a:r>
                        <a:rPr lang="en-US" sz="4000" dirty="0" smtClean="0">
                          <a:effectLst/>
                          <a:latin typeface="Tahoma" panose="020B0604030504040204" pitchFamily="34" charset="0"/>
                          <a:ea typeface="Tahoma" panose="020B0604030504040204" pitchFamily="34" charset="0"/>
                          <a:cs typeface="Tahoma" panose="020B0604030504040204" pitchFamily="34" charset="0"/>
                        </a:rPr>
                        <a:t>the most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57995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46807971"/>
              </p:ext>
            </p:extLst>
          </p:nvPr>
        </p:nvGraphicFramePr>
        <p:xfrm>
          <a:off x="-3" y="-80012"/>
          <a:ext cx="12192003" cy="6938012"/>
        </p:xfrm>
        <a:graphic>
          <a:graphicData uri="http://schemas.openxmlformats.org/drawingml/2006/table">
            <a:tbl>
              <a:tblPr firstRow="1" firstCol="1" bandRow="1">
                <a:tableStyleId>{073A0DAA-6AF3-43AB-8588-CEC1D06C72B9}</a:tableStyleId>
              </a:tblPr>
              <a:tblGrid>
                <a:gridCol w="12192003"/>
              </a:tblGrid>
              <a:tr h="830036">
                <a:tc>
                  <a:txBody>
                    <a:bodyPr/>
                    <a:lstStyle/>
                    <a:p>
                      <a:pPr marL="0" marR="0" algn="ctr">
                        <a:lnSpc>
                          <a:spcPct val="107000"/>
                        </a:lnSpc>
                        <a:spcBef>
                          <a:spcPts val="0"/>
                        </a:spcBef>
                        <a:spcAft>
                          <a:spcPts val="0"/>
                        </a:spcAft>
                      </a:pPr>
                      <a:r>
                        <a:rPr lang="en-US" sz="42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200" b="0" dirty="0">
                          <a:effectLst/>
                          <a:latin typeface="Tahoma" panose="020B0604030504040204" pitchFamily="34" charset="0"/>
                          <a:ea typeface="Tahoma" panose="020B0604030504040204" pitchFamily="34" charset="0"/>
                          <a:cs typeface="Tahoma" panose="020B0604030504040204" pitchFamily="34" charset="0"/>
                        </a:rPr>
                        <a:t>by </a:t>
                      </a:r>
                      <a:r>
                        <a:rPr lang="en-US" sz="42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God’s Approval</a:t>
                      </a:r>
                      <a:r>
                        <a:rPr lang="en-US" sz="42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4200" b="0" baseline="0" dirty="0" smtClean="0">
                          <a:effectLst/>
                          <a:latin typeface="Tahoma" panose="020B0604030504040204" pitchFamily="34" charset="0"/>
                          <a:ea typeface="Tahoma" panose="020B0604030504040204" pitchFamily="34" charset="0"/>
                          <a:cs typeface="Tahoma" panose="020B0604030504040204" pitchFamily="34" charset="0"/>
                        </a:rPr>
                        <a:t>&amp; </a:t>
                      </a:r>
                      <a:r>
                        <a:rPr lang="en-US" sz="4200" b="0" baseline="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Pleasing</a:t>
                      </a:r>
                      <a:r>
                        <a:rPr lang="en-US" sz="42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2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endParaRPr lang="en-US" sz="42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6107976">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“You know,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that our coming to you was not in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vain, but after we had already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suffered &amp; been mistreated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in Philippi, as you know,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we had the boldness in our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to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speak to you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gospel of God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amid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much opposition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For </a:t>
                      </a:r>
                    </a:p>
                    <a:p>
                      <a:pPr marL="0" marR="0" algn="ctr">
                        <a:lnSpc>
                          <a:spcPct val="107000"/>
                        </a:lnSpc>
                        <a:spcBef>
                          <a:spcPts val="0"/>
                        </a:spcBef>
                        <a:spcAft>
                          <a:spcPts val="0"/>
                        </a:spcAft>
                      </a:pP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our exhortation does not </a:t>
                      </a:r>
                      <a:r>
                        <a:rPr lang="en-US" sz="3600" b="0" i="1"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come</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 from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error</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or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impurity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or by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way of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deceit</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just as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we have been approved by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be entrusted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with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gospel</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so we speak,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not as </a:t>
                      </a:r>
                    </a:p>
                    <a:p>
                      <a:pPr marL="0" marR="0" algn="ctr">
                        <a:lnSpc>
                          <a:spcPct val="107000"/>
                        </a:lnSpc>
                        <a:spcBef>
                          <a:spcPts val="0"/>
                        </a:spcBef>
                        <a:spcAft>
                          <a:spcPts val="0"/>
                        </a:spcAft>
                      </a:pP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pleasing men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 who examines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our hearts...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64950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9764308"/>
              </p:ext>
            </p:extLst>
          </p:nvPr>
        </p:nvGraphicFramePr>
        <p:xfrm>
          <a:off x="-3" y="-80012"/>
          <a:ext cx="12192003" cy="7234773"/>
        </p:xfrm>
        <a:graphic>
          <a:graphicData uri="http://schemas.openxmlformats.org/drawingml/2006/table">
            <a:tbl>
              <a:tblPr firstRow="1" firstCol="1" bandRow="1">
                <a:tableStyleId>{073A0DAA-6AF3-43AB-8588-CEC1D06C72B9}</a:tableStyleId>
              </a:tblPr>
              <a:tblGrid>
                <a:gridCol w="12192003"/>
              </a:tblGrid>
              <a:tr h="830036">
                <a:tc>
                  <a:txBody>
                    <a:bodyPr/>
                    <a:lstStyle/>
                    <a:p>
                      <a:pPr marL="0" marR="0" algn="ctr">
                        <a:lnSpc>
                          <a:spcPct val="107000"/>
                        </a:lnSpc>
                        <a:spcBef>
                          <a:spcPts val="0"/>
                        </a:spcBef>
                        <a:spcAft>
                          <a:spcPts val="0"/>
                        </a:spcAft>
                      </a:pPr>
                      <a:r>
                        <a:rPr lang="en-US" sz="42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200" b="0" dirty="0">
                          <a:effectLst/>
                          <a:latin typeface="Tahoma" panose="020B0604030504040204" pitchFamily="34" charset="0"/>
                          <a:ea typeface="Tahoma" panose="020B0604030504040204" pitchFamily="34" charset="0"/>
                          <a:cs typeface="Tahoma" panose="020B0604030504040204" pitchFamily="34" charset="0"/>
                        </a:rPr>
                        <a:t>by </a:t>
                      </a:r>
                      <a:r>
                        <a:rPr lang="en-US" sz="42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God’s Approval</a:t>
                      </a:r>
                      <a:r>
                        <a:rPr lang="en-US" sz="42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4200" b="0" baseline="0" dirty="0" smtClean="0">
                          <a:effectLst/>
                          <a:latin typeface="Tahoma" panose="020B0604030504040204" pitchFamily="34" charset="0"/>
                          <a:ea typeface="Tahoma" panose="020B0604030504040204" pitchFamily="34" charset="0"/>
                          <a:cs typeface="Tahoma" panose="020B0604030504040204" pitchFamily="34" charset="0"/>
                        </a:rPr>
                        <a:t>&amp; </a:t>
                      </a:r>
                      <a:r>
                        <a:rPr lang="en-US" sz="4200" b="0" baseline="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Pleasing</a:t>
                      </a:r>
                      <a:r>
                        <a:rPr lang="en-US" sz="42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2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endParaRPr lang="en-US" sz="42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610797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we never came with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flattering speech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as you know, nor with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 pretext for greed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 is witness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nor did we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seek glory from men, either from you or from others, even though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as apostles of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we might have asserted our authority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we proved to be</a:t>
                      </a:r>
                      <a:r>
                        <a:rPr lang="en-US" sz="3600" b="0" i="0" u="none" strike="noStrike" kern="1200"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gentle among 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as a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nursing </a:t>
                      </a:r>
                      <a:r>
                        <a:rPr lang="en-US" sz="3600" b="0" i="1"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mother</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 tenderly cares for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her own children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Having so fond an affection for you, we were well-pleased to impart to you not only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gospel of God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but also our own lives, because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 had become very dear to us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(1 Thessalonians 2:1-8)</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80493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7104772"/>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59850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5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39504">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use flattery to take advantage of you instead of a rebuke that would help save your soul</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The apostle Paul said after rebuking the Galatians, </a:t>
                      </a:r>
                      <a:endPar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Am I now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seeking the favor of men</a:t>
                      </a: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or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of God</a:t>
                      </a: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Or am I striving to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please men</a:t>
                      </a: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If I were still trying to please men, I would not be a bond-servant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of Christ</a:t>
                      </a:r>
                      <a:r>
                        <a:rPr lang="en-US" sz="3600" b="0"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(Gal. 1:10)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57139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0888171"/>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falsely charge you </a:t>
                      </a:r>
                      <a:r>
                        <a:rPr lang="en-US" sz="4000" b="0" dirty="0">
                          <a:effectLst/>
                          <a:latin typeface="Tahoma" panose="020B0604030504040204" pitchFamily="34" charset="0"/>
                          <a:ea typeface="Tahoma" panose="020B0604030504040204" pitchFamily="34" charset="0"/>
                          <a:cs typeface="Tahoma" panose="020B0604030504040204" pitchFamily="34" charset="0"/>
                        </a:rPr>
                        <a:t>with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emotional blackmail </a:t>
                      </a:r>
                      <a:r>
                        <a:rPr lang="en-US" sz="4000" b="0" dirty="0">
                          <a:effectLst/>
                          <a:latin typeface="Tahoma" panose="020B0604030504040204" pitchFamily="34" charset="0"/>
                          <a:ea typeface="Tahoma" panose="020B0604030504040204" pitchFamily="34" charset="0"/>
                          <a:cs typeface="Tahoma" panose="020B0604030504040204" pitchFamily="34" charset="0"/>
                        </a:rPr>
                        <a:t>after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rebuking </a:t>
                      </a:r>
                      <a:r>
                        <a:rPr lang="en-US" sz="4000" b="0" dirty="0">
                          <a:effectLst/>
                          <a:latin typeface="Tahoma" panose="020B0604030504040204" pitchFamily="34" charset="0"/>
                          <a:ea typeface="Tahoma" panose="020B0604030504040204" pitchFamily="34" charset="0"/>
                          <a:cs typeface="Tahoma" panose="020B0604030504040204" pitchFamily="34" charset="0"/>
                        </a:rPr>
                        <a:t>their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sin [ignoring your love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for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their soul</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5427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104582"/>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You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might charge the preacher with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emotional blackmail but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 still must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preach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word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be ready in season &amp; out of season;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reprove, rebuke, exhort</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with great patience and instruction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2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Timothy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4:2)</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2524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3143134"/>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even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if anyone is caught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in any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trespass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 who are spiritual, restore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such a one in a spirit of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gentleness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each one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looking to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yourself</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so that you too will not be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tempted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b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b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(Galatians 6:1)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26881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Overcome Your Enemies Deception with the Truth</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5825"/>
            <a:ext cx="12192000" cy="5972175"/>
          </a:xfrm>
          <a:prstGeom prst="rect">
            <a:avLst/>
          </a:prstGeom>
        </p:spPr>
      </p:pic>
    </p:spTree>
    <p:extLst>
      <p:ext uri="{BB962C8B-B14F-4D97-AF65-F5344CB8AC3E}">
        <p14:creationId xmlns:p14="http://schemas.microsoft.com/office/powerpoint/2010/main" val="1470688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0953967"/>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Paul didn’t use emotional blackmail</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cared for brethren as he warned the elders of Ephesus,</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Night and day </a:t>
                      </a:r>
                      <a:r>
                        <a:rPr lang="en-US" sz="3600" b="0" i="0" u="none" strike="noStrike" kern="1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for a period of three years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 did not cease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to admonish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each one with tears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(Acts</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20:31)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31167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9224937"/>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Paul didn’t use emotional blackmail,</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“For out of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much affliction &amp; anguish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of heart </a:t>
                      </a:r>
                    </a:p>
                    <a:p>
                      <a:pPr marL="0" marR="0" algn="ctr">
                        <a:lnSpc>
                          <a:spcPct val="107000"/>
                        </a:lnSpc>
                        <a:spcBef>
                          <a:spcPts val="0"/>
                        </a:spcBef>
                        <a:spcAft>
                          <a:spcPts val="0"/>
                        </a:spcAft>
                      </a:pP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 wrote to you </a:t>
                      </a:r>
                      <a:r>
                        <a:rPr lang="en-US" sz="3600" b="0" i="0" u="none" strike="noStrike" kern="1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with many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tears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not so that you would be made sorrowful, but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that you might know the love which I have especially for 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(2 Cor. 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43609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8442602"/>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Paul’s concern was</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not to get them to do what he wanted but for their salvation.</a:t>
                      </a:r>
                      <a:endPar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The sorrow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that is according to </a:t>
                      </a:r>
                      <a:r>
                        <a:rPr lang="en-US" sz="3600" b="0" i="1"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will of</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God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produces a repentance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without regret</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1"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leading</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 to salvation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but the sorrow of the world produces death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(2 Cor. 7:10).</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78540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51241905"/>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If you are charged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with emotional blackmail you may not think it’s worth it to save the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soul but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it is according to the Scriptures.</a:t>
                      </a:r>
                    </a:p>
                    <a:p>
                      <a:pPr marL="0" marR="0" algn="ctr">
                        <a:lnSpc>
                          <a:spcPct val="107000"/>
                        </a:lnSpc>
                        <a:spcBef>
                          <a:spcPts val="0"/>
                        </a:spcBef>
                        <a:spcAft>
                          <a:spcPts val="0"/>
                        </a:spcAft>
                      </a:pPr>
                      <a:endParaRPr lang="en-US" sz="20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4843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6722873"/>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My brethren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if any among you</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strays from</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truth &amp;</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one turns him back</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let him know that he who turns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 sinner</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from</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error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of his way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will save his soul from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will cover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multitude of sins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(James 5:19-20).</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37142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3826376"/>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16407">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321605">
                <a:tc>
                  <a:txBody>
                    <a:bodyPr/>
                    <a:lstStyle/>
                    <a:p>
                      <a:pPr marL="0" marR="0" algn="ctr">
                        <a:lnSpc>
                          <a:spcPct val="107000"/>
                        </a:lnSpc>
                        <a:spcBef>
                          <a:spcPts val="0"/>
                        </a:spcBef>
                        <a:spcAft>
                          <a:spcPts val="0"/>
                        </a:spcAft>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Keep your behavior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excellent</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among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Gentiles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so that in the thing in which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they slander you as evildoers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they may because of your good deeds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as they observe </a:t>
                      </a:r>
                      <a:r>
                        <a:rPr lang="en-US" sz="35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them</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glorify</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in the day of visitation” (1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Peter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2:12).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71175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10536"/>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falsely charge you </a:t>
                      </a:r>
                      <a:r>
                        <a:rPr lang="en-US" sz="4000" b="0" dirty="0">
                          <a:effectLst/>
                          <a:latin typeface="Tahoma" panose="020B0604030504040204" pitchFamily="34" charset="0"/>
                          <a:ea typeface="Tahoma" panose="020B0604030504040204" pitchFamily="34" charset="0"/>
                          <a:cs typeface="Tahoma" panose="020B0604030504040204" pitchFamily="34" charset="0"/>
                        </a:rPr>
                        <a:t>with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emotional blackmail </a:t>
                      </a:r>
                      <a:r>
                        <a:rPr lang="en-US" sz="4000" b="0" dirty="0">
                          <a:effectLst/>
                          <a:latin typeface="Tahoma" panose="020B0604030504040204" pitchFamily="34" charset="0"/>
                          <a:ea typeface="Tahoma" panose="020B0604030504040204" pitchFamily="34" charset="0"/>
                          <a:cs typeface="Tahoma" panose="020B0604030504040204" pitchFamily="34" charset="0"/>
                        </a:rPr>
                        <a:t>after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rebuking </a:t>
                      </a:r>
                      <a:r>
                        <a:rPr lang="en-US" sz="4000" b="0" dirty="0">
                          <a:effectLst/>
                          <a:latin typeface="Tahoma" panose="020B0604030504040204" pitchFamily="34" charset="0"/>
                          <a:ea typeface="Tahoma" panose="020B0604030504040204" pitchFamily="34" charset="0"/>
                          <a:cs typeface="Tahoma" panose="020B0604030504040204" pitchFamily="34" charset="0"/>
                        </a:rPr>
                        <a:t>their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sin [ignoring your love for their soul]</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Blessed are those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who </a:t>
                      </a:r>
                      <a:r>
                        <a:rPr lang="en-US" sz="4000" dirty="0">
                          <a:effectLst/>
                          <a:latin typeface="Tahoma" panose="020B0604030504040204" pitchFamily="34" charset="0"/>
                          <a:ea typeface="Tahoma" panose="020B0604030504040204" pitchFamily="34" charset="0"/>
                          <a:cs typeface="Tahoma" panose="020B0604030504040204" pitchFamily="34" charset="0"/>
                        </a:rPr>
                        <a:t>are persecuted for </a:t>
                      </a:r>
                      <a:r>
                        <a:rPr lang="en-US" sz="4000" dirty="0" smtClean="0">
                          <a:effectLst/>
                          <a:latin typeface="Tahoma" panose="020B0604030504040204" pitchFamily="34" charset="0"/>
                          <a:ea typeface="Tahoma" panose="020B0604030504040204" pitchFamily="34" charset="0"/>
                          <a:cs typeface="Tahoma" panose="020B0604030504040204" pitchFamily="34" charset="0"/>
                        </a:rPr>
                        <a:t>righteousness sake-</a:t>
                      </a: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will wipe away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every </a:t>
                      </a:r>
                      <a:r>
                        <a:rPr lang="en-US" sz="4000" dirty="0">
                          <a:effectLst/>
                          <a:latin typeface="Tahoma" panose="020B0604030504040204" pitchFamily="34" charset="0"/>
                          <a:ea typeface="Tahoma" panose="020B0604030504040204" pitchFamily="34" charset="0"/>
                          <a:cs typeface="Tahoma" panose="020B0604030504040204" pitchFamily="34" charset="0"/>
                        </a:rPr>
                        <a:t>tear</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76553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279874"/>
              </p:ext>
            </p:extLst>
          </p:nvPr>
        </p:nvGraphicFramePr>
        <p:xfrm>
          <a:off x="-3" y="-80012"/>
          <a:ext cx="12192003" cy="6938012"/>
        </p:xfrm>
        <a:graphic>
          <a:graphicData uri="http://schemas.openxmlformats.org/drawingml/2006/table">
            <a:tbl>
              <a:tblPr firstRow="1" firstCol="1" bandRow="1">
                <a:tableStyleId>{073A0DAA-6AF3-43AB-8588-CEC1D06C72B9}</a:tableStyleId>
              </a:tblPr>
              <a:tblGrid>
                <a:gridCol w="12192003"/>
              </a:tblGrid>
              <a:tr h="830036">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000" b="0" dirty="0">
                          <a:effectLst/>
                          <a:latin typeface="Tahoma" panose="020B0604030504040204" pitchFamily="34" charset="0"/>
                          <a:ea typeface="Tahoma" panose="020B0604030504040204" pitchFamily="34" charset="0"/>
                          <a:cs typeface="Tahoma" panose="020B0604030504040204" pitchFamily="34" charset="0"/>
                        </a:rPr>
                        <a:t>by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a:t>
                      </a:r>
                      <a:r>
                        <a:rPr lang="en-US" sz="40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Scriptures </a:t>
                      </a:r>
                      <a:r>
                        <a:rPr lang="en-US" sz="40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when Persecuted</a:t>
                      </a:r>
                      <a:endPar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6107976">
                <a:tc>
                  <a:txBody>
                    <a:bodyPr/>
                    <a:lstStyle/>
                    <a:p>
                      <a:pPr algn="ct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Blessed are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those who have been persecuted for </a:t>
                      </a:r>
                    </a:p>
                    <a:p>
                      <a:pPr algn="ct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the sake of righteousness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for theirs is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kingdom of heaven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1" i="0" u="none" strike="noStrike" kern="1200" baseline="300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Blessed are you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when </a:t>
                      </a:r>
                      <a:r>
                        <a:rPr lang="en-US" sz="3600" b="0" i="1"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people</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insult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persecute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falsely say all kinds of evil against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because of Me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Rejoice &amp; be glad</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for your reward in heaven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is great</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algn="ct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for in the same way </a:t>
                      </a:r>
                    </a:p>
                    <a:p>
                      <a:pPr algn="ct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they persecuted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the prophets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who were before you” (Matthew</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5:10-12).</a:t>
                      </a:r>
                      <a:endPar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24365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4613435"/>
              </p:ext>
            </p:extLst>
          </p:nvPr>
        </p:nvGraphicFramePr>
        <p:xfrm>
          <a:off x="-3" y="-80012"/>
          <a:ext cx="12192003" cy="6938012"/>
        </p:xfrm>
        <a:graphic>
          <a:graphicData uri="http://schemas.openxmlformats.org/drawingml/2006/table">
            <a:tbl>
              <a:tblPr firstRow="1" firstCol="1" bandRow="1">
                <a:tableStyleId>{073A0DAA-6AF3-43AB-8588-CEC1D06C72B9}</a:tableStyleId>
              </a:tblPr>
              <a:tblGrid>
                <a:gridCol w="12192003"/>
              </a:tblGrid>
              <a:tr h="830036">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000" b="0" dirty="0">
                          <a:effectLst/>
                          <a:latin typeface="Tahoma" panose="020B0604030504040204" pitchFamily="34" charset="0"/>
                          <a:ea typeface="Tahoma" panose="020B0604030504040204" pitchFamily="34" charset="0"/>
                          <a:cs typeface="Tahoma" panose="020B0604030504040204" pitchFamily="34" charset="0"/>
                        </a:rPr>
                        <a:t>by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a:t>
                      </a:r>
                      <a:r>
                        <a:rPr lang="en-US" sz="40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Scriptures </a:t>
                      </a:r>
                      <a:r>
                        <a:rPr lang="en-US" sz="40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when Persecuted</a:t>
                      </a:r>
                      <a:endPar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6107976">
                <a:tc>
                  <a:txBody>
                    <a:bodyPr/>
                    <a:lstStyle/>
                    <a:p>
                      <a:pPr marL="0" marR="0" algn="ctr">
                        <a:lnSpc>
                          <a:spcPct val="107000"/>
                        </a:lnSpc>
                        <a:spcBef>
                          <a:spcPts val="0"/>
                        </a:spcBef>
                        <a:spcAft>
                          <a:spcPts val="0"/>
                        </a:spcAft>
                      </a:pPr>
                      <a:endPar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“He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 will wipe away every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tear</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from their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eyes;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there will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 longer be </a:t>
                      </a:r>
                      <a:r>
                        <a:rPr lang="en-US" sz="36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any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there will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 longer be </a:t>
                      </a:r>
                      <a:r>
                        <a:rPr lang="en-US" sz="36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any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mourning</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or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crying</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or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pain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the first things have passed away</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(Revelation</a:t>
                      </a:r>
                      <a:r>
                        <a:rPr lang="en-US" sz="36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21:4)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28271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6792800"/>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falsely charge you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with hypocrisy </a:t>
                      </a:r>
                      <a:r>
                        <a:rPr lang="en-US" sz="4000" b="0" dirty="0">
                          <a:effectLst/>
                          <a:latin typeface="Tahoma" panose="020B0604030504040204" pitchFamily="34" charset="0"/>
                          <a:ea typeface="Tahoma" panose="020B0604030504040204" pitchFamily="34" charset="0"/>
                          <a:cs typeface="Tahoma" panose="020B0604030504040204" pitchFamily="34" charset="0"/>
                        </a:rPr>
                        <a:t>while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they’re blind to their practice of sin </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2710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4852082"/>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20265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655141"/>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Little children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make sure no one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deceives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the one who practices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 is righteous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just as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He is righteous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the one who practices</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sin is of the devil</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for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devil has sinned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from the beginning” (1 Jn. 3:7-8).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01775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57309053"/>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algn="ctr">
                        <a:lnSpc>
                          <a:spcPct val="107000"/>
                        </a:lnSpc>
                        <a:spcBef>
                          <a:spcPts val="0"/>
                        </a:spcBef>
                        <a:spcAft>
                          <a:spcPts val="0"/>
                        </a:spcAft>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Don’t judge so you won’t be judged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500" b="1" i="0" u="none" strike="noStrike" kern="1200" baseline="300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For in the way you judge, you’ll be judged; &amp; by your standard of measure, it will be measured to you.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Why do you look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at the speck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that is in your brother’s eye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do not notice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log that is in your own eye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78991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0942206"/>
              </p:ext>
            </p:extLst>
          </p:nvPr>
        </p:nvGraphicFramePr>
        <p:xfrm>
          <a:off x="-3" y="-80011"/>
          <a:ext cx="12192002" cy="7345930"/>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How can you say to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your brother</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Let me take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speck</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out of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your eye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log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is in your own eye</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You hypocrite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first take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log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out of your own eye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then you will see clearly to take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speck</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out of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your brother’s eye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(Mt. 7:1-5).</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88367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17324838"/>
              </p:ext>
            </p:extLst>
          </p:nvPr>
        </p:nvGraphicFramePr>
        <p:xfrm>
          <a:off x="-3" y="-80011"/>
          <a:ext cx="12192002" cy="7101328"/>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The Jews were guilty of hypocrisy, Paul rebuked them.</a:t>
                      </a:r>
                    </a:p>
                    <a:p>
                      <a:pPr marL="0" marR="0" algn="ctr">
                        <a:lnSpc>
                          <a:spcPct val="107000"/>
                        </a:lnSpc>
                        <a:spcBef>
                          <a:spcPts val="0"/>
                        </a:spcBef>
                        <a:spcAft>
                          <a:spcPts val="0"/>
                        </a:spcAft>
                      </a:pPr>
                      <a:endParaRPr lang="en-US" sz="2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“You have no excuse, all of you who pass judgment, for in that which you judge another,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you condemn yourself</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for you who judge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practice the same things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359820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5156401"/>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algn="ctr">
                        <a:lnSpc>
                          <a:spcPct val="107000"/>
                        </a:lnSpc>
                        <a:spcBef>
                          <a:spcPts val="0"/>
                        </a:spcBef>
                        <a:spcAft>
                          <a:spcPts val="0"/>
                        </a:spcAft>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…we know that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judgment of God rightly</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falls upon those who practice such things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do you suppose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this, O man, when you pass judgment on those who practice such things &amp; do the same </a:t>
                      </a:r>
                      <a:r>
                        <a:rPr lang="en-US" sz="35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yourself</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that you will escape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judgment of God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163782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1404986"/>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Or do you think lightly of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riches of His kindness </a:t>
                      </a:r>
                    </a:p>
                    <a:p>
                      <a:pPr marL="0" marR="0" algn="ctr">
                        <a:lnSpc>
                          <a:spcPct val="107000"/>
                        </a:lnSpc>
                        <a:spcBef>
                          <a:spcPts val="0"/>
                        </a:spcBef>
                        <a:spcAft>
                          <a:spcPts val="0"/>
                        </a:spcAft>
                      </a:pP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&amp; tolerance &amp; patience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not knowing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that the </a:t>
                      </a:r>
                      <a:r>
                        <a:rPr lang="en-US" sz="36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kindness of God </a:t>
                      </a:r>
                    </a:p>
                    <a:p>
                      <a:pPr marL="0" marR="0" algn="ctr">
                        <a:lnSpc>
                          <a:spcPct val="107000"/>
                        </a:lnSpc>
                        <a:spcBef>
                          <a:spcPts val="0"/>
                        </a:spcBef>
                        <a:spcAft>
                          <a:spcPts val="0"/>
                        </a:spcAft>
                      </a:pP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leads you to repentance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(Rom. 2:1-4)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100080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4119302"/>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algn="ctr">
                        <a:lnSpc>
                          <a:spcPct val="107000"/>
                        </a:lnSpc>
                        <a:spcBef>
                          <a:spcPts val="0"/>
                        </a:spcBef>
                        <a:spcAft>
                          <a:spcPts val="0"/>
                        </a:spcAft>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“Since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we have this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ministry</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as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we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received mercy</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we don’t lose heart</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we have renounced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things hidden because of shame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not walking in</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craftiness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or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adulterating</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word of God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by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manifestation of truth</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commending ourselves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35329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7878980"/>
              </p:ext>
            </p:extLst>
          </p:nvPr>
        </p:nvGraphicFramePr>
        <p:xfrm>
          <a:off x="-3" y="-80011"/>
          <a:ext cx="12192002" cy="7345930"/>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every man’s conscience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 the sight of God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And even if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our gospel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is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veiled, it is veiled to those who are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perishing</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in whose case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god of this world has blinded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the minds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of the unbelieving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so they</a:t>
                      </a:r>
                      <a:r>
                        <a:rPr lang="en-US" sz="3500" b="0" i="0" u="none" strike="noStrike" kern="1200" baseline="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 might not see </a:t>
                      </a:r>
                      <a:r>
                        <a:rPr lang="en-US" sz="3500" b="0" i="0" u="none" strike="noStrike" kern="120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light of the gospel</a:t>
                      </a:r>
                      <a:r>
                        <a:rPr lang="en-US" sz="35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28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(2 Co. 4:1-4)</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24242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2638982"/>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 Pharisees</a:t>
                      </a:r>
                      <a:r>
                        <a:rPr lang="en-US" sz="3500" b="0" i="0" u="none" strike="noStrike" kern="1200" baseline="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were blind to their sin of hypocrisy.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Jesus said,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For judgment I came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into this world,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so that those who do not see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may see</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that those who see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may become blind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500869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2232015"/>
              </p:ext>
            </p:extLst>
          </p:nvPr>
        </p:nvGraphicFramePr>
        <p:xfrm>
          <a:off x="-3" y="-80011"/>
          <a:ext cx="12192002" cy="6938011"/>
        </p:xfrm>
        <a:graphic>
          <a:graphicData uri="http://schemas.openxmlformats.org/drawingml/2006/table">
            <a:tbl>
              <a:tblPr firstRow="1" firstCol="1" bandRow="1">
                <a:tableStyleId>{073A0DAA-6AF3-43AB-8588-CEC1D06C72B9}</a:tableStyleId>
              </a:tblPr>
              <a:tblGrid>
                <a:gridCol w="6096001"/>
                <a:gridCol w="6096001"/>
              </a:tblGrid>
              <a:tr h="1638550">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994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…Those of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Pharisees </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who were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with Him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heard</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these things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&amp; said to Him, “We are not blind too, are we?”….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Jesus said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to them</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5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If you were </a:t>
                      </a:r>
                      <a:r>
                        <a:rPr lang="en-US" sz="35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blind, you would have no sin</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but </a:t>
                      </a:r>
                      <a:r>
                        <a:rPr lang="en-US" sz="35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since you say, ‘We see,’ your sin remains</a:t>
                      </a: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(John 9:39-41).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36370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2659371"/>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use flattery </a:t>
                      </a:r>
                      <a:r>
                        <a:rPr lang="en-US" sz="4000" b="0" dirty="0">
                          <a:effectLst/>
                          <a:latin typeface="Tahoma" panose="020B0604030504040204" pitchFamily="34" charset="0"/>
                          <a:ea typeface="Tahoma" panose="020B0604030504040204" pitchFamily="34" charset="0"/>
                          <a:cs typeface="Tahoma" panose="020B0604030504040204" pitchFamily="34" charset="0"/>
                        </a:rPr>
                        <a:t>to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take advantage </a:t>
                      </a:r>
                      <a:r>
                        <a:rPr lang="en-US" sz="4000" b="0" dirty="0">
                          <a:effectLst/>
                          <a:latin typeface="Tahoma" panose="020B0604030504040204" pitchFamily="34" charset="0"/>
                          <a:ea typeface="Tahoma" panose="020B0604030504040204" pitchFamily="34" charset="0"/>
                          <a:cs typeface="Tahoma" panose="020B0604030504040204" pitchFamily="34" charset="0"/>
                        </a:rPr>
                        <a:t>of </a:t>
                      </a:r>
                      <a:r>
                        <a:rPr lang="en-US" sz="4000" b="0" dirty="0" smtClean="0">
                          <a:effectLst/>
                          <a:latin typeface="Tahoma" panose="020B0604030504040204" pitchFamily="34" charset="0"/>
                          <a:ea typeface="Tahoma" panose="020B0604030504040204" pitchFamily="34" charset="0"/>
                          <a:cs typeface="Tahoma" panose="020B0604030504040204" pitchFamily="34" charset="0"/>
                        </a:rPr>
                        <a:t>you instead of a rebuke that would help save your soul</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438289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88331798"/>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Who falsely charge you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with hypocrisy </a:t>
                      </a:r>
                      <a:r>
                        <a:rPr lang="en-US" sz="4000" b="0" dirty="0">
                          <a:effectLst/>
                          <a:latin typeface="Tahoma" panose="020B0604030504040204" pitchFamily="34" charset="0"/>
                          <a:ea typeface="Tahoma" panose="020B0604030504040204" pitchFamily="34" charset="0"/>
                          <a:cs typeface="Tahoma" panose="020B0604030504040204" pitchFamily="34" charset="0"/>
                        </a:rPr>
                        <a:t>while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they’re blind to their practice of sin </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God will vindicate the righteous </a:t>
                      </a:r>
                      <a:r>
                        <a:rPr lang="en-US" sz="4000" dirty="0" smtClean="0">
                          <a:effectLst/>
                          <a:latin typeface="Tahoma" panose="020B0604030504040204" pitchFamily="34" charset="0"/>
                          <a:ea typeface="Tahoma" panose="020B0604030504040204" pitchFamily="34" charset="0"/>
                          <a:cs typeface="Tahoma" panose="020B0604030504040204" pitchFamily="34" charset="0"/>
                        </a:rPr>
                        <a:t>who will enjoy eternal life while the wicked will be punished in eternal </a:t>
                      </a:r>
                      <a:r>
                        <a:rPr lang="en-US" sz="400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347727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Thessalonians 1:3-10,</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ought always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give thanks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you, 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only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fitting, because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 faith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greatly enlarged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love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each one of you toward one another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grows</a:t>
            </a:r>
          </a:p>
          <a:p>
            <a:pPr marL="0" indent="0" algn="ctr">
              <a:buNone/>
            </a:pPr>
            <a:r>
              <a:rPr lang="en-US" sz="3600" i="1" dirty="0" smtClean="0">
                <a:solidFill>
                  <a:srgbClr val="92D050"/>
                </a:solidFill>
                <a:latin typeface="Tahoma" panose="020B0604030504040204" pitchFamily="34" charset="0"/>
                <a:ea typeface="Tahoma" panose="020B0604030504040204" pitchFamily="34" charset="0"/>
                <a:cs typeface="Tahoma" panose="020B0604030504040204" pitchFamily="34" charset="0"/>
              </a:rPr>
              <a:t>ever</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greater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ourselves speak proudly 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churches of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your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perseverance &amp; faith</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midst of 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persecutions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afflictions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which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endure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 plain indication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God’s righteous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judgment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 that you will be considered worthy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kingdom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which indeed you are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suffering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26663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all it 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only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just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to repay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affliction</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afflict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i="1" dirty="0" smtClean="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give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relief to you who are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afflicted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us as well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Jesus will be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revealed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heaven with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mighty angels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flaming</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fire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dealing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out retribution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those who do not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those who do 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obey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gospel of our Lord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pay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penalty of eternal destruction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away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presence of the Lord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glory of His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power</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comes to be glorified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saints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that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marveled at among all who have believed—for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testimony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 was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believed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Thess. 1:3-10).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43304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Revelation 20:11-15</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great white throne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who sat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upon 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presence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earth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heaven fled away,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 place was found for them.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saw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great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small,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standing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before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throne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books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were opened;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book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opened,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 book</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dead were judged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the things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were written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books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their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deeds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42603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Revelation 20:11-15</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sea gave up the dead which were in 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death &amp; Hades gave up the dead which were in them;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were judged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every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of them</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according to their deeds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 &amp; Hades were thrown into the lake of fire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the second death, the lake of fire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anyone’s name was not found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written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book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was thrown into the lake of fire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7764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34- Worthy art Thou</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183-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‘Tis</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Midnight and on Olive’s Brow</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415- To Christ be True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473- When He Comes in Glory By and By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09173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4672765"/>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sng"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False Teachers</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“These are grumblers, finding fault, following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after their </a:t>
                      </a:r>
                      <a:r>
                        <a:rPr lang="en-US" sz="3600" b="0" i="1"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own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lusts;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they speak arrogantly, </a:t>
                      </a:r>
                    </a:p>
                    <a:p>
                      <a:pPr marL="0" marR="0" algn="ctr">
                        <a:lnSpc>
                          <a:spcPct val="107000"/>
                        </a:lnSpc>
                        <a:spcBef>
                          <a:spcPts val="0"/>
                        </a:spcBef>
                        <a:spcAft>
                          <a:spcPts val="0"/>
                        </a:spcAft>
                      </a:pP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flattering people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for the sake of </a:t>
                      </a:r>
                      <a:r>
                        <a:rPr lang="en-US" sz="3600" b="0" i="1"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gaining an</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advantage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(Jude 1:16)</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21900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6151551"/>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sng"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False Teachers</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“For speaking out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arrogant </a:t>
                      </a:r>
                      <a:r>
                        <a:rPr lang="en-US" sz="3600" b="0" i="1"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words</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 of vanity they entice by fleshly desires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by sensuality, those who barely escape from the ones who live in error,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promising them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freedom</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(2 Pet. 2:18).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80763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3020238"/>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lying</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tongue</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hates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those it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crushes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r>
                        <a:rPr lang="en-US" sz="3600" dirty="0" smtClean="0">
                          <a:latin typeface="Tahoma" panose="020B0604030504040204" pitchFamily="34" charset="0"/>
                          <a:ea typeface="Tahoma" panose="020B0604030504040204" pitchFamily="34" charset="0"/>
                          <a:cs typeface="Tahoma" panose="020B0604030504040204" pitchFamily="34" charset="0"/>
                        </a:rPr>
                        <a:t/>
                      </a:r>
                      <a:br>
                        <a:rPr lang="en-US" sz="3600" dirty="0" smtClean="0">
                          <a:latin typeface="Tahoma" panose="020B0604030504040204" pitchFamily="34" charset="0"/>
                          <a:ea typeface="Tahoma" panose="020B0604030504040204" pitchFamily="34" charset="0"/>
                          <a:cs typeface="Tahoma" panose="020B0604030504040204" pitchFamily="34" charset="0"/>
                        </a:rPr>
                      </a:b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And a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flattering</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mouth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works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ruin</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(Proverbs 26:28)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06674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3698365"/>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805959">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132053">
                <a:tc>
                  <a:txBody>
                    <a:bodyPr/>
                    <a:lstStyle/>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 Bible warns about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“the lips of an </a:t>
                      </a: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adulteress </a:t>
                      </a:r>
                    </a:p>
                    <a:p>
                      <a:pPr marL="0" marR="0" algn="ctr">
                        <a:lnSpc>
                          <a:spcPct val="107000"/>
                        </a:lnSpc>
                        <a:spcBef>
                          <a:spcPts val="0"/>
                        </a:spcBef>
                        <a:spcAft>
                          <a:spcPts val="0"/>
                        </a:spcAft>
                      </a:pP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drip honey</a:t>
                      </a:r>
                      <a:r>
                        <a:rPr lang="en-US" sz="3600" dirty="0" smtClean="0">
                          <a:latin typeface="Tahoma" panose="020B0604030504040204" pitchFamily="34" charset="0"/>
                          <a:ea typeface="Tahoma" panose="020B0604030504040204" pitchFamily="34" charset="0"/>
                          <a:cs typeface="Tahoma" panose="020B0604030504040204" pitchFamily="34" charset="0"/>
                        </a:rPr>
                        <a:t/>
                      </a:r>
                      <a:br>
                        <a:rPr lang="en-US" sz="3600" dirty="0" smtClean="0">
                          <a:latin typeface="Tahoma" panose="020B0604030504040204" pitchFamily="34" charset="0"/>
                          <a:ea typeface="Tahoma" panose="020B0604030504040204" pitchFamily="34" charset="0"/>
                          <a:cs typeface="Tahoma" panose="020B0604030504040204" pitchFamily="34" charset="0"/>
                        </a:rPr>
                      </a:b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u="none" strike="noStrike" kern="12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smoother than oil </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is her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speech</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the foreigner who </a:t>
                      </a:r>
                    </a:p>
                    <a:p>
                      <a:pPr marL="0" marR="0" algn="ctr">
                        <a:lnSpc>
                          <a:spcPct val="107000"/>
                        </a:lnSpc>
                        <a:spcBef>
                          <a:spcPts val="0"/>
                        </a:spcBef>
                        <a:spcAft>
                          <a:spcPts val="0"/>
                        </a:spcAft>
                      </a:pPr>
                      <a:r>
                        <a:rPr lang="en-US" sz="3600" b="0" i="0" u="none" strike="noStrike"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flatters </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with her </a:t>
                      </a:r>
                      <a:r>
                        <a:rPr lang="en-US" sz="3600" b="0" i="0" u="none" strike="noStrike" kern="12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words</a:t>
                      </a: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i="0" u="none" strike="noStrike"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(Proverbs 5:3; 7:5)</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372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3733588"/>
              </p:ext>
            </p:extLst>
          </p:nvPr>
        </p:nvGraphicFramePr>
        <p:xfrm>
          <a:off x="-3" y="-80012"/>
          <a:ext cx="12192002" cy="6938012"/>
        </p:xfrm>
        <a:graphic>
          <a:graphicData uri="http://schemas.openxmlformats.org/drawingml/2006/table">
            <a:tbl>
              <a:tblPr firstRow="1" firstCol="1" bandRow="1">
                <a:tableStyleId>{073A0DAA-6AF3-43AB-8588-CEC1D06C72B9}</a:tableStyleId>
              </a:tblPr>
              <a:tblGrid>
                <a:gridCol w="6096001"/>
                <a:gridCol w="6096001"/>
              </a:tblGrid>
              <a:tr h="1651848">
                <a:tc>
                  <a:txBody>
                    <a:bodyPr/>
                    <a:lstStyle/>
                    <a:p>
                      <a:pPr marL="0" marR="0" algn="ctr">
                        <a:lnSpc>
                          <a:spcPct val="107000"/>
                        </a:lnSpc>
                        <a:spcBef>
                          <a:spcPts val="0"/>
                        </a:spcBef>
                        <a:spcAft>
                          <a:spcPts val="0"/>
                        </a:spcAft>
                      </a:pPr>
                      <a:r>
                        <a:rPr lang="en-US" sz="45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be Deceived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Enemies Tactics</a:t>
                      </a:r>
                    </a:p>
                  </a:txBody>
                  <a:tcPr marL="68580" marR="68580" marT="0" marB="0"/>
                </a:tc>
                <a:tc>
                  <a:txBody>
                    <a:bodyPr/>
                    <a:lstStyle/>
                    <a:p>
                      <a:pPr marL="0" marR="0" algn="ctr">
                        <a:lnSpc>
                          <a:spcPct val="107000"/>
                        </a:lnSpc>
                        <a:spcBef>
                          <a:spcPts val="0"/>
                        </a:spcBef>
                        <a:spcAft>
                          <a:spcPts val="0"/>
                        </a:spcAft>
                      </a:pPr>
                      <a:r>
                        <a:rPr lang="en-US" sz="45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Strengthened </a:t>
                      </a:r>
                      <a:r>
                        <a:rPr lang="en-US" sz="4500" b="0" dirty="0">
                          <a:effectLst/>
                          <a:latin typeface="Tahoma" panose="020B0604030504040204" pitchFamily="34" charset="0"/>
                          <a:ea typeface="Tahoma" panose="020B0604030504040204" pitchFamily="34" charset="0"/>
                          <a:cs typeface="Tahoma" panose="020B0604030504040204" pitchFamily="34" charset="0"/>
                        </a:rPr>
                        <a:t>by </a:t>
                      </a:r>
                      <a:r>
                        <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4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Scriptures</a:t>
                      </a:r>
                      <a:endParaRPr lang="en-US" sz="4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28616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Woman dressed as a harlot</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flattering the naïve,</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“she kisses him…let us drink our fill of love until the morning…my husband’s not home…with her many persuasions</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she entices him with </a:t>
                      </a:r>
                      <a:r>
                        <a:rPr lang="en-US" sz="3600" b="0" baseline="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her flattering lips she seduces him</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…(Pr. 7:10-21)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60122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1900</TotalTime>
  <Words>3863</Words>
  <Application>Microsoft Office PowerPoint</Application>
  <PresentationFormat>Widescreen</PresentationFormat>
  <Paragraphs>296</Paragraphs>
  <Slides>45</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50</cp:revision>
  <dcterms:created xsi:type="dcterms:W3CDTF">2020-02-29T02:04:56Z</dcterms:created>
  <dcterms:modified xsi:type="dcterms:W3CDTF">2020-03-01T18:24:35Z</dcterms:modified>
</cp:coreProperties>
</file>