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259" r:id="rId4"/>
    <p:sldId id="260" r:id="rId5"/>
    <p:sldId id="272" r:id="rId6"/>
    <p:sldId id="273" r:id="rId7"/>
    <p:sldId id="262" r:id="rId8"/>
    <p:sldId id="279" r:id="rId9"/>
    <p:sldId id="280" r:id="rId10"/>
    <p:sldId id="281" r:id="rId11"/>
    <p:sldId id="283" r:id="rId12"/>
    <p:sldId id="282" r:id="rId13"/>
    <p:sldId id="274" r:id="rId14"/>
    <p:sldId id="275" r:id="rId15"/>
    <p:sldId id="276" r:id="rId16"/>
    <p:sldId id="277" r:id="rId17"/>
    <p:sldId id="263" r:id="rId18"/>
    <p:sldId id="284" r:id="rId19"/>
    <p:sldId id="285" r:id="rId20"/>
    <p:sldId id="287" r:id="rId21"/>
    <p:sldId id="264" r:id="rId22"/>
    <p:sldId id="288" r:id="rId23"/>
    <p:sldId id="289" r:id="rId24"/>
    <p:sldId id="290" r:id="rId25"/>
    <p:sldId id="271" r:id="rId26"/>
    <p:sldId id="291" r:id="rId27"/>
    <p:sldId id="292" r:id="rId28"/>
    <p:sldId id="293" r:id="rId29"/>
    <p:sldId id="265" r:id="rId30"/>
    <p:sldId id="294" r:id="rId31"/>
    <p:sldId id="295" r:id="rId32"/>
    <p:sldId id="296" r:id="rId33"/>
    <p:sldId id="266" r:id="rId34"/>
    <p:sldId id="299" r:id="rId35"/>
    <p:sldId id="300" r:id="rId36"/>
    <p:sldId id="301" r:id="rId37"/>
    <p:sldId id="302" r:id="rId38"/>
    <p:sldId id="303" r:id="rId39"/>
    <p:sldId id="298" r:id="rId40"/>
    <p:sldId id="304" r:id="rId41"/>
    <p:sldId id="305" r:id="rId42"/>
    <p:sldId id="306" r:id="rId43"/>
    <p:sldId id="307" r:id="rId44"/>
    <p:sldId id="308" r:id="rId45"/>
    <p:sldId id="267" r:id="rId46"/>
    <p:sldId id="320" r:id="rId47"/>
    <p:sldId id="325" r:id="rId48"/>
    <p:sldId id="326" r:id="rId49"/>
    <p:sldId id="327" r:id="rId50"/>
    <p:sldId id="328" r:id="rId51"/>
    <p:sldId id="269" r:id="rId52"/>
    <p:sldId id="314" r:id="rId53"/>
    <p:sldId id="315" r:id="rId54"/>
    <p:sldId id="316" r:id="rId55"/>
    <p:sldId id="318" r:id="rId56"/>
    <p:sldId id="329" r:id="rId57"/>
    <p:sldId id="330" r:id="rId58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448" autoAdjust="0"/>
  </p:normalViewPr>
  <p:slideViewPr>
    <p:cSldViewPr snapToGrid="0">
      <p:cViewPr varScale="1">
        <p:scale>
          <a:sx n="84" d="100"/>
          <a:sy n="84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F335-21E6-4644-82EA-E9CFD6F29426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60AA5-C64A-4040-9300-81E15A82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0A470-7BCA-4646-B88D-368DEDF4565E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4367-7044-4BA0-BFC0-5EF5185C7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7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week Bible authority- Bible is our measuring rod,</a:t>
            </a:r>
            <a:r>
              <a:rPr lang="en-US" baseline="0" dirty="0" smtClean="0"/>
              <a:t> standard for how we live &amp; what we’ll be judged by.  God speaks to us by CEI.  Resurrection, Lord’s supper, faith, baptism.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“isn’t it hypocritical for you to condemn us when you can’t find church buildings, song books, communion trays, PowerPoint, TV screens, A/C, or baptisteries in the Bible”.  We can answer that with a Bible discussion of general and specific authority along with expedients. Examine carefully!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4367-7044-4BA0-BFC0-5EF5185C77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 your child to buy milk (choice of  different brands, whole, 1%, 2%, etc.). It wouldn’t be expedient for him to buy cookies also because that would be an addition to what the parent said.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4367-7044-4BA0-BFC0-5EF5185C77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2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couldn’t substitute another brand or buy another percentage he liked better and please you as a parent.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4367-7044-4BA0-BFC0-5EF5185C77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9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fld id="{57F64757-62C8-4F7F-83B7-F16A7C6ECB2A}" type="slidenum">
              <a:rPr lang="en-US" altLang="en-US" sz="1200">
                <a:solidFill>
                  <a:schemeClr val="tx1"/>
                </a:solidFill>
              </a:rPr>
              <a:pPr/>
              <a:t>57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7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4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1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9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635B-69BC-4CA1-85F0-DF0B519F34C4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A0A4-D869-4A7A-BEF7-6EECD6CB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197927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is your Authority for Modern 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Conveniences </a:t>
            </a:r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PowerPoint?</a:t>
            </a:r>
          </a:p>
          <a:p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www.searchthebible.com/images/Study%20Bible%20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176041"/>
            <a:ext cx="12191998" cy="4681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12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74871"/>
              </p:ext>
            </p:extLst>
          </p:nvPr>
        </p:nvGraphicFramePr>
        <p:xfrm>
          <a:off x="-3" y="-3"/>
          <a:ext cx="12192002" cy="699158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7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00453"/>
              </p:ext>
            </p:extLst>
          </p:nvPr>
        </p:nvGraphicFramePr>
        <p:xfrm>
          <a:off x="-3" y="-3"/>
          <a:ext cx="12192002" cy="71483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4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01501"/>
              </p:ext>
            </p:extLst>
          </p:nvPr>
        </p:nvGraphicFramePr>
        <p:xfrm>
          <a:off x="-3" y="-3"/>
          <a:ext cx="12192002" cy="71483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width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74324"/>
              </p:ext>
            </p:extLst>
          </p:nvPr>
        </p:nvGraphicFramePr>
        <p:xfrm>
          <a:off x="-3" y="-3"/>
          <a:ext cx="12192002" cy="7305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width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Height- 30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02045"/>
              </p:ext>
            </p:extLst>
          </p:nvPr>
        </p:nvGraphicFramePr>
        <p:xfrm>
          <a:off x="-3" y="-3"/>
          <a:ext cx="12192002" cy="7305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width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Height- 30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height</a:t>
                      </a: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0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79218"/>
              </p:ext>
            </p:extLst>
          </p:nvPr>
        </p:nvGraphicFramePr>
        <p:xfrm>
          <a:off x="-3" y="-3"/>
          <a:ext cx="12192002" cy="7305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width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Height- 30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height</a:t>
                      </a: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Decks, Door &amp; Window (Gen. 6:16)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59396"/>
              </p:ext>
            </p:extLst>
          </p:nvPr>
        </p:nvGraphicFramePr>
        <p:xfrm>
          <a:off x="-3" y="-3"/>
          <a:ext cx="12192002" cy="7305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length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Width- 50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width</a:t>
                      </a: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Height- 30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Any other height</a:t>
                      </a: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Decks, Door &amp; Window (Gen. 6:16)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he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added or subtracted,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would not have obeyed God!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940074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3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873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“Go” (Matthew 28:19)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47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0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559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3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873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“Go” (Matthew 28:19)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didn’t specify how to go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 drive, walk, 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(automobile,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bicycle,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train, airplane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animal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etc.). </a:t>
                      </a:r>
                    </a:p>
                  </a:txBody>
                  <a:tcPr marL="68580" marR="68580" marT="0" marB="0"/>
                </a:tc>
              </a:tr>
              <a:tr h="2947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44579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3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873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“Go” (Matthew 28:19)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didn’t specify how to go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 drive, walk, 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(automobile,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bicycle,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train, airplane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animal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etc.). </a:t>
                      </a:r>
                    </a:p>
                  </a:txBody>
                  <a:tcPr marL="68580" marR="68580" marT="0" marB="0"/>
                </a:tc>
              </a:tr>
              <a:tr h="2947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you go any of these ways, you are fulfilling the command of Jesus to go.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9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68100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Authority includes Expedients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98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General-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or relating to all persons or things belonging 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group or 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category…not limited to one class…not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Expedient- tending to promote some proposed or desired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object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fit or suitable for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you can call something expedient, it must be lawful.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Cor. 6:12; 10:23)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tells child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buy milk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(can choose any kind of milk)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44574"/>
              </p:ext>
            </p:extLst>
          </p:nvPr>
        </p:nvGraphicFramePr>
        <p:xfrm>
          <a:off x="-3" y="0"/>
          <a:ext cx="12192002" cy="688925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3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</a:t>
                      </a:r>
                      <a:r>
                        <a:rPr lang="en-US" sz="4000" b="0" dirty="0" smtClean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Expediency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(Don’t bind one way over another)</a:t>
                      </a:r>
                      <a:endParaRPr lang="en-US" sz="28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73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“Go” (Matthew 28:19)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didn’t specify how to go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 drive, walk, 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(automobile,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bicycle,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train, airplane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animal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etc.). </a:t>
                      </a:r>
                    </a:p>
                  </a:txBody>
                  <a:tcPr marL="68580" marR="68580" marT="0" marB="0"/>
                </a:tc>
              </a:tr>
              <a:tr h="2947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you go any of these ways, you are fulfilling the command of Jesus to go.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can’t bind one way over another or you would be guilty of binding where God hasn’t bound (Matthew 16:19).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3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549287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65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“Teach” 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9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497390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65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“Teach” 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Arrangements: </a:t>
                      </a:r>
                      <a:endParaRPr lang="en-US" sz="3400" b="0" u="sng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Sermon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Bible classes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saints &amp;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children- building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), group, individual, radio, TV,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gospel meeting, Facebook 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0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51603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65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“Teach” 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Arrangements: </a:t>
                      </a:r>
                      <a:endParaRPr lang="en-US" sz="3400" b="0" u="sng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Sermon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Bible classes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saints &amp;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children- building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), group, individual, radio, TV,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gospel meeting, Facebook 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you use these arrangements or methods all you have done is teach with them in order to obey the Lord’s command.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06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83388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65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“Teach” 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Arrangements: </a:t>
                      </a:r>
                      <a:endParaRPr lang="en-US" sz="3400" b="0" u="sng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Sermon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Bible classes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saints &amp;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children- building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), group, individual, radio, TV,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gospel meeting, Facebook 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96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you use these arrangements or methods all you have done is teach with them in order to obey the Lord’s command.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Methods: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bulletins, tracts, lesson books,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sermon outlines, charts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study, TV screen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CD, website, YouTube, PowerPoint,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Facebook)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3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66598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65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550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“Baptize”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341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4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1709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65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550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“Baptize”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Place: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Baptistery, Ocean, River, Lake, Pool,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341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65724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65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550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“Baptize”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Place: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Baptistery, Ocean, River, Lake, Pool,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341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didn’t say where you were to baptize but it has to be a place where there is enough water to immerse someone (Acts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8:35-38)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51399"/>
              </p:ext>
            </p:extLst>
          </p:nvPr>
        </p:nvGraphicFramePr>
        <p:xfrm>
          <a:off x="-3" y="0"/>
          <a:ext cx="12192002" cy="695594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65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550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Great Commission-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“Baptize”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28:20)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Place: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Baptistery, Ocean, River, Lake, Pool,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341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didn’t say where you were to baptize but it has to be a place where there is enough water to immerse someone (Acts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8:35-38)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Therefore the church can have a baptistery but it isn’t the only place you can baptize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 You can’t bind one place over another.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296433"/>
              </p:ext>
            </p:extLst>
          </p:nvPr>
        </p:nvGraphicFramePr>
        <p:xfrm>
          <a:off x="-3" y="0"/>
          <a:ext cx="12192002" cy="68459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57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3116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Assemble for Worship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“not forsaking the assembling of ourselves together as is the habit of some”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10:25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7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0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68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Authority excludes Substitutions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98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Specific-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“having a special application, bearing,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reference;</a:t>
            </a:r>
          </a:p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s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pecifying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explicit, or 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definite”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Exclude- “to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shut or keep out; prevent the entrance 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of”.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 your child specifically to buy Great Value 2% milk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(it would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exclude all the other brands &amp; other percentages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child couldn’t buy another brand or whole milk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they liked it better and please you as a parent.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8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97323"/>
              </p:ext>
            </p:extLst>
          </p:nvPr>
        </p:nvGraphicFramePr>
        <p:xfrm>
          <a:off x="-3" y="0"/>
          <a:ext cx="12192002" cy="68459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57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3116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Assemble for Worship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“not forsaking the assembling of ourselves together as is the habit of some”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10:25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Place: House, riverside, rented hall, own a building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outside,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government facility,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97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0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61441"/>
              </p:ext>
            </p:extLst>
          </p:nvPr>
        </p:nvGraphicFramePr>
        <p:xfrm>
          <a:off x="-3" y="0"/>
          <a:ext cx="12192002" cy="68459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57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3116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Assemble for Worship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“not forsaking the assembling of ourselves together as is the habit of some”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10:25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Place: House, riverside, rented hall, own a building, government facility,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97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commanded to assemble but have the liberty of choosing a place that is in an environment conducive to learn (A/C or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heat, pews)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85772"/>
              </p:ext>
            </p:extLst>
          </p:nvPr>
        </p:nvGraphicFramePr>
        <p:xfrm>
          <a:off x="-3" y="0"/>
          <a:ext cx="12192002" cy="68459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57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3116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Assemble for Worship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“not forsaking the assembling of ourselves together as is the habit of some”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10:25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Place: House, riverside, rented hall, own a building, government facility, etc.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97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commanded to assemble but have the liberty of choosing a place that is in an environment conducive to learn (A/C or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heat, pews)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can’t bind one way over another even though you have strong convictions about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(Matt. 16:19)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61342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6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83391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Entertainment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(band,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concert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choir,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puppet show, skits, plays, etc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7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7086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Entertainment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(band,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concert, choir, puppet show, skits, plays,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the Word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79163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Entertainment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(band,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concert, choir, puppet show, skits, plays,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the Word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man’s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creeds,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opinions,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philosophies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2:8)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67706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Entertainment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(band,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concert, choir, puppet show, skits, plays,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the Word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man’s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creeds,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opinions,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philosophies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2:8)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Praying to God in Jesus’ Name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05324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in spirit and truth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Entertainment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(band,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concert, choir, puppet show, skits, plays,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the Word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Preaching man’s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creeds,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opinions,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philosophies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2:8)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Praying to God in Jesus’ Name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Praying to Mary,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saints, or calling any man “father”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23:9)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96529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7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989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8465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08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5749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going to destroy all of mankind with the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flood and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Noah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ark”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78679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Eating for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Pleasure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11:22, 34)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(church potluck in building)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63875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Eating for Pleasure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11:22, 34)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potluck in building)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Giving as you have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prospered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16:1-2)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1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40228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Eating for Pleasure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11:22, 34)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potluck in building)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Giving as you have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prospered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16:1-2)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Raise Money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(raffle, car wash, pie supper, beg, GoFundMe,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2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63853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Eating for Pleasure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11:22, 34)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potluck in building)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Giving as you have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prospered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16:1-2)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Raise Money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(raffle, car wash, pie supper, beg, GoFundMe,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&amp; making melody in your heart (Eph. 5:19)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25071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427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Partaking of the Lord’s Supper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11:23ff)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Eating for Pleasure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11:22, 34)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potluck in building)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Giving as you have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prospered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16:1-2)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Raise Money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(raffle, car wash, pie supper, beg, GoFundMe,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10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&amp; making melody in your heart (Eph. 5:19)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Mechanical Instruments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piano, guitar, drum,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harp, etc.)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0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82913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7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17880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Songleader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song books,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part harmony, pitch pipe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3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592482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Songleader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song books,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part harmony, pitch pipe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demands that someone lead.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4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45242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Songleader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song books,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part harmony, pitch pipe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demands that someone lead.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Whether you sing soprano, alto, tenor, or bass, you are only singing when you do it.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9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1352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Songleader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song books,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part harmony, pitch pipe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demands that someone lead.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 books are an expedient way to remember the words.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Whether you sing soprano, alto, tenor, or bass, you are only singing when you do it.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989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31299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08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749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going to destroy all of mankind with the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flood and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Noah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ark”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 God didn’t specify what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tools to use, he could use what was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necessary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would accomplish the goal. 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24974"/>
              </p:ext>
            </p:extLst>
          </p:nvPr>
        </p:nvGraphicFramePr>
        <p:xfrm>
          <a:off x="0" y="12031"/>
          <a:ext cx="12192002" cy="70416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8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1864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in NT Worship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5:19; Col. 3:16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Songleader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song books,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part harmony, pitch pipe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 demands that someone lead.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Song books are an expedient way to remember the words.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Whether you sing soprano, alto, tenor, or bass, you are only singing when you do it.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pitch pipe is only used to get the first note.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8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91680"/>
              </p:ext>
            </p:extLst>
          </p:nvPr>
        </p:nvGraphicFramePr>
        <p:xfrm>
          <a:off x="-3" y="0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4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8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“First Day of the Week”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20:7)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026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6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90896"/>
              </p:ext>
            </p:extLst>
          </p:nvPr>
        </p:nvGraphicFramePr>
        <p:xfrm>
          <a:off x="-3" y="0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4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8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“First Day of the Week”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20:7)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or Night, any of 24 hours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(whether you do it Sunday morning, afternoon, or night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the saints you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obeyed the command) </a:t>
                      </a:r>
                    </a:p>
                  </a:txBody>
                  <a:tcPr marL="68580" marR="68580" marT="0" marB="0"/>
                </a:tc>
              </a:tr>
              <a:tr h="3026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69766"/>
              </p:ext>
            </p:extLst>
          </p:nvPr>
        </p:nvGraphicFramePr>
        <p:xfrm>
          <a:off x="-3" y="0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4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8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“First Day of the Week”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20:7)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or Night, any of 24 hours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(whether you do it Sunday morning, afternoon, or night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the saints you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obeyed the command) </a:t>
                      </a:r>
                    </a:p>
                  </a:txBody>
                  <a:tcPr marL="68580" marR="68580" marT="0" marB="0"/>
                </a:tc>
              </a:tr>
              <a:tr h="3026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Cup- “Fruit of the Vine”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26:27-29)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(You cannot bind only one container)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05462"/>
              </p:ext>
            </p:extLst>
          </p:nvPr>
        </p:nvGraphicFramePr>
        <p:xfrm>
          <a:off x="-3" y="0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43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298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“First Day of the Week”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20:7)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or Night, any of 24 hours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(whether you do it Sunday morning, afternoon, or night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the saints you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obeyed the command) </a:t>
                      </a:r>
                    </a:p>
                  </a:txBody>
                  <a:tcPr marL="68580" marR="68580" marT="0" marB="0"/>
                </a:tc>
              </a:tr>
              <a:tr h="3026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Cup- “Fruit of the Vine”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26:27-29)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(You cannot bind only one container)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Single or Multiple Containers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(whether you take it with one container or many you would have obeyed the command to drink the fruit of the vine)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115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562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5295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Baptized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 </a:t>
                      </a:r>
                      <a:r>
                        <a:rPr lang="en-US" sz="34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 Reason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“Repent and be baptized in the name of Jesus Christ for the </a:t>
                      </a:r>
                      <a:r>
                        <a:rPr kumimoji="0" lang="en-US" sz="3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forgiveness of your sins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”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(Acts 2:38)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1809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/>
                <a:gridCol w="6096000"/>
              </a:tblGrid>
              <a:tr h="1562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Additions</a:t>
                      </a:r>
                    </a:p>
                  </a:txBody>
                  <a:tcPr marL="68580" marR="68580" marT="0" marB="0"/>
                </a:tc>
              </a:tr>
              <a:tr h="5295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Baptized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 Right Reason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“Repent and be baptized in the name of Jesus Christ for the </a:t>
                      </a:r>
                      <a:r>
                        <a:rPr kumimoji="0" lang="en-US" sz="3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forgiveness of your sins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”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(Acts 2:38)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 baptized for another reason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(join church of your choice,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because you have been taught that baptism is an outward sign of an inward grace that you were already saved)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382085" indent="-382085" algn="ctr">
              <a:buNone/>
              <a:defRPr/>
            </a:pPr>
            <a:r>
              <a:rPr lang="en-US" sz="532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Conclusion</a:t>
            </a: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Where is our authority fo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 PowerPoint or other modern day </a:t>
            </a: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conveniences (TV screens, A/C, microphones, pews, etc.)?  </a:t>
            </a:r>
          </a:p>
          <a:p>
            <a:pPr marL="382085" indent="-382085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We at </a:t>
            </a:r>
            <a:r>
              <a:rPr lang="en-US" sz="34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Woodmont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church of Christ believe that we have God’s</a:t>
            </a: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permission to do it from the Scriptures in the general </a:t>
            </a: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command to teach in a place conducive to learning. </a:t>
            </a:r>
          </a:p>
          <a:p>
            <a:pPr marL="382085" indent="-382085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we have failed to uphold the 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truth, bring 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it to our attention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</a:t>
            </a: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we will examine it &amp; correct it if we are wrong.</a:t>
            </a:r>
            <a:endParaRPr lang="en-US" sz="3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82085" indent="-382085"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82085" indent="-382085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If you realize that you have not obeyed the Lord in baptism, </a:t>
            </a:r>
            <a:endParaRPr lang="en-US" sz="3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82085" indent="-382085" algn="ctr"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do 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it before it is too </a:t>
            </a: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late (Acts 22:16; 1 Peter 3:21)!  </a:t>
            </a:r>
            <a:endParaRPr lang="en-US" sz="3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2"/>
            <a:ext cx="12192000" cy="5989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22312"/>
              </p:ext>
            </p:extLst>
          </p:nvPr>
        </p:nvGraphicFramePr>
        <p:xfrm>
          <a:off x="-3" y="0"/>
          <a:ext cx="12192002" cy="72728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08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427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Expediency</a:t>
                      </a:r>
                    </a:p>
                  </a:txBody>
                  <a:tcPr marL="68580" marR="68580" marT="0" marB="0"/>
                </a:tc>
              </a:tr>
              <a:tr h="5749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going to destroy all of mankind with the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flood and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Noah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ark”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 God didn’t specify what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tools to use, he could use what was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necessary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would accomplish the goal. 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doesn’t tell us how he did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it,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does say that he obeyed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according to all that was commanded him.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Genesis 6:22)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758447"/>
              </p:ext>
            </p:extLst>
          </p:nvPr>
        </p:nvGraphicFramePr>
        <p:xfrm>
          <a:off x="-3" y="-3"/>
          <a:ext cx="12192002" cy="69668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7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87557"/>
              </p:ext>
            </p:extLst>
          </p:nvPr>
        </p:nvGraphicFramePr>
        <p:xfrm>
          <a:off x="-3" y="-3"/>
          <a:ext cx="12192002" cy="69668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4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41961"/>
              </p:ext>
            </p:extLst>
          </p:nvPr>
        </p:nvGraphicFramePr>
        <p:xfrm>
          <a:off x="-3" y="-3"/>
          <a:ext cx="12192002" cy="699158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40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 Command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Excludes Substitutions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an </a:t>
                      </a:r>
                      <a:r>
                        <a:rPr lang="en-US" sz="36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ark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gopher wood (Gen. 6:14)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Oak, Hickory, Pine, Cedar</a:t>
                      </a:r>
                    </a:p>
                  </a:txBody>
                  <a:tcPr marL="68580" marR="68580" marT="0" marB="0"/>
                </a:tc>
              </a:tr>
              <a:tr h="1149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Length- 300 cubits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6:15)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73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2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2927</Words>
  <Application>Microsoft Office PowerPoint</Application>
  <PresentationFormat>Widescreen</PresentationFormat>
  <Paragraphs>535</Paragraphs>
  <Slides>57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Tahoma</vt:lpstr>
      <vt:lpstr>Office Theme</vt:lpstr>
      <vt:lpstr>PowerPoint Presentation</vt:lpstr>
      <vt:lpstr>General Authority includes Expedients</vt:lpstr>
      <vt:lpstr>Specific Authority excludes Substitutions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Bettye Locklair</cp:lastModifiedBy>
  <cp:revision>54</cp:revision>
  <cp:lastPrinted>2019-03-03T04:44:33Z</cp:lastPrinted>
  <dcterms:created xsi:type="dcterms:W3CDTF">2019-03-02T19:36:16Z</dcterms:created>
  <dcterms:modified xsi:type="dcterms:W3CDTF">2021-06-26T19:20:42Z</dcterms:modified>
</cp:coreProperties>
</file>