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80" r:id="rId4"/>
    <p:sldId id="288" r:id="rId5"/>
    <p:sldId id="289" r:id="rId6"/>
    <p:sldId id="290" r:id="rId7"/>
    <p:sldId id="291" r:id="rId8"/>
    <p:sldId id="279" r:id="rId9"/>
    <p:sldId id="281" r:id="rId10"/>
    <p:sldId id="282" r:id="rId11"/>
    <p:sldId id="283" r:id="rId12"/>
    <p:sldId id="284" r:id="rId13"/>
    <p:sldId id="285" r:id="rId14"/>
    <p:sldId id="286" r:id="rId15"/>
    <p:sldId id="274" r:id="rId16"/>
    <p:sldId id="275" r:id="rId17"/>
    <p:sldId id="276" r:id="rId18"/>
    <p:sldId id="277" r:id="rId19"/>
    <p:sldId id="278" r:id="rId20"/>
    <p:sldId id="287" r:id="rId21"/>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6" d="100"/>
          <a:sy n="66" d="100"/>
        </p:scale>
        <p:origin x="17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tye Locklair" userId="c2d7acf3736df889" providerId="LiveId" clId="{7CF25144-9FAD-4772-AE05-F36CED25B4B4}"/>
    <pc:docChg chg="custSel modSld">
      <pc:chgData name="Bettye Locklair" userId="c2d7acf3736df889" providerId="LiveId" clId="{7CF25144-9FAD-4772-AE05-F36CED25B4B4}" dt="2021-09-26T17:22:04.065" v="53" actId="207"/>
      <pc:docMkLst>
        <pc:docMk/>
      </pc:docMkLst>
      <pc:sldChg chg="modSp mod modAnim">
        <pc:chgData name="Bettye Locklair" userId="c2d7acf3736df889" providerId="LiveId" clId="{7CF25144-9FAD-4772-AE05-F36CED25B4B4}" dt="2021-09-26T17:22:04.065" v="53" actId="207"/>
        <pc:sldMkLst>
          <pc:docMk/>
          <pc:sldMk cId="1705104946" sldId="283"/>
        </pc:sldMkLst>
        <pc:spChg chg="mod">
          <ac:chgData name="Bettye Locklair" userId="c2d7acf3736df889" providerId="LiveId" clId="{7CF25144-9FAD-4772-AE05-F36CED25B4B4}" dt="2021-09-26T17:22:04.065" v="53" actId="207"/>
          <ac:spMkLst>
            <pc:docMk/>
            <pc:sldMk cId="1705104946" sldId="283"/>
            <ac:spMk id="3" creationId="{0DB609E3-32AC-430C-A309-4580E66F2C1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7658664E-F12E-4125-952E-B16204144568}" type="datetimeFigureOut">
              <a:rPr lang="en-US" smtClean="0"/>
              <a:t>9/24/2021</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7C701B9F-B9C0-4595-922B-CE8ABC7BFC7F}" type="slidenum">
              <a:rPr lang="en-US" smtClean="0"/>
              <a:t>‹#›</a:t>
            </a:fld>
            <a:endParaRPr lang="en-US"/>
          </a:p>
        </p:txBody>
      </p:sp>
    </p:spTree>
    <p:extLst>
      <p:ext uri="{BB962C8B-B14F-4D97-AF65-F5344CB8AC3E}">
        <p14:creationId xmlns:p14="http://schemas.microsoft.com/office/powerpoint/2010/main" val="601016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Thankful for God’s plan to save man through His love, mercy, forgiveness, grace &amp; kindness in loving us so much that He would send His Son to die on the cross for our sins &amp; we can have the opportunity to remember His death on the 1</a:t>
            </a:r>
            <a:r>
              <a:rPr lang="en-US" baseline="30000" dirty="0"/>
              <a:t>st</a:t>
            </a:r>
            <a:r>
              <a:rPr lang="en-US" dirty="0"/>
              <a:t> day of the week.  But it is heart wrenching when division occurs over the partaking of the Lord’s supper.  Jesus prayed that we might have unity based on the truth, that we love one another, and stand up for what’s right.  I would like to start the sermon by asking a question.</a:t>
            </a:r>
          </a:p>
        </p:txBody>
      </p:sp>
      <p:sp>
        <p:nvSpPr>
          <p:cNvPr id="4" name="Slide Number Placeholder 3"/>
          <p:cNvSpPr>
            <a:spLocks noGrp="1"/>
          </p:cNvSpPr>
          <p:nvPr>
            <p:ph type="sldNum" sz="quarter" idx="5"/>
          </p:nvPr>
        </p:nvSpPr>
        <p:spPr/>
        <p:txBody>
          <a:bodyPr/>
          <a:lstStyle/>
          <a:p>
            <a:fld id="{7C701B9F-B9C0-4595-922B-CE8ABC7BFC7F}" type="slidenum">
              <a:rPr lang="en-US" smtClean="0"/>
              <a:t>1</a:t>
            </a:fld>
            <a:endParaRPr lang="en-US"/>
          </a:p>
        </p:txBody>
      </p:sp>
    </p:spTree>
    <p:extLst>
      <p:ext uri="{BB962C8B-B14F-4D97-AF65-F5344CB8AC3E}">
        <p14:creationId xmlns:p14="http://schemas.microsoft.com/office/powerpoint/2010/main" val="5133487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worshiping God in spirit and in truth which includes the Lord’s supper &amp; are doing this because of our love for the Lord and desiring to keep His commandments, and love one another as He has loved us in obedience to His will.  We want to be diligent to preserve the unity of the Spirit in the bond of peace (Eph. 4:3) </a:t>
            </a:r>
          </a:p>
        </p:txBody>
      </p:sp>
      <p:sp>
        <p:nvSpPr>
          <p:cNvPr id="4" name="Slide Number Placeholder 3"/>
          <p:cNvSpPr>
            <a:spLocks noGrp="1"/>
          </p:cNvSpPr>
          <p:nvPr>
            <p:ph type="sldNum" sz="quarter" idx="5"/>
          </p:nvPr>
        </p:nvSpPr>
        <p:spPr/>
        <p:txBody>
          <a:bodyPr/>
          <a:lstStyle/>
          <a:p>
            <a:fld id="{7C701B9F-B9C0-4595-922B-CE8ABC7BFC7F}" type="slidenum">
              <a:rPr lang="en-US" smtClean="0"/>
              <a:t>20</a:t>
            </a:fld>
            <a:endParaRPr lang="en-US"/>
          </a:p>
        </p:txBody>
      </p:sp>
    </p:spTree>
    <p:extLst>
      <p:ext uri="{BB962C8B-B14F-4D97-AF65-F5344CB8AC3E}">
        <p14:creationId xmlns:p14="http://schemas.microsoft.com/office/powerpoint/2010/main" val="2304427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have any questions about the sermon, please feel free to ask after services are over and we will do our best to answer from the Scriptures.</a:t>
            </a:r>
          </a:p>
        </p:txBody>
      </p:sp>
      <p:sp>
        <p:nvSpPr>
          <p:cNvPr id="4" name="Slide Number Placeholder 3"/>
          <p:cNvSpPr>
            <a:spLocks noGrp="1"/>
          </p:cNvSpPr>
          <p:nvPr>
            <p:ph type="sldNum" sz="quarter" idx="5"/>
          </p:nvPr>
        </p:nvSpPr>
        <p:spPr/>
        <p:txBody>
          <a:bodyPr/>
          <a:lstStyle/>
          <a:p>
            <a:fld id="{7C701B9F-B9C0-4595-922B-CE8ABC7BFC7F}" type="slidenum">
              <a:rPr lang="en-US" smtClean="0"/>
              <a:t>2</a:t>
            </a:fld>
            <a:endParaRPr lang="en-US"/>
          </a:p>
        </p:txBody>
      </p:sp>
    </p:spTree>
    <p:extLst>
      <p:ext uri="{BB962C8B-B14F-4D97-AF65-F5344CB8AC3E}">
        <p14:creationId xmlns:p14="http://schemas.microsoft.com/office/powerpoint/2010/main" val="1402235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Mt. 18:20 is misused “where 2 or 3 are gathered together in my name, there I am in the midst of them”  That context is carrying out discipline against an individual.  God is with those or approve of those who discipline a rebellious sinner who refuses to repent.</a:t>
            </a:r>
          </a:p>
        </p:txBody>
      </p:sp>
      <p:sp>
        <p:nvSpPr>
          <p:cNvPr id="4" name="Slide Number Placeholder 3"/>
          <p:cNvSpPr>
            <a:spLocks noGrp="1"/>
          </p:cNvSpPr>
          <p:nvPr>
            <p:ph type="sldNum" sz="quarter" idx="5"/>
          </p:nvPr>
        </p:nvSpPr>
        <p:spPr/>
        <p:txBody>
          <a:bodyPr/>
          <a:lstStyle/>
          <a:p>
            <a:fld id="{7C701B9F-B9C0-4595-922B-CE8ABC7BFC7F}" type="slidenum">
              <a:rPr lang="en-US" smtClean="0"/>
              <a:t>8</a:t>
            </a:fld>
            <a:endParaRPr lang="en-US"/>
          </a:p>
        </p:txBody>
      </p:sp>
    </p:spTree>
    <p:extLst>
      <p:ext uri="{BB962C8B-B14F-4D97-AF65-F5344CB8AC3E}">
        <p14:creationId xmlns:p14="http://schemas.microsoft.com/office/powerpoint/2010/main" val="37959844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God could have said a specific time on the Lord’s day to partake of the Lord’s supper like he did with the Passover (at twilight) but he didn’t.</a:t>
            </a:r>
          </a:p>
        </p:txBody>
      </p:sp>
      <p:sp>
        <p:nvSpPr>
          <p:cNvPr id="4" name="Slide Number Placeholder 3"/>
          <p:cNvSpPr>
            <a:spLocks noGrp="1"/>
          </p:cNvSpPr>
          <p:nvPr>
            <p:ph type="sldNum" sz="quarter" idx="5"/>
          </p:nvPr>
        </p:nvSpPr>
        <p:spPr/>
        <p:txBody>
          <a:bodyPr/>
          <a:lstStyle/>
          <a:p>
            <a:fld id="{7C701B9F-B9C0-4595-922B-CE8ABC7BFC7F}" type="slidenum">
              <a:rPr lang="en-US" smtClean="0"/>
              <a:t>11</a:t>
            </a:fld>
            <a:endParaRPr lang="en-US"/>
          </a:p>
        </p:txBody>
      </p:sp>
    </p:spTree>
    <p:extLst>
      <p:ext uri="{BB962C8B-B14F-4D97-AF65-F5344CB8AC3E}">
        <p14:creationId xmlns:p14="http://schemas.microsoft.com/office/powerpoint/2010/main" val="25425253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scriptures have now been once for all time delivered to the saints which we are to contend earnestly for (Jude 1:3).  No additional revelation on this subject.  When we read we can understand it &amp; apply it to our lives (Eph. 3:3-5)</a:t>
            </a:r>
          </a:p>
        </p:txBody>
      </p:sp>
      <p:sp>
        <p:nvSpPr>
          <p:cNvPr id="4" name="Slide Number Placeholder 3"/>
          <p:cNvSpPr>
            <a:spLocks noGrp="1"/>
          </p:cNvSpPr>
          <p:nvPr>
            <p:ph type="sldNum" sz="quarter" idx="5"/>
          </p:nvPr>
        </p:nvSpPr>
        <p:spPr/>
        <p:txBody>
          <a:bodyPr/>
          <a:lstStyle/>
          <a:p>
            <a:fld id="{7C701B9F-B9C0-4595-922B-CE8ABC7BFC7F}" type="slidenum">
              <a:rPr lang="en-US" smtClean="0"/>
              <a:t>12</a:t>
            </a:fld>
            <a:endParaRPr lang="en-US"/>
          </a:p>
        </p:txBody>
      </p:sp>
    </p:spTree>
    <p:extLst>
      <p:ext uri="{BB962C8B-B14F-4D97-AF65-F5344CB8AC3E}">
        <p14:creationId xmlns:p14="http://schemas.microsoft.com/office/powerpoint/2010/main" val="3580958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not a convenience issue, this is not an either or situation.  I just didn’t feel like coming this morning.  I didn’t need it.  </a:t>
            </a:r>
          </a:p>
        </p:txBody>
      </p:sp>
      <p:sp>
        <p:nvSpPr>
          <p:cNvPr id="4" name="Slide Number Placeholder 3"/>
          <p:cNvSpPr>
            <a:spLocks noGrp="1"/>
          </p:cNvSpPr>
          <p:nvPr>
            <p:ph type="sldNum" sz="quarter" idx="5"/>
          </p:nvPr>
        </p:nvSpPr>
        <p:spPr/>
        <p:txBody>
          <a:bodyPr/>
          <a:lstStyle/>
          <a:p>
            <a:fld id="{7C701B9F-B9C0-4595-922B-CE8ABC7BFC7F}" type="slidenum">
              <a:rPr lang="en-US" smtClean="0"/>
              <a:t>13</a:t>
            </a:fld>
            <a:endParaRPr lang="en-US"/>
          </a:p>
        </p:txBody>
      </p:sp>
    </p:spTree>
    <p:extLst>
      <p:ext uri="{BB962C8B-B14F-4D97-AF65-F5344CB8AC3E}">
        <p14:creationId xmlns:p14="http://schemas.microsoft.com/office/powerpoint/2010/main" val="21971061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all have likely seen in the congregations we have attended through the years that some have taken it as a convenience issue.  There are many who think they have fulfilled their duty to the Lord and their brethren by attending on Sunday morning and then do whatever they want on Sunday night when they could have been here.  It is not a convenience issue, we are not to forsake the assembling of ourselves together.</a:t>
            </a:r>
          </a:p>
        </p:txBody>
      </p:sp>
      <p:sp>
        <p:nvSpPr>
          <p:cNvPr id="4" name="Slide Number Placeholder 3"/>
          <p:cNvSpPr>
            <a:spLocks noGrp="1"/>
          </p:cNvSpPr>
          <p:nvPr>
            <p:ph type="sldNum" sz="quarter" idx="5"/>
          </p:nvPr>
        </p:nvSpPr>
        <p:spPr/>
        <p:txBody>
          <a:bodyPr/>
          <a:lstStyle/>
          <a:p>
            <a:fld id="{7C701B9F-B9C0-4595-922B-CE8ABC7BFC7F}" type="slidenum">
              <a:rPr lang="en-US" smtClean="0"/>
              <a:t>15</a:t>
            </a:fld>
            <a:endParaRPr lang="en-US"/>
          </a:p>
        </p:txBody>
      </p:sp>
    </p:spTree>
    <p:extLst>
      <p:ext uri="{BB962C8B-B14F-4D97-AF65-F5344CB8AC3E}">
        <p14:creationId xmlns:p14="http://schemas.microsoft.com/office/powerpoint/2010/main" val="7623443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Again this is not a convenience issue where you can just pick what service you want to go.  We must not be forsaking the assembling of ourselves together.  Some are using these arguments as a smokescreen to not have to worship on Sunday evening so they can watch football or doing what they want to do. </a:t>
            </a:r>
          </a:p>
        </p:txBody>
      </p:sp>
      <p:sp>
        <p:nvSpPr>
          <p:cNvPr id="4" name="Slide Number Placeholder 3"/>
          <p:cNvSpPr>
            <a:spLocks noGrp="1"/>
          </p:cNvSpPr>
          <p:nvPr>
            <p:ph type="sldNum" sz="quarter" idx="5"/>
          </p:nvPr>
        </p:nvSpPr>
        <p:spPr/>
        <p:txBody>
          <a:bodyPr/>
          <a:lstStyle/>
          <a:p>
            <a:fld id="{7C701B9F-B9C0-4595-922B-CE8ABC7BFC7F}" type="slidenum">
              <a:rPr lang="en-US" smtClean="0"/>
              <a:t>17</a:t>
            </a:fld>
            <a:endParaRPr lang="en-US"/>
          </a:p>
        </p:txBody>
      </p:sp>
    </p:spTree>
    <p:extLst>
      <p:ext uri="{BB962C8B-B14F-4D97-AF65-F5344CB8AC3E}">
        <p14:creationId xmlns:p14="http://schemas.microsoft.com/office/powerpoint/2010/main" val="20280208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I know of a family that was traveling on the Lord’s day and wanted to partake of the Lord’s supper and were told by that group that they only do it at night.  They traveled down the road to another congregation and were told that they only serve it on Sunday morning.</a:t>
            </a:r>
          </a:p>
          <a:p>
            <a:endParaRPr lang="en-US" dirty="0"/>
          </a:p>
        </p:txBody>
      </p:sp>
      <p:sp>
        <p:nvSpPr>
          <p:cNvPr id="4" name="Slide Number Placeholder 3"/>
          <p:cNvSpPr>
            <a:spLocks noGrp="1"/>
          </p:cNvSpPr>
          <p:nvPr>
            <p:ph type="sldNum" sz="quarter" idx="5"/>
          </p:nvPr>
        </p:nvSpPr>
        <p:spPr/>
        <p:txBody>
          <a:bodyPr/>
          <a:lstStyle/>
          <a:p>
            <a:fld id="{7C701B9F-B9C0-4595-922B-CE8ABC7BFC7F}" type="slidenum">
              <a:rPr lang="en-US" smtClean="0"/>
              <a:t>19</a:t>
            </a:fld>
            <a:endParaRPr lang="en-US"/>
          </a:p>
        </p:txBody>
      </p:sp>
    </p:spTree>
    <p:extLst>
      <p:ext uri="{BB962C8B-B14F-4D97-AF65-F5344CB8AC3E}">
        <p14:creationId xmlns:p14="http://schemas.microsoft.com/office/powerpoint/2010/main" val="4288859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BBA4A-A555-4251-8F0D-985519A61D4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D55843A-D092-438C-BAF8-B780AF59EE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BC41AF-8A4F-42B8-9898-47333F18C130}"/>
              </a:ext>
            </a:extLst>
          </p:cNvPr>
          <p:cNvSpPr>
            <a:spLocks noGrp="1"/>
          </p:cNvSpPr>
          <p:nvPr>
            <p:ph type="dt" sz="half" idx="10"/>
          </p:nvPr>
        </p:nvSpPr>
        <p:spPr/>
        <p:txBody>
          <a:bodyPr/>
          <a:lstStyle/>
          <a:p>
            <a:fld id="{399B8DC8-2E3B-48AD-A73F-9CF37CD56C9A}" type="datetimeFigureOut">
              <a:rPr lang="en-US" smtClean="0"/>
              <a:t>9/24/2021</a:t>
            </a:fld>
            <a:endParaRPr lang="en-US"/>
          </a:p>
        </p:txBody>
      </p:sp>
      <p:sp>
        <p:nvSpPr>
          <p:cNvPr id="5" name="Footer Placeholder 4">
            <a:extLst>
              <a:ext uri="{FF2B5EF4-FFF2-40B4-BE49-F238E27FC236}">
                <a16:creationId xmlns:a16="http://schemas.microsoft.com/office/drawing/2014/main" id="{D74503BB-2792-4431-A203-68FA0BB9B9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F893BB-62FF-445E-A04D-217CBEB89123}"/>
              </a:ext>
            </a:extLst>
          </p:cNvPr>
          <p:cNvSpPr>
            <a:spLocks noGrp="1"/>
          </p:cNvSpPr>
          <p:nvPr>
            <p:ph type="sldNum" sz="quarter" idx="12"/>
          </p:nvPr>
        </p:nvSpPr>
        <p:spPr/>
        <p:txBody>
          <a:bodyPr/>
          <a:lstStyle/>
          <a:p>
            <a:fld id="{66CF0510-189A-4ABE-96E8-35A5D07405BE}" type="slidenum">
              <a:rPr lang="en-US" smtClean="0"/>
              <a:t>‹#›</a:t>
            </a:fld>
            <a:endParaRPr lang="en-US"/>
          </a:p>
        </p:txBody>
      </p:sp>
    </p:spTree>
    <p:extLst>
      <p:ext uri="{BB962C8B-B14F-4D97-AF65-F5344CB8AC3E}">
        <p14:creationId xmlns:p14="http://schemas.microsoft.com/office/powerpoint/2010/main" val="1258535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46CB9-C39E-4479-85A3-59D49C18432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5FA5555-44AA-4A52-BC41-1637E6F4BC6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7F6DE4-3707-400C-B2D7-12AAAE3615A5}"/>
              </a:ext>
            </a:extLst>
          </p:cNvPr>
          <p:cNvSpPr>
            <a:spLocks noGrp="1"/>
          </p:cNvSpPr>
          <p:nvPr>
            <p:ph type="dt" sz="half" idx="10"/>
          </p:nvPr>
        </p:nvSpPr>
        <p:spPr/>
        <p:txBody>
          <a:bodyPr/>
          <a:lstStyle/>
          <a:p>
            <a:fld id="{399B8DC8-2E3B-48AD-A73F-9CF37CD56C9A}" type="datetimeFigureOut">
              <a:rPr lang="en-US" smtClean="0"/>
              <a:t>9/24/2021</a:t>
            </a:fld>
            <a:endParaRPr lang="en-US"/>
          </a:p>
        </p:txBody>
      </p:sp>
      <p:sp>
        <p:nvSpPr>
          <p:cNvPr id="5" name="Footer Placeholder 4">
            <a:extLst>
              <a:ext uri="{FF2B5EF4-FFF2-40B4-BE49-F238E27FC236}">
                <a16:creationId xmlns:a16="http://schemas.microsoft.com/office/drawing/2014/main" id="{CEF4B302-EF5A-43C8-8E3E-2539ECECBE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7DEA94-8B34-42BB-843C-21A161AA93BF}"/>
              </a:ext>
            </a:extLst>
          </p:cNvPr>
          <p:cNvSpPr>
            <a:spLocks noGrp="1"/>
          </p:cNvSpPr>
          <p:nvPr>
            <p:ph type="sldNum" sz="quarter" idx="12"/>
          </p:nvPr>
        </p:nvSpPr>
        <p:spPr/>
        <p:txBody>
          <a:bodyPr/>
          <a:lstStyle/>
          <a:p>
            <a:fld id="{66CF0510-189A-4ABE-96E8-35A5D07405BE}" type="slidenum">
              <a:rPr lang="en-US" smtClean="0"/>
              <a:t>‹#›</a:t>
            </a:fld>
            <a:endParaRPr lang="en-US"/>
          </a:p>
        </p:txBody>
      </p:sp>
    </p:spTree>
    <p:extLst>
      <p:ext uri="{BB962C8B-B14F-4D97-AF65-F5344CB8AC3E}">
        <p14:creationId xmlns:p14="http://schemas.microsoft.com/office/powerpoint/2010/main" val="3698003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6F02F8-49E1-4A80-9106-C5600B032E7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07FC08C-FD02-49FD-8254-26354CFD9F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9435BD-2F0A-43BF-A5B1-5D1CE9A4BC2D}"/>
              </a:ext>
            </a:extLst>
          </p:cNvPr>
          <p:cNvSpPr>
            <a:spLocks noGrp="1"/>
          </p:cNvSpPr>
          <p:nvPr>
            <p:ph type="dt" sz="half" idx="10"/>
          </p:nvPr>
        </p:nvSpPr>
        <p:spPr/>
        <p:txBody>
          <a:bodyPr/>
          <a:lstStyle/>
          <a:p>
            <a:fld id="{399B8DC8-2E3B-48AD-A73F-9CF37CD56C9A}" type="datetimeFigureOut">
              <a:rPr lang="en-US" smtClean="0"/>
              <a:t>9/24/2021</a:t>
            </a:fld>
            <a:endParaRPr lang="en-US"/>
          </a:p>
        </p:txBody>
      </p:sp>
      <p:sp>
        <p:nvSpPr>
          <p:cNvPr id="5" name="Footer Placeholder 4">
            <a:extLst>
              <a:ext uri="{FF2B5EF4-FFF2-40B4-BE49-F238E27FC236}">
                <a16:creationId xmlns:a16="http://schemas.microsoft.com/office/drawing/2014/main" id="{01E6F8AA-A03F-42C9-9895-4EF8D1231A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76F944-AA9B-47D1-965F-83DC9E34B42D}"/>
              </a:ext>
            </a:extLst>
          </p:cNvPr>
          <p:cNvSpPr>
            <a:spLocks noGrp="1"/>
          </p:cNvSpPr>
          <p:nvPr>
            <p:ph type="sldNum" sz="quarter" idx="12"/>
          </p:nvPr>
        </p:nvSpPr>
        <p:spPr/>
        <p:txBody>
          <a:bodyPr/>
          <a:lstStyle/>
          <a:p>
            <a:fld id="{66CF0510-189A-4ABE-96E8-35A5D07405BE}" type="slidenum">
              <a:rPr lang="en-US" smtClean="0"/>
              <a:t>‹#›</a:t>
            </a:fld>
            <a:endParaRPr lang="en-US"/>
          </a:p>
        </p:txBody>
      </p:sp>
    </p:spTree>
    <p:extLst>
      <p:ext uri="{BB962C8B-B14F-4D97-AF65-F5344CB8AC3E}">
        <p14:creationId xmlns:p14="http://schemas.microsoft.com/office/powerpoint/2010/main" val="3234512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C742C-387F-4C4B-86C6-1BF57F9CA2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685103-30E9-4ACE-ABDF-A9F8788ADE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82417E-4381-4567-92FF-54A824160854}"/>
              </a:ext>
            </a:extLst>
          </p:cNvPr>
          <p:cNvSpPr>
            <a:spLocks noGrp="1"/>
          </p:cNvSpPr>
          <p:nvPr>
            <p:ph type="dt" sz="half" idx="10"/>
          </p:nvPr>
        </p:nvSpPr>
        <p:spPr/>
        <p:txBody>
          <a:bodyPr/>
          <a:lstStyle/>
          <a:p>
            <a:fld id="{399B8DC8-2E3B-48AD-A73F-9CF37CD56C9A}" type="datetimeFigureOut">
              <a:rPr lang="en-US" smtClean="0"/>
              <a:t>9/24/2021</a:t>
            </a:fld>
            <a:endParaRPr lang="en-US"/>
          </a:p>
        </p:txBody>
      </p:sp>
      <p:sp>
        <p:nvSpPr>
          <p:cNvPr id="5" name="Footer Placeholder 4">
            <a:extLst>
              <a:ext uri="{FF2B5EF4-FFF2-40B4-BE49-F238E27FC236}">
                <a16:creationId xmlns:a16="http://schemas.microsoft.com/office/drawing/2014/main" id="{83D5AEA6-DB18-44C9-885F-7C9A3D41A3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4F5E85-D745-4E0A-B898-BDB9662F7055}"/>
              </a:ext>
            </a:extLst>
          </p:cNvPr>
          <p:cNvSpPr>
            <a:spLocks noGrp="1"/>
          </p:cNvSpPr>
          <p:nvPr>
            <p:ph type="sldNum" sz="quarter" idx="12"/>
          </p:nvPr>
        </p:nvSpPr>
        <p:spPr/>
        <p:txBody>
          <a:bodyPr/>
          <a:lstStyle/>
          <a:p>
            <a:fld id="{66CF0510-189A-4ABE-96E8-35A5D07405BE}" type="slidenum">
              <a:rPr lang="en-US" smtClean="0"/>
              <a:t>‹#›</a:t>
            </a:fld>
            <a:endParaRPr lang="en-US"/>
          </a:p>
        </p:txBody>
      </p:sp>
    </p:spTree>
    <p:extLst>
      <p:ext uri="{BB962C8B-B14F-4D97-AF65-F5344CB8AC3E}">
        <p14:creationId xmlns:p14="http://schemas.microsoft.com/office/powerpoint/2010/main" val="1455324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575F8-2DB1-4548-9D63-564E84CA9FA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AEF1DB1-DA52-4289-98A7-89E04F2FD6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86FEDD-35EB-4226-9CB4-368001D56AE4}"/>
              </a:ext>
            </a:extLst>
          </p:cNvPr>
          <p:cNvSpPr>
            <a:spLocks noGrp="1"/>
          </p:cNvSpPr>
          <p:nvPr>
            <p:ph type="dt" sz="half" idx="10"/>
          </p:nvPr>
        </p:nvSpPr>
        <p:spPr/>
        <p:txBody>
          <a:bodyPr/>
          <a:lstStyle/>
          <a:p>
            <a:fld id="{399B8DC8-2E3B-48AD-A73F-9CF37CD56C9A}" type="datetimeFigureOut">
              <a:rPr lang="en-US" smtClean="0"/>
              <a:t>9/24/2021</a:t>
            </a:fld>
            <a:endParaRPr lang="en-US"/>
          </a:p>
        </p:txBody>
      </p:sp>
      <p:sp>
        <p:nvSpPr>
          <p:cNvPr id="5" name="Footer Placeholder 4">
            <a:extLst>
              <a:ext uri="{FF2B5EF4-FFF2-40B4-BE49-F238E27FC236}">
                <a16:creationId xmlns:a16="http://schemas.microsoft.com/office/drawing/2014/main" id="{8CFBD400-6394-4C2E-B245-BE9AAD016F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6B3CA9-6FD8-4B96-8ACA-C80EF651D418}"/>
              </a:ext>
            </a:extLst>
          </p:cNvPr>
          <p:cNvSpPr>
            <a:spLocks noGrp="1"/>
          </p:cNvSpPr>
          <p:nvPr>
            <p:ph type="sldNum" sz="quarter" idx="12"/>
          </p:nvPr>
        </p:nvSpPr>
        <p:spPr/>
        <p:txBody>
          <a:bodyPr/>
          <a:lstStyle/>
          <a:p>
            <a:fld id="{66CF0510-189A-4ABE-96E8-35A5D07405BE}" type="slidenum">
              <a:rPr lang="en-US" smtClean="0"/>
              <a:t>‹#›</a:t>
            </a:fld>
            <a:endParaRPr lang="en-US"/>
          </a:p>
        </p:txBody>
      </p:sp>
    </p:spTree>
    <p:extLst>
      <p:ext uri="{BB962C8B-B14F-4D97-AF65-F5344CB8AC3E}">
        <p14:creationId xmlns:p14="http://schemas.microsoft.com/office/powerpoint/2010/main" val="1890363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50588-F4F4-4646-8DC2-8AD89AF770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C38BDD5-786B-415D-BBBC-4245F465766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59787AD-5B24-4914-880A-26871B93C8D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385EC60-42A0-42A7-8DB4-246B713FC812}"/>
              </a:ext>
            </a:extLst>
          </p:cNvPr>
          <p:cNvSpPr>
            <a:spLocks noGrp="1"/>
          </p:cNvSpPr>
          <p:nvPr>
            <p:ph type="dt" sz="half" idx="10"/>
          </p:nvPr>
        </p:nvSpPr>
        <p:spPr/>
        <p:txBody>
          <a:bodyPr/>
          <a:lstStyle/>
          <a:p>
            <a:fld id="{399B8DC8-2E3B-48AD-A73F-9CF37CD56C9A}" type="datetimeFigureOut">
              <a:rPr lang="en-US" smtClean="0"/>
              <a:t>9/24/2021</a:t>
            </a:fld>
            <a:endParaRPr lang="en-US"/>
          </a:p>
        </p:txBody>
      </p:sp>
      <p:sp>
        <p:nvSpPr>
          <p:cNvPr id="6" name="Footer Placeholder 5">
            <a:extLst>
              <a:ext uri="{FF2B5EF4-FFF2-40B4-BE49-F238E27FC236}">
                <a16:creationId xmlns:a16="http://schemas.microsoft.com/office/drawing/2014/main" id="{26D30AE0-A985-488F-99E6-7946D33D5D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69A7CD-3C6B-4C74-BFC2-0C56B294F5D9}"/>
              </a:ext>
            </a:extLst>
          </p:cNvPr>
          <p:cNvSpPr>
            <a:spLocks noGrp="1"/>
          </p:cNvSpPr>
          <p:nvPr>
            <p:ph type="sldNum" sz="quarter" idx="12"/>
          </p:nvPr>
        </p:nvSpPr>
        <p:spPr/>
        <p:txBody>
          <a:bodyPr/>
          <a:lstStyle/>
          <a:p>
            <a:fld id="{66CF0510-189A-4ABE-96E8-35A5D07405BE}" type="slidenum">
              <a:rPr lang="en-US" smtClean="0"/>
              <a:t>‹#›</a:t>
            </a:fld>
            <a:endParaRPr lang="en-US"/>
          </a:p>
        </p:txBody>
      </p:sp>
    </p:spTree>
    <p:extLst>
      <p:ext uri="{BB962C8B-B14F-4D97-AF65-F5344CB8AC3E}">
        <p14:creationId xmlns:p14="http://schemas.microsoft.com/office/powerpoint/2010/main" val="342028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FADB8-4CBA-4C6B-8E49-2A866598953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344FA1-9C50-42C1-BED2-4A3B009CA7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30BF2D-7AE3-4E0A-9285-0E54C83385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5FB880A-0F47-4209-ADFD-D7BA4FBC81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317578-CCF0-464D-8BC8-5ED38EF3864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72807FB-EE37-4408-8A71-7B9C29C56550}"/>
              </a:ext>
            </a:extLst>
          </p:cNvPr>
          <p:cNvSpPr>
            <a:spLocks noGrp="1"/>
          </p:cNvSpPr>
          <p:nvPr>
            <p:ph type="dt" sz="half" idx="10"/>
          </p:nvPr>
        </p:nvSpPr>
        <p:spPr/>
        <p:txBody>
          <a:bodyPr/>
          <a:lstStyle/>
          <a:p>
            <a:fld id="{399B8DC8-2E3B-48AD-A73F-9CF37CD56C9A}" type="datetimeFigureOut">
              <a:rPr lang="en-US" smtClean="0"/>
              <a:t>9/24/2021</a:t>
            </a:fld>
            <a:endParaRPr lang="en-US"/>
          </a:p>
        </p:txBody>
      </p:sp>
      <p:sp>
        <p:nvSpPr>
          <p:cNvPr id="8" name="Footer Placeholder 7">
            <a:extLst>
              <a:ext uri="{FF2B5EF4-FFF2-40B4-BE49-F238E27FC236}">
                <a16:creationId xmlns:a16="http://schemas.microsoft.com/office/drawing/2014/main" id="{F12A4B5D-854E-48C0-90C4-51B0A942EBF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8D120D1-8710-482A-AFC4-7EE893B5FBCB}"/>
              </a:ext>
            </a:extLst>
          </p:cNvPr>
          <p:cNvSpPr>
            <a:spLocks noGrp="1"/>
          </p:cNvSpPr>
          <p:nvPr>
            <p:ph type="sldNum" sz="quarter" idx="12"/>
          </p:nvPr>
        </p:nvSpPr>
        <p:spPr/>
        <p:txBody>
          <a:bodyPr/>
          <a:lstStyle/>
          <a:p>
            <a:fld id="{66CF0510-189A-4ABE-96E8-35A5D07405BE}" type="slidenum">
              <a:rPr lang="en-US" smtClean="0"/>
              <a:t>‹#›</a:t>
            </a:fld>
            <a:endParaRPr lang="en-US"/>
          </a:p>
        </p:txBody>
      </p:sp>
    </p:spTree>
    <p:extLst>
      <p:ext uri="{BB962C8B-B14F-4D97-AF65-F5344CB8AC3E}">
        <p14:creationId xmlns:p14="http://schemas.microsoft.com/office/powerpoint/2010/main" val="1720364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B3047-79C2-44FA-B8E2-BCFBA4D2310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A4A3607-3E96-4910-B250-A21AC798BC03}"/>
              </a:ext>
            </a:extLst>
          </p:cNvPr>
          <p:cNvSpPr>
            <a:spLocks noGrp="1"/>
          </p:cNvSpPr>
          <p:nvPr>
            <p:ph type="dt" sz="half" idx="10"/>
          </p:nvPr>
        </p:nvSpPr>
        <p:spPr/>
        <p:txBody>
          <a:bodyPr/>
          <a:lstStyle/>
          <a:p>
            <a:fld id="{399B8DC8-2E3B-48AD-A73F-9CF37CD56C9A}" type="datetimeFigureOut">
              <a:rPr lang="en-US" smtClean="0"/>
              <a:t>9/24/2021</a:t>
            </a:fld>
            <a:endParaRPr lang="en-US"/>
          </a:p>
        </p:txBody>
      </p:sp>
      <p:sp>
        <p:nvSpPr>
          <p:cNvPr id="4" name="Footer Placeholder 3">
            <a:extLst>
              <a:ext uri="{FF2B5EF4-FFF2-40B4-BE49-F238E27FC236}">
                <a16:creationId xmlns:a16="http://schemas.microsoft.com/office/drawing/2014/main" id="{C7F6F528-224A-4E6E-A1B7-16FCABDC482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9027614-387D-4C6D-8F4B-CB584ADA2AB6}"/>
              </a:ext>
            </a:extLst>
          </p:cNvPr>
          <p:cNvSpPr>
            <a:spLocks noGrp="1"/>
          </p:cNvSpPr>
          <p:nvPr>
            <p:ph type="sldNum" sz="quarter" idx="12"/>
          </p:nvPr>
        </p:nvSpPr>
        <p:spPr/>
        <p:txBody>
          <a:bodyPr/>
          <a:lstStyle/>
          <a:p>
            <a:fld id="{66CF0510-189A-4ABE-96E8-35A5D07405BE}" type="slidenum">
              <a:rPr lang="en-US" smtClean="0"/>
              <a:t>‹#›</a:t>
            </a:fld>
            <a:endParaRPr lang="en-US"/>
          </a:p>
        </p:txBody>
      </p:sp>
    </p:spTree>
    <p:extLst>
      <p:ext uri="{BB962C8B-B14F-4D97-AF65-F5344CB8AC3E}">
        <p14:creationId xmlns:p14="http://schemas.microsoft.com/office/powerpoint/2010/main" val="751081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407AAA-A997-4F38-943F-86493270489B}"/>
              </a:ext>
            </a:extLst>
          </p:cNvPr>
          <p:cNvSpPr>
            <a:spLocks noGrp="1"/>
          </p:cNvSpPr>
          <p:nvPr>
            <p:ph type="dt" sz="half" idx="10"/>
          </p:nvPr>
        </p:nvSpPr>
        <p:spPr/>
        <p:txBody>
          <a:bodyPr/>
          <a:lstStyle/>
          <a:p>
            <a:fld id="{399B8DC8-2E3B-48AD-A73F-9CF37CD56C9A}" type="datetimeFigureOut">
              <a:rPr lang="en-US" smtClean="0"/>
              <a:t>9/24/2021</a:t>
            </a:fld>
            <a:endParaRPr lang="en-US"/>
          </a:p>
        </p:txBody>
      </p:sp>
      <p:sp>
        <p:nvSpPr>
          <p:cNvPr id="3" name="Footer Placeholder 2">
            <a:extLst>
              <a:ext uri="{FF2B5EF4-FFF2-40B4-BE49-F238E27FC236}">
                <a16:creationId xmlns:a16="http://schemas.microsoft.com/office/drawing/2014/main" id="{FE7301F9-DC4E-4D33-9AAE-B5763A82593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D0192D2-9A0B-4D1C-AE2B-6212526DF6ED}"/>
              </a:ext>
            </a:extLst>
          </p:cNvPr>
          <p:cNvSpPr>
            <a:spLocks noGrp="1"/>
          </p:cNvSpPr>
          <p:nvPr>
            <p:ph type="sldNum" sz="quarter" idx="12"/>
          </p:nvPr>
        </p:nvSpPr>
        <p:spPr/>
        <p:txBody>
          <a:bodyPr/>
          <a:lstStyle/>
          <a:p>
            <a:fld id="{66CF0510-189A-4ABE-96E8-35A5D07405BE}" type="slidenum">
              <a:rPr lang="en-US" smtClean="0"/>
              <a:t>‹#›</a:t>
            </a:fld>
            <a:endParaRPr lang="en-US"/>
          </a:p>
        </p:txBody>
      </p:sp>
    </p:spTree>
    <p:extLst>
      <p:ext uri="{BB962C8B-B14F-4D97-AF65-F5344CB8AC3E}">
        <p14:creationId xmlns:p14="http://schemas.microsoft.com/office/powerpoint/2010/main" val="3156456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270FD-2DB7-4461-A841-98CCB45E5D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6EF4F99-126A-4372-9227-D3CDEFEB45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031050D-40A2-41E1-BF3B-576B179662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4169E0-562B-4446-BF2A-3DC4B659898B}"/>
              </a:ext>
            </a:extLst>
          </p:cNvPr>
          <p:cNvSpPr>
            <a:spLocks noGrp="1"/>
          </p:cNvSpPr>
          <p:nvPr>
            <p:ph type="dt" sz="half" idx="10"/>
          </p:nvPr>
        </p:nvSpPr>
        <p:spPr/>
        <p:txBody>
          <a:bodyPr/>
          <a:lstStyle/>
          <a:p>
            <a:fld id="{399B8DC8-2E3B-48AD-A73F-9CF37CD56C9A}" type="datetimeFigureOut">
              <a:rPr lang="en-US" smtClean="0"/>
              <a:t>9/24/2021</a:t>
            </a:fld>
            <a:endParaRPr lang="en-US"/>
          </a:p>
        </p:txBody>
      </p:sp>
      <p:sp>
        <p:nvSpPr>
          <p:cNvPr id="6" name="Footer Placeholder 5">
            <a:extLst>
              <a:ext uri="{FF2B5EF4-FFF2-40B4-BE49-F238E27FC236}">
                <a16:creationId xmlns:a16="http://schemas.microsoft.com/office/drawing/2014/main" id="{9A578228-0795-4831-A2EF-A0664577BC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7ED75E-8F93-46A8-B5DD-C81BB802F556}"/>
              </a:ext>
            </a:extLst>
          </p:cNvPr>
          <p:cNvSpPr>
            <a:spLocks noGrp="1"/>
          </p:cNvSpPr>
          <p:nvPr>
            <p:ph type="sldNum" sz="quarter" idx="12"/>
          </p:nvPr>
        </p:nvSpPr>
        <p:spPr/>
        <p:txBody>
          <a:bodyPr/>
          <a:lstStyle/>
          <a:p>
            <a:fld id="{66CF0510-189A-4ABE-96E8-35A5D07405BE}" type="slidenum">
              <a:rPr lang="en-US" smtClean="0"/>
              <a:t>‹#›</a:t>
            </a:fld>
            <a:endParaRPr lang="en-US"/>
          </a:p>
        </p:txBody>
      </p:sp>
    </p:spTree>
    <p:extLst>
      <p:ext uri="{BB962C8B-B14F-4D97-AF65-F5344CB8AC3E}">
        <p14:creationId xmlns:p14="http://schemas.microsoft.com/office/powerpoint/2010/main" val="2314627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30C98-14AC-45F7-BA99-43625064D7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1383DE7-09F0-44F8-8A74-961FB03B82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FB52D37-6852-4CFD-9A97-7E13A63022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6AE7E3-11E1-4607-8FB0-A975E8C01B56}"/>
              </a:ext>
            </a:extLst>
          </p:cNvPr>
          <p:cNvSpPr>
            <a:spLocks noGrp="1"/>
          </p:cNvSpPr>
          <p:nvPr>
            <p:ph type="dt" sz="half" idx="10"/>
          </p:nvPr>
        </p:nvSpPr>
        <p:spPr/>
        <p:txBody>
          <a:bodyPr/>
          <a:lstStyle/>
          <a:p>
            <a:fld id="{399B8DC8-2E3B-48AD-A73F-9CF37CD56C9A}" type="datetimeFigureOut">
              <a:rPr lang="en-US" smtClean="0"/>
              <a:t>9/24/2021</a:t>
            </a:fld>
            <a:endParaRPr lang="en-US"/>
          </a:p>
        </p:txBody>
      </p:sp>
      <p:sp>
        <p:nvSpPr>
          <p:cNvPr id="6" name="Footer Placeholder 5">
            <a:extLst>
              <a:ext uri="{FF2B5EF4-FFF2-40B4-BE49-F238E27FC236}">
                <a16:creationId xmlns:a16="http://schemas.microsoft.com/office/drawing/2014/main" id="{D6AC522B-A0B5-4525-AEAB-B9D6558D94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4F346D-44E5-4BAC-AAFB-1E37C14B0570}"/>
              </a:ext>
            </a:extLst>
          </p:cNvPr>
          <p:cNvSpPr>
            <a:spLocks noGrp="1"/>
          </p:cNvSpPr>
          <p:nvPr>
            <p:ph type="sldNum" sz="quarter" idx="12"/>
          </p:nvPr>
        </p:nvSpPr>
        <p:spPr/>
        <p:txBody>
          <a:bodyPr/>
          <a:lstStyle/>
          <a:p>
            <a:fld id="{66CF0510-189A-4ABE-96E8-35A5D07405BE}" type="slidenum">
              <a:rPr lang="en-US" smtClean="0"/>
              <a:t>‹#›</a:t>
            </a:fld>
            <a:endParaRPr lang="en-US"/>
          </a:p>
        </p:txBody>
      </p:sp>
    </p:spTree>
    <p:extLst>
      <p:ext uri="{BB962C8B-B14F-4D97-AF65-F5344CB8AC3E}">
        <p14:creationId xmlns:p14="http://schemas.microsoft.com/office/powerpoint/2010/main" val="2786277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C3D4EC9-A0E3-4D0C-9956-049D60CE7D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ACAE09A-C802-4D7A-983B-F54082A2AB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05852E-75F9-42AC-85B3-81F74CA58F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9B8DC8-2E3B-48AD-A73F-9CF37CD56C9A}" type="datetimeFigureOut">
              <a:rPr lang="en-US" smtClean="0"/>
              <a:t>9/24/2021</a:t>
            </a:fld>
            <a:endParaRPr lang="en-US"/>
          </a:p>
        </p:txBody>
      </p:sp>
      <p:sp>
        <p:nvSpPr>
          <p:cNvPr id="5" name="Footer Placeholder 4">
            <a:extLst>
              <a:ext uri="{FF2B5EF4-FFF2-40B4-BE49-F238E27FC236}">
                <a16:creationId xmlns:a16="http://schemas.microsoft.com/office/drawing/2014/main" id="{A5CF7D3F-CF53-4A2E-BEF0-BF9A4C0831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7772B8B-6BB1-46E0-8568-C2FE94A5AC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CF0510-189A-4ABE-96E8-35A5D07405BE}" type="slidenum">
              <a:rPr lang="en-US" smtClean="0"/>
              <a:t>‹#›</a:t>
            </a:fld>
            <a:endParaRPr lang="en-US"/>
          </a:p>
        </p:txBody>
      </p:sp>
    </p:spTree>
    <p:extLst>
      <p:ext uri="{BB962C8B-B14F-4D97-AF65-F5344CB8AC3E}">
        <p14:creationId xmlns:p14="http://schemas.microsoft.com/office/powerpoint/2010/main" val="33492403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E130E1-1FE1-4684-90A4-08E44DFB3731}"/>
              </a:ext>
            </a:extLst>
          </p:cNvPr>
          <p:cNvSpPr>
            <a:spLocks noGrp="1"/>
          </p:cNvSpPr>
          <p:nvPr>
            <p:ph type="subTitle" idx="1"/>
          </p:nvPr>
        </p:nvSpPr>
        <p:spPr>
          <a:xfrm>
            <a:off x="0" y="28844"/>
            <a:ext cx="12192000" cy="984030"/>
          </a:xfrm>
        </p:spPr>
        <p:txBody>
          <a:bodyPr>
            <a:normAutofit/>
          </a:bodyPr>
          <a:lstStyle/>
          <a:p>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Partaking of the Lord’s Supper on Sunday Night</a:t>
            </a:r>
          </a:p>
        </p:txBody>
      </p:sp>
      <p:pic>
        <p:nvPicPr>
          <p:cNvPr id="1026" name="Picture 2" descr="Should We Celebrate the Lord&amp;#39;s Supper Every Sunday in Church? |  RetroChristianity">
            <a:extLst>
              <a:ext uri="{FF2B5EF4-FFF2-40B4-BE49-F238E27FC236}">
                <a16:creationId xmlns:a16="http://schemas.microsoft.com/office/drawing/2014/main" id="{C558733E-C308-4F73-B447-ACBCC1C493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05775"/>
            <a:ext cx="12192000" cy="59253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2275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5A376-7B6B-409A-8E1B-209B83989609}"/>
              </a:ext>
            </a:extLst>
          </p:cNvPr>
          <p:cNvSpPr>
            <a:spLocks noGrp="1"/>
          </p:cNvSpPr>
          <p:nvPr>
            <p:ph type="title"/>
          </p:nvPr>
        </p:nvSpPr>
        <p:spPr>
          <a:xfrm>
            <a:off x="0" y="1"/>
            <a:ext cx="12192000" cy="1195753"/>
          </a:xfrm>
        </p:spPr>
        <p:txBody>
          <a:bodyPr>
            <a:normAutofit fontScale="90000"/>
          </a:bodyPr>
          <a:lstStyle/>
          <a:p>
            <a:pPr algn="ctr"/>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OT Example Can Help Us Understand this Principle</a:t>
            </a:r>
            <a:b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0DB609E3-32AC-430C-A309-4580E66F2C18}"/>
              </a:ext>
            </a:extLst>
          </p:cNvPr>
          <p:cNvSpPr>
            <a:spLocks noGrp="1"/>
          </p:cNvSpPr>
          <p:nvPr>
            <p:ph idx="1"/>
          </p:nvPr>
        </p:nvSpPr>
        <p:spPr>
          <a:xfrm>
            <a:off x="0" y="812800"/>
            <a:ext cx="12192000" cy="6146800"/>
          </a:xfrm>
        </p:spPr>
        <p:txBody>
          <a:bodyPr>
            <a:normAutofit/>
          </a:bodyPr>
          <a:lstStyle/>
          <a:p>
            <a:pPr marL="0" indent="0" algn="ctr">
              <a:buNone/>
            </a:pPr>
            <a:r>
              <a:rPr lang="en-US" alt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 </a:t>
            </a:r>
            <a:r>
              <a:rPr lang="en-US" alt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Law of Moses is not our standard for today, but we</a:t>
            </a:r>
          </a:p>
          <a:p>
            <a:pPr marL="0" indent="0" algn="ctr">
              <a:buNone/>
            </a:pPr>
            <a:r>
              <a:rPr lang="en-US" alt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can learn eternal principles from their example that can </a:t>
            </a:r>
          </a:p>
          <a:p>
            <a:pPr marL="0" indent="0" algn="ctr">
              <a:buNone/>
            </a:pPr>
            <a:r>
              <a:rPr lang="en-US" alt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help guide our decisions today (Romans 15:4).</a:t>
            </a:r>
          </a:p>
          <a:p>
            <a:pPr marL="0" indent="0" algn="ctr">
              <a:buNone/>
            </a:pPr>
            <a:endParaRPr lang="en-US" altLang="en-US" sz="32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alt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Since the Lord’s supper is the NT fulfillment of the OT </a:t>
            </a:r>
          </a:p>
          <a:p>
            <a:pPr marL="0" indent="0" algn="ctr">
              <a:buNone/>
            </a:pPr>
            <a:r>
              <a:rPr lang="en-US" alt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Passover, we can learn from an example of the Israelites </a:t>
            </a:r>
          </a:p>
          <a:p>
            <a:pPr marL="0" indent="0" algn="ctr">
              <a:buNone/>
            </a:pPr>
            <a:r>
              <a:rPr lang="en-US" alt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who asked why they couldn’t partake of the Passover </a:t>
            </a:r>
          </a:p>
          <a:p>
            <a:pPr marL="0" indent="0" algn="ctr">
              <a:buNone/>
            </a:pPr>
            <a:r>
              <a:rPr lang="en-US" alt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because they were unclean for touching a dead body.</a:t>
            </a:r>
            <a:endParaRPr lang="en-US" alt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73493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B609E3-32AC-430C-A309-4580E66F2C18}"/>
              </a:ext>
            </a:extLst>
          </p:cNvPr>
          <p:cNvSpPr>
            <a:spLocks noGrp="1"/>
          </p:cNvSpPr>
          <p:nvPr>
            <p:ph idx="1"/>
          </p:nvPr>
        </p:nvSpPr>
        <p:spPr>
          <a:xfrm>
            <a:off x="0" y="0"/>
            <a:ext cx="12192000" cy="6959600"/>
          </a:xfrm>
        </p:spPr>
        <p:txBody>
          <a:bodyPr>
            <a:normAutofit/>
          </a:bodyPr>
          <a:lstStyle/>
          <a:p>
            <a:pPr marL="0" indent="0" algn="ctr">
              <a:buNone/>
            </a:pPr>
            <a:r>
              <a:rPr lang="en-US" alt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a:t>
            </a:r>
            <a:r>
              <a:rPr lang="en-US" alt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he LORD spoke to Moses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 the wilderness of Sinai, in the</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1st month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of the 2nd year after they had come out of the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land of Egypt, saying, </a:t>
            </a:r>
            <a:r>
              <a:rPr lang="en-US" alt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saying, "Now, let the sons of Israel </a:t>
            </a:r>
          </a:p>
          <a:p>
            <a:pPr marL="0" indent="0" algn="ctr">
              <a:buNone/>
            </a:pPr>
            <a:r>
              <a:rPr lang="en-US" altLang="en-US" sz="3400" dirty="0">
                <a:solidFill>
                  <a:srgbClr val="FFFF00"/>
                </a:solidFill>
                <a:effectLst/>
                <a:latin typeface="Tahoma" panose="020B0604030504040204" pitchFamily="34" charset="0"/>
                <a:ea typeface="Tahoma" panose="020B0604030504040204" pitchFamily="34" charset="0"/>
                <a:cs typeface="Tahoma" panose="020B0604030504040204" pitchFamily="34" charset="0"/>
              </a:rPr>
              <a:t>observe</a:t>
            </a:r>
            <a:r>
              <a:rPr lang="en-US" altLang="en-US" sz="3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altLang="en-US" sz="340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Passover </a:t>
            </a:r>
            <a:r>
              <a:rPr lang="en-US" altLang="en-US" sz="340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its appointed time. "On the </a:t>
            </a:r>
            <a:r>
              <a:rPr lang="en-US" altLang="en-US" sz="3400" dirty="0">
                <a:solidFill>
                  <a:srgbClr val="00B0F0"/>
                </a:solidFill>
                <a:effectLst/>
                <a:latin typeface="Tahoma" panose="020B0604030504040204" pitchFamily="34" charset="0"/>
                <a:ea typeface="Tahoma" panose="020B0604030504040204" pitchFamily="34" charset="0"/>
                <a:cs typeface="Tahoma" panose="020B0604030504040204" pitchFamily="34" charset="0"/>
              </a:rPr>
              <a:t>14th day </a:t>
            </a:r>
          </a:p>
          <a:p>
            <a:pPr marL="0" indent="0" algn="ctr">
              <a:buNone/>
            </a:pPr>
            <a:r>
              <a:rPr lang="en-US" altLang="en-US" sz="3400" dirty="0">
                <a:solidFill>
                  <a:srgbClr val="00B0F0"/>
                </a:solidFill>
                <a:effectLst/>
                <a:latin typeface="Tahoma" panose="020B0604030504040204" pitchFamily="34" charset="0"/>
                <a:ea typeface="Tahoma" panose="020B0604030504040204" pitchFamily="34" charset="0"/>
                <a:cs typeface="Tahoma" panose="020B0604030504040204" pitchFamily="34" charset="0"/>
              </a:rPr>
              <a:t>of this month, at twilight</a:t>
            </a:r>
            <a:r>
              <a:rPr lang="en-US" altLang="en-US" sz="3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you shall observe it at its </a:t>
            </a:r>
            <a:r>
              <a:rPr lang="en-US" altLang="en-US" sz="3400" dirty="0">
                <a:solidFill>
                  <a:srgbClr val="00B0F0"/>
                </a:solidFill>
                <a:effectLst/>
                <a:latin typeface="Tahoma" panose="020B0604030504040204" pitchFamily="34" charset="0"/>
                <a:ea typeface="Tahoma" panose="020B0604030504040204" pitchFamily="34" charset="0"/>
                <a:cs typeface="Tahoma" panose="020B0604030504040204" pitchFamily="34" charset="0"/>
              </a:rPr>
              <a:t>appointed </a:t>
            </a:r>
          </a:p>
          <a:p>
            <a:pPr marL="0" indent="0" algn="ctr">
              <a:buNone/>
            </a:pPr>
            <a:r>
              <a:rPr lang="en-US" altLang="en-US" sz="3400" dirty="0">
                <a:solidFill>
                  <a:srgbClr val="00B0F0"/>
                </a:solidFill>
                <a:effectLst/>
                <a:latin typeface="Tahoma" panose="020B0604030504040204" pitchFamily="34" charset="0"/>
                <a:ea typeface="Tahoma" panose="020B0604030504040204" pitchFamily="34" charset="0"/>
                <a:cs typeface="Tahoma" panose="020B0604030504040204" pitchFamily="34" charset="0"/>
              </a:rPr>
              <a:t>time</a:t>
            </a:r>
            <a:r>
              <a:rPr lang="en-US" altLang="en-US" sz="3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you shall </a:t>
            </a:r>
            <a:r>
              <a:rPr lang="en-US" altLang="en-US" sz="3400" dirty="0">
                <a:solidFill>
                  <a:srgbClr val="FFFF00"/>
                </a:solidFill>
                <a:effectLst/>
                <a:latin typeface="Tahoma" panose="020B0604030504040204" pitchFamily="34" charset="0"/>
                <a:ea typeface="Tahoma" panose="020B0604030504040204" pitchFamily="34" charset="0"/>
                <a:cs typeface="Tahoma" panose="020B0604030504040204" pitchFamily="34" charset="0"/>
              </a:rPr>
              <a:t>observe</a:t>
            </a:r>
            <a:r>
              <a:rPr lang="en-US" altLang="en-US" sz="3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it according to all its statutes and </a:t>
            </a:r>
          </a:p>
          <a:p>
            <a:pPr marL="0" indent="0" algn="ctr">
              <a:buNone/>
            </a:pPr>
            <a:r>
              <a:rPr lang="en-US" altLang="en-US" sz="3400" dirty="0">
                <a:solidFill>
                  <a:schemeClr val="bg1"/>
                </a:solidFill>
                <a:effectLst/>
                <a:latin typeface="Tahoma" panose="020B0604030504040204" pitchFamily="34" charset="0"/>
                <a:ea typeface="Tahoma" panose="020B0604030504040204" pitchFamily="34" charset="0"/>
                <a:cs typeface="Tahoma" panose="020B0604030504040204" pitchFamily="34" charset="0"/>
              </a:rPr>
              <a:t>according to all its ordinances." So Moses told the sons of </a:t>
            </a:r>
          </a:p>
          <a:p>
            <a:pPr marL="0" indent="0" algn="ctr">
              <a:buNone/>
            </a:pPr>
            <a:r>
              <a:rPr lang="en-US" altLang="en-US" sz="3400" dirty="0">
                <a:solidFill>
                  <a:schemeClr val="bg1"/>
                </a:solidFill>
                <a:effectLst/>
                <a:latin typeface="Tahoma" panose="020B0604030504040204" pitchFamily="34" charset="0"/>
                <a:ea typeface="Tahoma" panose="020B0604030504040204" pitchFamily="34" charset="0"/>
                <a:cs typeface="Tahoma" panose="020B0604030504040204" pitchFamily="34" charset="0"/>
              </a:rPr>
              <a:t>Israel to </a:t>
            </a:r>
            <a:r>
              <a:rPr lang="en-US" altLang="en-US" sz="3400" dirty="0">
                <a:solidFill>
                  <a:srgbClr val="FFFF00"/>
                </a:solidFill>
                <a:effectLst/>
                <a:latin typeface="Tahoma" panose="020B0604030504040204" pitchFamily="34" charset="0"/>
                <a:ea typeface="Tahoma" panose="020B0604030504040204" pitchFamily="34" charset="0"/>
                <a:cs typeface="Tahoma" panose="020B0604030504040204" pitchFamily="34" charset="0"/>
              </a:rPr>
              <a:t>observe </a:t>
            </a:r>
            <a:r>
              <a:rPr lang="en-US" altLang="en-US" sz="340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 Passover. </a:t>
            </a:r>
            <a:r>
              <a:rPr lang="en-US" altLang="en-US" sz="3400" dirty="0">
                <a:solidFill>
                  <a:srgbClr val="FFFF00"/>
                </a:solidFill>
                <a:effectLst/>
                <a:latin typeface="Tahoma" panose="020B0604030504040204" pitchFamily="34" charset="0"/>
                <a:ea typeface="Tahoma" panose="020B0604030504040204" pitchFamily="34" charset="0"/>
                <a:cs typeface="Tahoma" panose="020B0604030504040204" pitchFamily="34" charset="0"/>
              </a:rPr>
              <a:t>They observed </a:t>
            </a:r>
            <a:r>
              <a:rPr lang="en-US" altLang="en-US" sz="340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Passover in </a:t>
            </a:r>
          </a:p>
          <a:p>
            <a:pPr marL="0" indent="0" algn="ctr">
              <a:buNone/>
            </a:pPr>
            <a:r>
              <a:rPr lang="en-US" altLang="en-US" sz="340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1</a:t>
            </a:r>
            <a:r>
              <a:rPr lang="en-US" altLang="en-US" sz="3400" baseline="30000" dirty="0">
                <a:solidFill>
                  <a:srgbClr val="00B0F0"/>
                </a:solidFill>
                <a:effectLst/>
                <a:latin typeface="Tahoma" panose="020B0604030504040204" pitchFamily="34" charset="0"/>
                <a:ea typeface="Tahoma" panose="020B0604030504040204" pitchFamily="34" charset="0"/>
                <a:cs typeface="Tahoma" panose="020B0604030504040204" pitchFamily="34" charset="0"/>
              </a:rPr>
              <a:t>st </a:t>
            </a:r>
            <a:r>
              <a:rPr lang="en-US" altLang="en-US" sz="3400" dirty="0">
                <a:solidFill>
                  <a:srgbClr val="00B0F0"/>
                </a:solidFill>
                <a:effectLst/>
                <a:latin typeface="Tahoma" panose="020B0604030504040204" pitchFamily="34" charset="0"/>
                <a:ea typeface="Tahoma" panose="020B0604030504040204" pitchFamily="34" charset="0"/>
                <a:cs typeface="Tahoma" panose="020B0604030504040204" pitchFamily="34" charset="0"/>
              </a:rPr>
              <a:t>month, on the 14th day of the month, at twilight</a:t>
            </a:r>
            <a:r>
              <a:rPr lang="en-US" altLang="en-US" sz="3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in the </a:t>
            </a:r>
          </a:p>
          <a:p>
            <a:pPr marL="0" indent="0" algn="ctr">
              <a:buNone/>
            </a:pPr>
            <a:r>
              <a:rPr lang="en-US" altLang="en-US" sz="3400" dirty="0">
                <a:solidFill>
                  <a:schemeClr val="bg1"/>
                </a:solidFill>
                <a:effectLst/>
                <a:latin typeface="Tahoma" panose="020B0604030504040204" pitchFamily="34" charset="0"/>
                <a:ea typeface="Tahoma" panose="020B0604030504040204" pitchFamily="34" charset="0"/>
                <a:cs typeface="Tahoma" panose="020B0604030504040204" pitchFamily="34" charset="0"/>
              </a:rPr>
              <a:t>wilderness of Sinai; </a:t>
            </a:r>
            <a:r>
              <a:rPr lang="en-US" altLang="en-US" sz="3400" dirty="0">
                <a:solidFill>
                  <a:srgbClr val="FFFF00"/>
                </a:solidFill>
                <a:effectLst/>
                <a:latin typeface="Tahoma" panose="020B0604030504040204" pitchFamily="34" charset="0"/>
                <a:ea typeface="Tahoma" panose="020B0604030504040204" pitchFamily="34" charset="0"/>
                <a:cs typeface="Tahoma" panose="020B0604030504040204" pitchFamily="34" charset="0"/>
              </a:rPr>
              <a:t>according to all that </a:t>
            </a:r>
            <a:r>
              <a:rPr lang="en-US" altLang="en-US" sz="340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LORD had </a:t>
            </a:r>
          </a:p>
          <a:p>
            <a:pPr marL="0" indent="0" algn="ctr">
              <a:buNone/>
            </a:pPr>
            <a:r>
              <a:rPr lang="en-US" altLang="en-US" sz="3400" dirty="0">
                <a:solidFill>
                  <a:srgbClr val="00B0F0"/>
                </a:solidFill>
                <a:effectLst/>
                <a:latin typeface="Tahoma" panose="020B0604030504040204" pitchFamily="34" charset="0"/>
                <a:ea typeface="Tahoma" panose="020B0604030504040204" pitchFamily="34" charset="0"/>
                <a:cs typeface="Tahoma" panose="020B0604030504040204" pitchFamily="34" charset="0"/>
              </a:rPr>
              <a:t>commanded</a:t>
            </a:r>
            <a:r>
              <a:rPr lang="en-US" altLang="en-US" sz="3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Moses, </a:t>
            </a:r>
            <a:r>
              <a:rPr lang="en-US" altLang="en-US" sz="3400" dirty="0">
                <a:solidFill>
                  <a:srgbClr val="92D050"/>
                </a:solidFill>
                <a:effectLst/>
                <a:latin typeface="Tahoma" panose="020B0604030504040204" pitchFamily="34" charset="0"/>
                <a:ea typeface="Tahoma" panose="020B0604030504040204" pitchFamily="34" charset="0"/>
                <a:cs typeface="Tahoma" panose="020B0604030504040204" pitchFamily="34" charset="0"/>
              </a:rPr>
              <a:t>so the sons of Israel did</a:t>
            </a:r>
            <a:r>
              <a:rPr lang="en-US" alt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3400" dirty="0">
                <a:solidFill>
                  <a:schemeClr val="bg1"/>
                </a:solidFill>
                <a:effectLst/>
                <a:latin typeface="Tahoma" panose="020B0604030504040204" pitchFamily="34" charset="0"/>
                <a:ea typeface="Tahoma" panose="020B0604030504040204" pitchFamily="34" charset="0"/>
                <a:cs typeface="Tahoma" panose="020B0604030504040204" pitchFamily="34" charset="0"/>
              </a:rPr>
              <a:t>(Numbers 9:1-5)</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05104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fade">
                                      <p:cBhvr>
                                        <p:cTn id="50" dur="500"/>
                                        <p:tgtEl>
                                          <p:spTgt spid="3">
                                            <p:txEl>
                                              <p:pRg st="9" end="9"/>
                                            </p:txEl>
                                          </p:spTgt>
                                        </p:tgtEl>
                                      </p:cBhvr>
                                    </p:animEffect>
                                  </p:childTnLst>
                                </p:cTn>
                              </p:par>
                              <p:par>
                                <p:cTn id="51" presetID="10" presetClass="entr" presetSubtype="0" fill="hold" nodeType="with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Effect transition="in" filter="fade">
                                      <p:cBhvr>
                                        <p:cTn id="53"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B609E3-32AC-430C-A309-4580E66F2C18}"/>
              </a:ext>
            </a:extLst>
          </p:cNvPr>
          <p:cNvSpPr>
            <a:spLocks noGrp="1"/>
          </p:cNvSpPr>
          <p:nvPr>
            <p:ph idx="1"/>
          </p:nvPr>
        </p:nvSpPr>
        <p:spPr>
          <a:xfrm>
            <a:off x="0" y="0"/>
            <a:ext cx="12192000" cy="6959600"/>
          </a:xfrm>
        </p:spPr>
        <p:txBody>
          <a:bodyPr>
            <a:normAutofit/>
          </a:bodyPr>
          <a:lstStyle/>
          <a:p>
            <a:pPr marL="0" indent="0" algn="ctr">
              <a:buNone/>
            </a:pPr>
            <a:r>
              <a:rPr lang="en-US" alt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But there were some men who were </a:t>
            </a:r>
            <a:r>
              <a:rPr lang="en-US" altLang="en-US" sz="3600" dirty="0">
                <a:solidFill>
                  <a:srgbClr val="FF0000"/>
                </a:solidFill>
                <a:effectLst/>
                <a:latin typeface="Tahoma" panose="020B0604030504040204" pitchFamily="34" charset="0"/>
                <a:ea typeface="Tahoma" panose="020B0604030504040204" pitchFamily="34" charset="0"/>
                <a:cs typeface="Tahoma" panose="020B0604030504040204" pitchFamily="34" charset="0"/>
              </a:rPr>
              <a:t>unclean</a:t>
            </a:r>
            <a:r>
              <a:rPr lang="en-US" altLang="en-US" sz="3600" dirty="0">
                <a:solidFill>
                  <a:srgbClr val="FFC000"/>
                </a:solidFill>
                <a:effectLst/>
                <a:latin typeface="Tahoma" panose="020B0604030504040204" pitchFamily="34" charset="0"/>
                <a:ea typeface="Tahoma" panose="020B0604030504040204" pitchFamily="34" charset="0"/>
                <a:cs typeface="Tahoma" panose="020B0604030504040204" pitchFamily="34" charset="0"/>
              </a:rPr>
              <a:t> </a:t>
            </a:r>
            <a:r>
              <a:rPr lang="en-US" altLang="en-US" sz="3600" dirty="0">
                <a:solidFill>
                  <a:srgbClr val="FF0000"/>
                </a:solidFill>
                <a:effectLst/>
                <a:latin typeface="Tahoma" panose="020B0604030504040204" pitchFamily="34" charset="0"/>
                <a:ea typeface="Tahoma" panose="020B0604030504040204" pitchFamily="34" charset="0"/>
                <a:cs typeface="Tahoma" panose="020B0604030504040204" pitchFamily="34" charset="0"/>
              </a:rPr>
              <a:t>because of</a:t>
            </a:r>
          </a:p>
          <a:p>
            <a:pPr marL="0" indent="0" algn="ctr">
              <a:buNone/>
            </a:pPr>
            <a:r>
              <a:rPr lang="en-US" altLang="en-US" sz="360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dead person</a:t>
            </a:r>
            <a:r>
              <a:rPr lang="en-US" alt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altLang="en-US" sz="360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so that they could not observe</a:t>
            </a:r>
            <a:r>
              <a:rPr lang="en-US" altLang="en-US" sz="3600" dirty="0">
                <a:solidFill>
                  <a:srgbClr val="FFFF00"/>
                </a:solidFill>
                <a:effectLst/>
                <a:latin typeface="Tahoma" panose="020B0604030504040204" pitchFamily="34" charset="0"/>
                <a:ea typeface="Tahoma" panose="020B0604030504040204" pitchFamily="34" charset="0"/>
                <a:cs typeface="Tahoma" panose="020B0604030504040204" pitchFamily="34" charset="0"/>
              </a:rPr>
              <a:t> </a:t>
            </a:r>
            <a:r>
              <a:rPr lang="en-US" altLang="en-US" sz="3600" dirty="0">
                <a:solidFill>
                  <a:srgbClr val="00B0F0"/>
                </a:solidFill>
                <a:effectLst/>
                <a:latin typeface="Tahoma" panose="020B0604030504040204" pitchFamily="34" charset="0"/>
                <a:ea typeface="Tahoma" panose="020B0604030504040204" pitchFamily="34" charset="0"/>
                <a:cs typeface="Tahoma" panose="020B0604030504040204" pitchFamily="34" charset="0"/>
              </a:rPr>
              <a:t>Passover</a:t>
            </a:r>
          </a:p>
          <a:p>
            <a:pPr marL="0" indent="0" algn="ctr">
              <a:buNone/>
            </a:pPr>
            <a:r>
              <a:rPr lang="en-US" altLang="en-US" sz="3600" dirty="0">
                <a:solidFill>
                  <a:srgbClr val="00B0F0"/>
                </a:solidFill>
                <a:effectLst/>
                <a:latin typeface="Tahoma" panose="020B0604030504040204" pitchFamily="34" charset="0"/>
                <a:ea typeface="Tahoma" panose="020B0604030504040204" pitchFamily="34" charset="0"/>
                <a:cs typeface="Tahoma" panose="020B0604030504040204" pitchFamily="34" charset="0"/>
              </a:rPr>
              <a:t>on that day</a:t>
            </a:r>
            <a:r>
              <a:rPr lang="en-US" alt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 so they came before Moses &amp; Aaron on that</a:t>
            </a:r>
          </a:p>
          <a:p>
            <a:pPr marL="0" indent="0" algn="ctr">
              <a:buNone/>
            </a:pPr>
            <a:r>
              <a:rPr lang="en-US" alt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day. Those men said to him, "</a:t>
            </a:r>
            <a:r>
              <a:rPr lang="en-US" altLang="en-US" sz="360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Though we are unclean </a:t>
            </a:r>
          </a:p>
          <a:p>
            <a:pPr marL="0" indent="0" algn="ctr">
              <a:buNone/>
            </a:pPr>
            <a:r>
              <a:rPr lang="en-US" altLang="en-US" sz="3600" dirty="0">
                <a:solidFill>
                  <a:srgbClr val="FF0000"/>
                </a:solidFill>
                <a:effectLst/>
                <a:latin typeface="Tahoma" panose="020B0604030504040204" pitchFamily="34" charset="0"/>
                <a:ea typeface="Tahoma" panose="020B0604030504040204" pitchFamily="34" charset="0"/>
                <a:cs typeface="Tahoma" panose="020B0604030504040204" pitchFamily="34" charset="0"/>
              </a:rPr>
              <a:t>because of the dead person</a:t>
            </a:r>
            <a:r>
              <a:rPr lang="en-US" alt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altLang="en-US" sz="3600" u="sng" dirty="0">
                <a:solidFill>
                  <a:srgbClr val="FFFF00"/>
                </a:solidFill>
                <a:effectLst/>
                <a:latin typeface="Tahoma" panose="020B0604030504040204" pitchFamily="34" charset="0"/>
                <a:ea typeface="Tahoma" panose="020B0604030504040204" pitchFamily="34" charset="0"/>
                <a:cs typeface="Tahoma" panose="020B0604030504040204" pitchFamily="34" charset="0"/>
              </a:rPr>
              <a:t>why are we restrained from </a:t>
            </a:r>
          </a:p>
          <a:p>
            <a:pPr marL="0" indent="0" algn="ctr">
              <a:buNone/>
            </a:pPr>
            <a:r>
              <a:rPr lang="en-US" altLang="en-US" sz="3600" u="sng" dirty="0">
                <a:solidFill>
                  <a:srgbClr val="FFFF00"/>
                </a:solidFill>
                <a:effectLst/>
                <a:latin typeface="Tahoma" panose="020B0604030504040204" pitchFamily="34" charset="0"/>
                <a:ea typeface="Tahoma" panose="020B0604030504040204" pitchFamily="34" charset="0"/>
                <a:cs typeface="Tahoma" panose="020B0604030504040204" pitchFamily="34" charset="0"/>
              </a:rPr>
              <a:t>presenting </a:t>
            </a:r>
            <a:r>
              <a:rPr lang="en-US" altLang="en-US" sz="3600" u="sng"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offering of the LORD at its appointed time</a:t>
            </a:r>
            <a:r>
              <a:rPr lang="en-US" altLang="en-US" sz="360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alt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among the sons of Israel?“ </a:t>
            </a:r>
            <a:r>
              <a:rPr lang="en-US" alt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(Numbers 9:6-7)</a:t>
            </a:r>
          </a:p>
          <a:p>
            <a:pPr marL="0" indent="0" algn="ctr">
              <a:buNone/>
            </a:pPr>
            <a:endParaRPr lang="en-US" alt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alt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Through no fault of their own they couldn’t partake. </a:t>
            </a:r>
          </a:p>
          <a:p>
            <a:pPr marL="0" indent="0" algn="ctr">
              <a:buNone/>
            </a:pPr>
            <a:endParaRPr lang="en-US" altLang="en-US" sz="10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algn="ctr">
              <a:lnSpc>
                <a:spcPct val="90000"/>
              </a:lnSpc>
              <a:buFont typeface="Wingdings" panose="05000000000000000000" pitchFamily="2" charset="2"/>
              <a:buNone/>
            </a:pPr>
            <a:r>
              <a:rPr lang="en-US" alt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Moses said to them, "</a:t>
            </a:r>
            <a:r>
              <a:rPr lang="en-US" alt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Wait, &amp; I will listen </a:t>
            </a:r>
            <a:r>
              <a:rPr lang="en-US" alt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to what the LORD</a:t>
            </a:r>
          </a:p>
          <a:p>
            <a:pPr algn="ctr">
              <a:lnSpc>
                <a:spcPct val="90000"/>
              </a:lnSpc>
              <a:buFont typeface="Wingdings" panose="05000000000000000000" pitchFamily="2" charset="2"/>
              <a:buNone/>
            </a:pPr>
            <a:r>
              <a:rPr lang="en-US" alt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will command…</a:t>
            </a:r>
            <a:r>
              <a:rPr lang="en-US" alt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(Num. 9:8) Moses waited for permission!</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79960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fade">
                                      <p:cBhvr>
                                        <p:cTn id="35" dur="500"/>
                                        <p:tgtEl>
                                          <p:spTgt spid="3">
                                            <p:txEl>
                                              <p:pRg st="10" end="10"/>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3">
                                            <p:txEl>
                                              <p:pRg st="11" end="11"/>
                                            </p:txEl>
                                          </p:spTgt>
                                        </p:tgtEl>
                                        <p:attrNameLst>
                                          <p:attrName>style.visibility</p:attrName>
                                        </p:attrNameLst>
                                      </p:cBhvr>
                                      <p:to>
                                        <p:strVal val="visible"/>
                                      </p:to>
                                    </p:set>
                                    <p:animEffect transition="in" filter="fade">
                                      <p:cBhvr>
                                        <p:cTn id="38"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B609E3-32AC-430C-A309-4580E66F2C18}"/>
              </a:ext>
            </a:extLst>
          </p:cNvPr>
          <p:cNvSpPr>
            <a:spLocks noGrp="1"/>
          </p:cNvSpPr>
          <p:nvPr>
            <p:ph idx="1"/>
          </p:nvPr>
        </p:nvSpPr>
        <p:spPr>
          <a:xfrm>
            <a:off x="0" y="0"/>
            <a:ext cx="12192000" cy="6959600"/>
          </a:xfrm>
        </p:spPr>
        <p:txBody>
          <a:bodyPr>
            <a:normAutofit/>
          </a:bodyPr>
          <a:lstStyle/>
          <a:p>
            <a:pPr algn="ctr">
              <a:buNone/>
            </a:pPr>
            <a:r>
              <a:rPr lang="en-US" alt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Then </a:t>
            </a:r>
            <a:r>
              <a:rPr lang="en-US" altLang="en-US" sz="360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LORD spoke </a:t>
            </a:r>
            <a:r>
              <a:rPr lang="en-US" alt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to Moses, saying, "Speak to the sons</a:t>
            </a:r>
          </a:p>
          <a:p>
            <a:pPr algn="ctr">
              <a:buNone/>
            </a:pPr>
            <a:r>
              <a:rPr lang="en-US" alt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of Israel, saying, </a:t>
            </a:r>
            <a:r>
              <a:rPr lang="en-US" altLang="en-US" sz="3600" dirty="0">
                <a:solidFill>
                  <a:srgbClr val="92D050"/>
                </a:solidFill>
                <a:effectLst/>
                <a:latin typeface="Tahoma" panose="020B0604030504040204" pitchFamily="34" charset="0"/>
                <a:ea typeface="Tahoma" panose="020B0604030504040204" pitchFamily="34" charset="0"/>
                <a:cs typeface="Tahoma" panose="020B0604030504040204" pitchFamily="34" charset="0"/>
              </a:rPr>
              <a:t>'If any one of you or of your generations </a:t>
            </a:r>
          </a:p>
          <a:p>
            <a:pPr algn="ctr">
              <a:buNone/>
            </a:pPr>
            <a:r>
              <a:rPr lang="en-US" altLang="en-US" sz="360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becomes unclean </a:t>
            </a:r>
            <a:r>
              <a:rPr lang="en-US" altLang="en-US" sz="3600" dirty="0">
                <a:solidFill>
                  <a:srgbClr val="FF0000"/>
                </a:solidFill>
                <a:effectLst/>
                <a:latin typeface="Tahoma" panose="020B0604030504040204" pitchFamily="34" charset="0"/>
                <a:ea typeface="Tahoma" panose="020B0604030504040204" pitchFamily="34" charset="0"/>
                <a:cs typeface="Tahoma" panose="020B0604030504040204" pitchFamily="34" charset="0"/>
              </a:rPr>
              <a:t>because of a dead person</a:t>
            </a:r>
            <a:r>
              <a:rPr lang="en-US" altLang="en-US" sz="360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 or is on a </a:t>
            </a:r>
          </a:p>
          <a:p>
            <a:pPr algn="ctr">
              <a:buNone/>
            </a:pPr>
            <a:r>
              <a:rPr lang="en-US" altLang="en-US" sz="360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distant journey</a:t>
            </a:r>
            <a:r>
              <a:rPr lang="en-US" alt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altLang="en-US" sz="3600" u="sng" dirty="0">
                <a:solidFill>
                  <a:srgbClr val="92D050"/>
                </a:solidFill>
                <a:effectLst/>
                <a:latin typeface="Tahoma" panose="020B0604030504040204" pitchFamily="34" charset="0"/>
                <a:ea typeface="Tahoma" panose="020B0604030504040204" pitchFamily="34" charset="0"/>
                <a:cs typeface="Tahoma" panose="020B0604030504040204" pitchFamily="34" charset="0"/>
              </a:rPr>
              <a:t>he may</a:t>
            </a:r>
            <a:r>
              <a:rPr lang="en-US" altLang="en-US" sz="3600" u="sng" dirty="0">
                <a:solidFill>
                  <a:srgbClr val="FFFF00"/>
                </a:solidFill>
                <a:effectLst/>
                <a:latin typeface="Tahoma" panose="020B0604030504040204" pitchFamily="34" charset="0"/>
                <a:ea typeface="Tahoma" panose="020B0604030504040204" pitchFamily="34" charset="0"/>
                <a:cs typeface="Tahoma" panose="020B0604030504040204" pitchFamily="34" charset="0"/>
              </a:rPr>
              <a:t>, however, observe </a:t>
            </a:r>
            <a:r>
              <a:rPr lang="en-US" altLang="en-US" sz="3600" u="sng"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Passover </a:t>
            </a:r>
            <a:r>
              <a:rPr lang="en-US" alt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to </a:t>
            </a:r>
          </a:p>
          <a:p>
            <a:pPr algn="ctr">
              <a:buNone/>
            </a:pPr>
            <a:r>
              <a:rPr lang="en-US" alt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 LORD. </a:t>
            </a:r>
            <a:r>
              <a:rPr lang="en-US" altLang="en-US" sz="3600" dirty="0">
                <a:solidFill>
                  <a:srgbClr val="00B0F0"/>
                </a:solidFill>
                <a:effectLst/>
                <a:latin typeface="Tahoma" panose="020B0604030504040204" pitchFamily="34" charset="0"/>
                <a:ea typeface="Tahoma" panose="020B0604030504040204" pitchFamily="34" charset="0"/>
                <a:cs typeface="Tahoma" panose="020B0604030504040204" pitchFamily="34" charset="0"/>
              </a:rPr>
              <a:t>'In the 2nd month on the 14th day at twilight</a:t>
            </a:r>
            <a:r>
              <a:rPr lang="en-US" alt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algn="ctr">
              <a:buNone/>
            </a:pPr>
            <a:r>
              <a:rPr lang="en-US" altLang="en-US" sz="3600" dirty="0">
                <a:solidFill>
                  <a:srgbClr val="FFFF00"/>
                </a:solidFill>
                <a:effectLst/>
                <a:latin typeface="Tahoma" panose="020B0604030504040204" pitchFamily="34" charset="0"/>
                <a:ea typeface="Tahoma" panose="020B0604030504040204" pitchFamily="34" charset="0"/>
                <a:cs typeface="Tahoma" panose="020B0604030504040204" pitchFamily="34" charset="0"/>
              </a:rPr>
              <a:t>they shall observe it</a:t>
            </a:r>
            <a:r>
              <a:rPr lang="en-US" alt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 they shall eat it with unleavened </a:t>
            </a:r>
          </a:p>
          <a:p>
            <a:pPr algn="ctr">
              <a:buNone/>
            </a:pPr>
            <a:r>
              <a:rPr lang="en-US" alt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bread &amp; bitter herbs (Numbers 9:9-11)</a:t>
            </a:r>
          </a:p>
          <a:p>
            <a:pPr algn="ctr">
              <a:buNone/>
            </a:pPr>
            <a:endParaRPr lang="en-US" altLang="en-US" sz="10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algn="ctr">
              <a:buNone/>
            </a:pPr>
            <a:r>
              <a:rPr lang="en-US" alt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These individuals got permission to partake another time.</a:t>
            </a:r>
          </a:p>
          <a:p>
            <a:pPr algn="ctr">
              <a:buNone/>
            </a:pPr>
            <a:endParaRPr lang="en-US" alt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r>
              <a:rPr lang="en-US" altLang="en-US" sz="3500" dirty="0">
                <a:solidFill>
                  <a:schemeClr val="bg1"/>
                </a:solidFill>
                <a:effectLst/>
                <a:latin typeface="Tahoma" panose="020B0604030504040204" pitchFamily="34" charset="0"/>
                <a:ea typeface="Tahoma" panose="020B0604030504040204" pitchFamily="34" charset="0"/>
                <a:cs typeface="Tahoma" panose="020B0604030504040204" pitchFamily="34" charset="0"/>
              </a:rPr>
              <a:t>Shouldn’t Christians have an opportunity to partake of the</a:t>
            </a:r>
          </a:p>
          <a:p>
            <a:pPr algn="ctr">
              <a:buNone/>
            </a:pPr>
            <a:r>
              <a:rPr lang="en-US" altLang="en-US" sz="3500" dirty="0">
                <a:solidFill>
                  <a:schemeClr val="bg1"/>
                </a:solidFill>
                <a:effectLst/>
                <a:latin typeface="Tahoma" panose="020B0604030504040204" pitchFamily="34" charset="0"/>
                <a:ea typeface="Tahoma" panose="020B0604030504040204" pitchFamily="34" charset="0"/>
                <a:cs typeface="Tahoma" panose="020B0604030504040204" pitchFamily="34" charset="0"/>
              </a:rPr>
              <a:t>Lord’s supper Sunday night, if they couldn’t in the morning?</a:t>
            </a:r>
          </a:p>
          <a:p>
            <a:pPr algn="ctr">
              <a:lnSpc>
                <a:spcPct val="90000"/>
              </a:lnSpc>
              <a:buFont typeface="Wingdings" panose="05000000000000000000" pitchFamily="2" charset="2"/>
              <a:buNone/>
            </a:pPr>
            <a:endParaRPr lang="en-US" alt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47087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fade">
                                      <p:cBhvr>
                                        <p:cTn id="35" dur="500"/>
                                        <p:tgtEl>
                                          <p:spTgt spid="3">
                                            <p:txEl>
                                              <p:pRg st="10" end="10"/>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3">
                                            <p:txEl>
                                              <p:pRg st="11" end="11"/>
                                            </p:txEl>
                                          </p:spTgt>
                                        </p:tgtEl>
                                        <p:attrNameLst>
                                          <p:attrName>style.visibility</p:attrName>
                                        </p:attrNameLst>
                                      </p:cBhvr>
                                      <p:to>
                                        <p:strVal val="visible"/>
                                      </p:to>
                                    </p:set>
                                    <p:animEffect transition="in" filter="fade">
                                      <p:cBhvr>
                                        <p:cTn id="38"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B609E3-32AC-430C-A309-4580E66F2C18}"/>
              </a:ext>
            </a:extLst>
          </p:cNvPr>
          <p:cNvSpPr>
            <a:spLocks noGrp="1"/>
          </p:cNvSpPr>
          <p:nvPr>
            <p:ph idx="1"/>
          </p:nvPr>
        </p:nvSpPr>
        <p:spPr>
          <a:xfrm>
            <a:off x="0" y="0"/>
            <a:ext cx="12192000" cy="6959600"/>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But what about the Israelite who didn’t have a scriptural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reason for not observing the Passover?</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“But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man who is clean &amp; is not on a journey</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&amp; yet </a:t>
            </a:r>
          </a:p>
          <a:p>
            <a:pPr marL="0" indent="0" algn="ctr">
              <a:buNone/>
            </a:pPr>
            <a:r>
              <a:rPr lang="en-US" sz="3600" b="0" i="0" u="sng" dirty="0">
                <a:solidFill>
                  <a:srgbClr val="FFC000"/>
                </a:solidFill>
                <a:effectLst/>
                <a:latin typeface="Tahoma" panose="020B0604030504040204" pitchFamily="34" charset="0"/>
                <a:ea typeface="Tahoma" panose="020B0604030504040204" pitchFamily="34" charset="0"/>
                <a:cs typeface="Tahoma" panose="020B0604030504040204" pitchFamily="34" charset="0"/>
              </a:rPr>
              <a:t>neglects</a:t>
            </a: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u="sng" dirty="0">
                <a:solidFill>
                  <a:srgbClr val="FFFF00"/>
                </a:solidFill>
                <a:effectLst/>
                <a:latin typeface="Tahoma" panose="020B0604030504040204" pitchFamily="34" charset="0"/>
                <a:ea typeface="Tahoma" panose="020B0604030504040204" pitchFamily="34" charset="0"/>
                <a:cs typeface="Tahoma" panose="020B0604030504040204" pitchFamily="34" charset="0"/>
              </a:rPr>
              <a:t>to observe </a:t>
            </a:r>
            <a:r>
              <a:rPr lang="en-US" sz="3600" b="0" i="0" u="sng"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Passover</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that person shall then</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be </a:t>
            </a:r>
            <a:r>
              <a:rPr lang="en-US" sz="3600" b="0" i="0" u="sng" dirty="0">
                <a:solidFill>
                  <a:srgbClr val="FF0000"/>
                </a:solidFill>
                <a:effectLst/>
                <a:latin typeface="Tahoma" panose="020B0604030504040204" pitchFamily="34" charset="0"/>
                <a:ea typeface="Tahoma" panose="020B0604030504040204" pitchFamily="34" charset="0"/>
                <a:cs typeface="Tahoma" panose="020B0604030504040204" pitchFamily="34" charset="0"/>
              </a:rPr>
              <a:t>cut off</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from his people, for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he did not present</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the</a:t>
            </a:r>
          </a:p>
          <a:p>
            <a:pPr marL="0" indent="0" algn="ctr">
              <a:buNone/>
            </a:pP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offering of the </a:t>
            </a:r>
            <a:r>
              <a:rPr lang="en-US" sz="3600" b="0" i="0" cap="small" dirty="0">
                <a:solidFill>
                  <a:srgbClr val="00B0F0"/>
                </a:solidFill>
                <a:effectLst/>
                <a:latin typeface="Tahoma" panose="020B0604030504040204" pitchFamily="34" charset="0"/>
                <a:ea typeface="Tahoma" panose="020B0604030504040204" pitchFamily="34" charset="0"/>
                <a:cs typeface="Tahoma" panose="020B0604030504040204" pitchFamily="34" charset="0"/>
              </a:rPr>
              <a:t>Lord</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at its appointed time</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That man will </a:t>
            </a:r>
          </a:p>
          <a:p>
            <a:pPr marL="0" indent="0" algn="ctr">
              <a:buNone/>
            </a:pP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bear his sin</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(Numbers 9:13).</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 Christian who neglects the command to take the Lord’s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supper or if they do it in an unworthy manner will be held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accountable by the Lord (1 Cor. 11:27-32; Heb. 10:23-31).</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41485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fade">
                                      <p:cBhvr>
                                        <p:cTn id="35" dur="500"/>
                                        <p:tgtEl>
                                          <p:spTgt spid="3">
                                            <p:txEl>
                                              <p:pRg st="10" end="10"/>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3">
                                            <p:txEl>
                                              <p:pRg st="11" end="11"/>
                                            </p:txEl>
                                          </p:spTgt>
                                        </p:tgtEl>
                                        <p:attrNameLst>
                                          <p:attrName>style.visibility</p:attrName>
                                        </p:attrNameLst>
                                      </p:cBhvr>
                                      <p:to>
                                        <p:strVal val="visible"/>
                                      </p:to>
                                    </p:set>
                                    <p:animEffect transition="in" filter="fade">
                                      <p:cBhvr>
                                        <p:cTn id="38"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016000"/>
          </a:xfrm>
        </p:spPr>
        <p:txBody>
          <a:bodyPr>
            <a:noAutofit/>
          </a:bodyPr>
          <a:lstStyle/>
          <a:p>
            <a:pPr algn="ctr"/>
            <a:r>
              <a:rPr lang="en-US" sz="5200" dirty="0">
                <a:solidFill>
                  <a:srgbClr val="FFFF00"/>
                </a:solidFill>
                <a:latin typeface="Tahoma" pitchFamily="34" charset="0"/>
                <a:ea typeface="Tahoma" pitchFamily="34" charset="0"/>
                <a:cs typeface="Tahoma" pitchFamily="34" charset="0"/>
              </a:rPr>
              <a:t>Objections to Partaking on Sunday Night</a:t>
            </a:r>
          </a:p>
        </p:txBody>
      </p:sp>
      <p:sp>
        <p:nvSpPr>
          <p:cNvPr id="3" name="Content Placeholder 2"/>
          <p:cNvSpPr>
            <a:spLocks noGrp="1"/>
          </p:cNvSpPr>
          <p:nvPr>
            <p:ph idx="1"/>
          </p:nvPr>
        </p:nvSpPr>
        <p:spPr>
          <a:xfrm>
            <a:off x="0" y="1016000"/>
            <a:ext cx="12192000" cy="5842000"/>
          </a:xfrm>
        </p:spPr>
        <p:txBody>
          <a:bodyPr>
            <a:normAutofit/>
          </a:bodyPr>
          <a:lstStyle/>
          <a:p>
            <a:pPr algn="ctr">
              <a:buNone/>
            </a:pPr>
            <a:r>
              <a:rPr lang="en-US" sz="3600" dirty="0">
                <a:solidFill>
                  <a:schemeClr val="bg1"/>
                </a:solidFill>
                <a:latin typeface="Tahoma" pitchFamily="34" charset="0"/>
                <a:ea typeface="Tahoma" pitchFamily="34" charset="0"/>
                <a:cs typeface="Tahoma" pitchFamily="34" charset="0"/>
              </a:rPr>
              <a:t>“I’ve seen many members that have abused it. </a:t>
            </a:r>
          </a:p>
          <a:p>
            <a:pPr algn="ctr">
              <a:buNone/>
            </a:pPr>
            <a:r>
              <a:rPr lang="en-US" sz="3600" dirty="0">
                <a:solidFill>
                  <a:schemeClr val="bg1"/>
                </a:solidFill>
                <a:latin typeface="Tahoma" pitchFamily="34" charset="0"/>
                <a:ea typeface="Tahoma" pitchFamily="34" charset="0"/>
                <a:cs typeface="Tahoma" pitchFamily="34" charset="0"/>
              </a:rPr>
              <a:t>They should have been here on Sunday morning”</a:t>
            </a:r>
          </a:p>
          <a:p>
            <a:pPr algn="ctr">
              <a:buNone/>
            </a:pPr>
            <a:endParaRPr lang="en-US" sz="1800" dirty="0">
              <a:solidFill>
                <a:schemeClr val="bg1"/>
              </a:solidFill>
              <a:latin typeface="Tahoma" pitchFamily="34" charset="0"/>
              <a:ea typeface="Tahoma" pitchFamily="34" charset="0"/>
              <a:cs typeface="Tahoma" pitchFamily="34" charset="0"/>
            </a:endParaRPr>
          </a:p>
          <a:p>
            <a:pPr algn="ctr">
              <a:buNone/>
            </a:pPr>
            <a:r>
              <a:rPr lang="en-US" sz="3600" dirty="0">
                <a:solidFill>
                  <a:schemeClr val="bg1"/>
                </a:solidFill>
                <a:latin typeface="Tahoma" pitchFamily="34" charset="0"/>
                <a:ea typeface="Tahoma" pitchFamily="34" charset="0"/>
                <a:cs typeface="Tahoma" pitchFamily="34" charset="0"/>
              </a:rPr>
              <a:t>Answer- Can you read the intents of someone’s heart and</a:t>
            </a:r>
          </a:p>
          <a:p>
            <a:pPr algn="ctr">
              <a:buNone/>
            </a:pPr>
            <a:r>
              <a:rPr lang="en-US" sz="3600" dirty="0">
                <a:solidFill>
                  <a:schemeClr val="bg1"/>
                </a:solidFill>
                <a:latin typeface="Tahoma" pitchFamily="34" charset="0"/>
                <a:ea typeface="Tahoma" pitchFamily="34" charset="0"/>
                <a:cs typeface="Tahoma" pitchFamily="34" charset="0"/>
              </a:rPr>
              <a:t>because some have abused it say that no one has the right </a:t>
            </a:r>
          </a:p>
          <a:p>
            <a:pPr algn="ctr">
              <a:buNone/>
            </a:pPr>
            <a:r>
              <a:rPr lang="en-US" sz="3600" dirty="0">
                <a:solidFill>
                  <a:schemeClr val="bg1"/>
                </a:solidFill>
                <a:latin typeface="Tahoma" pitchFamily="34" charset="0"/>
                <a:ea typeface="Tahoma" pitchFamily="34" charset="0"/>
                <a:cs typeface="Tahoma" pitchFamily="34" charset="0"/>
              </a:rPr>
              <a:t>to partake on Sunday night?  Some may have been out of </a:t>
            </a:r>
          </a:p>
          <a:p>
            <a:pPr algn="ctr">
              <a:buNone/>
            </a:pPr>
            <a:r>
              <a:rPr lang="en-US" sz="3600" dirty="0">
                <a:solidFill>
                  <a:schemeClr val="bg1"/>
                </a:solidFill>
                <a:latin typeface="Tahoma" pitchFamily="34" charset="0"/>
                <a:ea typeface="Tahoma" pitchFamily="34" charset="0"/>
                <a:cs typeface="Tahoma" pitchFamily="34" charset="0"/>
              </a:rPr>
              <a:t>town, had to work, had a sick child, felt bad in the morning </a:t>
            </a:r>
          </a:p>
          <a:p>
            <a:pPr algn="ctr">
              <a:buNone/>
            </a:pPr>
            <a:r>
              <a:rPr lang="en-US" sz="3600" dirty="0">
                <a:solidFill>
                  <a:schemeClr val="bg1"/>
                </a:solidFill>
                <a:latin typeface="Tahoma" pitchFamily="34" charset="0"/>
                <a:ea typeface="Tahoma" pitchFamily="34" charset="0"/>
                <a:cs typeface="Tahoma" pitchFamily="34" charset="0"/>
              </a:rPr>
              <a:t>but better later.  The command is to the individual, “Let a </a:t>
            </a:r>
          </a:p>
          <a:p>
            <a:pPr algn="ctr">
              <a:buNone/>
            </a:pPr>
            <a:r>
              <a:rPr lang="en-US" sz="3600" dirty="0">
                <a:solidFill>
                  <a:schemeClr val="bg1"/>
                </a:solidFill>
                <a:latin typeface="Tahoma" pitchFamily="34" charset="0"/>
                <a:ea typeface="Tahoma" pitchFamily="34" charset="0"/>
                <a:cs typeface="Tahoma" pitchFamily="34" charset="0"/>
              </a:rPr>
              <a:t>person examine himself” not the church (1 Cor. 11:28).</a:t>
            </a:r>
          </a:p>
        </p:txBody>
      </p:sp>
    </p:spTree>
    <p:extLst>
      <p:ext uri="{BB962C8B-B14F-4D97-AF65-F5344CB8AC3E}">
        <p14:creationId xmlns:p14="http://schemas.microsoft.com/office/powerpoint/2010/main" val="1745723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 calcmode="lin" valueType="num">
                                      <p:cBhvr>
                                        <p:cTn id="56"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016000"/>
          </a:xfrm>
        </p:spPr>
        <p:txBody>
          <a:bodyPr>
            <a:noAutofit/>
          </a:bodyPr>
          <a:lstStyle/>
          <a:p>
            <a:pPr algn="ctr"/>
            <a:r>
              <a:rPr lang="en-US" sz="5200" dirty="0">
                <a:solidFill>
                  <a:srgbClr val="FFFF00"/>
                </a:solidFill>
                <a:latin typeface="Tahoma" pitchFamily="34" charset="0"/>
                <a:ea typeface="Tahoma" pitchFamily="34" charset="0"/>
                <a:cs typeface="Tahoma" pitchFamily="34" charset="0"/>
              </a:rPr>
              <a:t>Objections to Partaking on Sunday Night</a:t>
            </a:r>
          </a:p>
        </p:txBody>
      </p:sp>
      <p:sp>
        <p:nvSpPr>
          <p:cNvPr id="3" name="Content Placeholder 2"/>
          <p:cNvSpPr>
            <a:spLocks noGrp="1"/>
          </p:cNvSpPr>
          <p:nvPr>
            <p:ph idx="1"/>
          </p:nvPr>
        </p:nvSpPr>
        <p:spPr>
          <a:xfrm>
            <a:off x="0" y="1016000"/>
            <a:ext cx="12192000" cy="5842000"/>
          </a:xfrm>
        </p:spPr>
        <p:txBody>
          <a:bodyPr>
            <a:normAutofit/>
          </a:bodyPr>
          <a:lstStyle/>
          <a:p>
            <a:pPr algn="ctr">
              <a:buNone/>
            </a:pPr>
            <a:r>
              <a:rPr lang="en-US" sz="3600" dirty="0">
                <a:solidFill>
                  <a:schemeClr val="bg1"/>
                </a:solidFill>
                <a:latin typeface="Tahoma" pitchFamily="34" charset="0"/>
                <a:ea typeface="Tahoma" pitchFamily="34" charset="0"/>
                <a:cs typeface="Tahoma" pitchFamily="34" charset="0"/>
              </a:rPr>
              <a:t>“It’s a 2nd serving &amp; there’s no authority for it in the Bible”</a:t>
            </a:r>
          </a:p>
          <a:p>
            <a:pPr algn="ctr">
              <a:buNone/>
            </a:pPr>
            <a:endParaRPr lang="en-US" sz="1000" dirty="0">
              <a:solidFill>
                <a:schemeClr val="bg1"/>
              </a:solidFill>
              <a:latin typeface="Tahoma" pitchFamily="34" charset="0"/>
              <a:ea typeface="Tahoma" pitchFamily="34" charset="0"/>
              <a:cs typeface="Tahoma" pitchFamily="34" charset="0"/>
            </a:endParaRPr>
          </a:p>
          <a:p>
            <a:pPr algn="ctr">
              <a:buNone/>
            </a:pPr>
            <a:r>
              <a:rPr lang="en-US" sz="3600" dirty="0">
                <a:solidFill>
                  <a:schemeClr val="bg1"/>
                </a:solidFill>
                <a:latin typeface="Tahoma" pitchFamily="34" charset="0"/>
                <a:ea typeface="Tahoma" pitchFamily="34" charset="0"/>
                <a:cs typeface="Tahoma" pitchFamily="34" charset="0"/>
              </a:rPr>
              <a:t>Answer- How is it a second serving?  It is the person’s 1st </a:t>
            </a:r>
          </a:p>
          <a:p>
            <a:pPr algn="ctr">
              <a:buNone/>
            </a:pPr>
            <a:r>
              <a:rPr lang="en-US" sz="3600" dirty="0">
                <a:solidFill>
                  <a:schemeClr val="bg1"/>
                </a:solidFill>
                <a:latin typeface="Tahoma" pitchFamily="34" charset="0"/>
                <a:ea typeface="Tahoma" pitchFamily="34" charset="0"/>
                <a:cs typeface="Tahoma" pitchFamily="34" charset="0"/>
              </a:rPr>
              <a:t>opportunity to obey the command to remember the Lord’s </a:t>
            </a:r>
          </a:p>
          <a:p>
            <a:pPr algn="ctr">
              <a:buNone/>
            </a:pPr>
            <a:r>
              <a:rPr lang="en-US" sz="3600" dirty="0">
                <a:solidFill>
                  <a:schemeClr val="bg1"/>
                </a:solidFill>
                <a:latin typeface="Tahoma" pitchFamily="34" charset="0"/>
                <a:ea typeface="Tahoma" pitchFamily="34" charset="0"/>
                <a:cs typeface="Tahoma" pitchFamily="34" charset="0"/>
              </a:rPr>
              <a:t>death on the 1</a:t>
            </a:r>
            <a:r>
              <a:rPr lang="en-US" sz="3600" baseline="30000" dirty="0">
                <a:solidFill>
                  <a:schemeClr val="bg1"/>
                </a:solidFill>
                <a:latin typeface="Tahoma" pitchFamily="34" charset="0"/>
                <a:ea typeface="Tahoma" pitchFamily="34" charset="0"/>
                <a:cs typeface="Tahoma" pitchFamily="34" charset="0"/>
              </a:rPr>
              <a:t>st</a:t>
            </a:r>
            <a:r>
              <a:rPr lang="en-US" sz="3600" dirty="0">
                <a:solidFill>
                  <a:schemeClr val="bg1"/>
                </a:solidFill>
                <a:latin typeface="Tahoma" pitchFamily="34" charset="0"/>
                <a:ea typeface="Tahoma" pitchFamily="34" charset="0"/>
                <a:cs typeface="Tahoma" pitchFamily="34" charset="0"/>
              </a:rPr>
              <a:t> day of the week as He commanded. </a:t>
            </a:r>
          </a:p>
          <a:p>
            <a:pPr algn="ctr">
              <a:buNone/>
            </a:pPr>
            <a:r>
              <a:rPr lang="en-US" sz="3600" dirty="0">
                <a:solidFill>
                  <a:schemeClr val="bg1"/>
                </a:solidFill>
                <a:latin typeface="Tahoma" pitchFamily="34" charset="0"/>
                <a:ea typeface="Tahoma" pitchFamily="34" charset="0"/>
                <a:cs typeface="Tahoma" pitchFamily="34" charset="0"/>
              </a:rPr>
              <a:t>(Acts 20:7)  </a:t>
            </a:r>
          </a:p>
          <a:p>
            <a:pPr algn="ctr">
              <a:buNone/>
            </a:pPr>
            <a:endParaRPr lang="en-US" sz="1000" dirty="0">
              <a:solidFill>
                <a:schemeClr val="bg1"/>
              </a:solidFill>
              <a:latin typeface="Tahoma" pitchFamily="34" charset="0"/>
              <a:ea typeface="Tahoma" pitchFamily="34" charset="0"/>
              <a:cs typeface="Tahoma" pitchFamily="34" charset="0"/>
            </a:endParaRPr>
          </a:p>
          <a:p>
            <a:pPr algn="ctr">
              <a:buNone/>
            </a:pPr>
            <a:r>
              <a:rPr lang="en-US" sz="3600" dirty="0">
                <a:solidFill>
                  <a:schemeClr val="bg1"/>
                </a:solidFill>
                <a:latin typeface="Tahoma" pitchFamily="34" charset="0"/>
                <a:ea typeface="Tahoma" pitchFamily="34" charset="0"/>
                <a:cs typeface="Tahoma" pitchFamily="34" charset="0"/>
              </a:rPr>
              <a:t>If someone wanted to give on the 1</a:t>
            </a:r>
            <a:r>
              <a:rPr lang="en-US" sz="3600" baseline="30000" dirty="0">
                <a:solidFill>
                  <a:schemeClr val="bg1"/>
                </a:solidFill>
                <a:latin typeface="Tahoma" pitchFamily="34" charset="0"/>
                <a:ea typeface="Tahoma" pitchFamily="34" charset="0"/>
                <a:cs typeface="Tahoma" pitchFamily="34" charset="0"/>
              </a:rPr>
              <a:t>st</a:t>
            </a:r>
            <a:r>
              <a:rPr lang="en-US" sz="3600" dirty="0">
                <a:solidFill>
                  <a:schemeClr val="bg1"/>
                </a:solidFill>
                <a:latin typeface="Tahoma" pitchFamily="34" charset="0"/>
                <a:ea typeface="Tahoma" pitchFamily="34" charset="0"/>
                <a:cs typeface="Tahoma" pitchFamily="34" charset="0"/>
              </a:rPr>
              <a:t> day of the week on</a:t>
            </a:r>
          </a:p>
          <a:p>
            <a:pPr algn="ctr">
              <a:buNone/>
            </a:pPr>
            <a:r>
              <a:rPr lang="en-US" sz="3600" dirty="0">
                <a:solidFill>
                  <a:schemeClr val="bg1"/>
                </a:solidFill>
                <a:latin typeface="Tahoma" pitchFamily="34" charset="0"/>
                <a:ea typeface="Tahoma" pitchFamily="34" charset="0"/>
                <a:cs typeface="Tahoma" pitchFamily="34" charset="0"/>
              </a:rPr>
              <a:t>Sunday night because they weren’t there in the morning, </a:t>
            </a:r>
          </a:p>
          <a:p>
            <a:pPr algn="ctr">
              <a:buNone/>
            </a:pPr>
            <a:r>
              <a:rPr lang="en-US" sz="3600" dirty="0">
                <a:solidFill>
                  <a:schemeClr val="bg1"/>
                </a:solidFill>
                <a:latin typeface="Tahoma" pitchFamily="34" charset="0"/>
                <a:ea typeface="Tahoma" pitchFamily="34" charset="0"/>
                <a:cs typeface="Tahoma" pitchFamily="34" charset="0"/>
              </a:rPr>
              <a:t>would you deny them the opportunity to give (1 Co. 16:2)?</a:t>
            </a:r>
          </a:p>
        </p:txBody>
      </p:sp>
    </p:spTree>
    <p:extLst>
      <p:ext uri="{BB962C8B-B14F-4D97-AF65-F5344CB8AC3E}">
        <p14:creationId xmlns:p14="http://schemas.microsoft.com/office/powerpoint/2010/main" val="1978049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p:cTn id="4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3">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p:cTn id="49"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1" dur="500"/>
                                        <p:tgtEl>
                                          <p:spTgt spid="3">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 calcmode="lin" valueType="num">
                                      <p:cBhvr>
                                        <p:cTn id="56"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5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016000"/>
          </a:xfrm>
        </p:spPr>
        <p:txBody>
          <a:bodyPr>
            <a:noAutofit/>
          </a:bodyPr>
          <a:lstStyle/>
          <a:p>
            <a:pPr algn="ctr"/>
            <a:r>
              <a:rPr lang="en-US" sz="5200" dirty="0">
                <a:solidFill>
                  <a:srgbClr val="FFFF00"/>
                </a:solidFill>
                <a:latin typeface="Tahoma" pitchFamily="34" charset="0"/>
                <a:ea typeface="Tahoma" pitchFamily="34" charset="0"/>
                <a:cs typeface="Tahoma" pitchFamily="34" charset="0"/>
              </a:rPr>
              <a:t>Objections to Partaking on Sunday Night</a:t>
            </a:r>
          </a:p>
        </p:txBody>
      </p:sp>
      <p:sp>
        <p:nvSpPr>
          <p:cNvPr id="3" name="Content Placeholder 2"/>
          <p:cNvSpPr>
            <a:spLocks noGrp="1"/>
          </p:cNvSpPr>
          <p:nvPr>
            <p:ph idx="1"/>
          </p:nvPr>
        </p:nvSpPr>
        <p:spPr>
          <a:xfrm>
            <a:off x="0" y="1016000"/>
            <a:ext cx="12192000" cy="5842000"/>
          </a:xfrm>
        </p:spPr>
        <p:txBody>
          <a:bodyPr>
            <a:normAutofit lnSpcReduction="10000"/>
          </a:bodyPr>
          <a:lstStyle/>
          <a:p>
            <a:pPr algn="ctr">
              <a:buNone/>
            </a:pPr>
            <a:r>
              <a:rPr lang="en-US" sz="3600" dirty="0">
                <a:solidFill>
                  <a:schemeClr val="bg1"/>
                </a:solidFill>
                <a:latin typeface="Tahoma" pitchFamily="34" charset="0"/>
                <a:ea typeface="Tahoma" pitchFamily="34" charset="0"/>
                <a:cs typeface="Tahoma" pitchFamily="34" charset="0"/>
              </a:rPr>
              <a:t>“If one partakes, then all must partake at the same time”</a:t>
            </a:r>
          </a:p>
          <a:p>
            <a:pPr algn="ctr">
              <a:buNone/>
            </a:pPr>
            <a:endParaRPr lang="en-US" sz="1000" dirty="0">
              <a:solidFill>
                <a:schemeClr val="bg1"/>
              </a:solidFill>
              <a:latin typeface="Tahoma" pitchFamily="34" charset="0"/>
              <a:ea typeface="Tahoma" pitchFamily="34" charset="0"/>
              <a:cs typeface="Tahoma" pitchFamily="34" charset="0"/>
            </a:endParaRPr>
          </a:p>
          <a:p>
            <a:pPr algn="ctr">
              <a:buNone/>
            </a:pPr>
            <a:r>
              <a:rPr lang="en-US" sz="3600" dirty="0">
                <a:solidFill>
                  <a:schemeClr val="bg1"/>
                </a:solidFill>
                <a:latin typeface="Tahoma" pitchFamily="34" charset="0"/>
                <a:ea typeface="Tahoma" pitchFamily="34" charset="0"/>
                <a:cs typeface="Tahoma" pitchFamily="34" charset="0"/>
              </a:rPr>
              <a:t>Answer- </a:t>
            </a:r>
          </a:p>
          <a:p>
            <a:pPr algn="ctr">
              <a:buNone/>
            </a:pPr>
            <a:r>
              <a:rPr lang="en-US" sz="3600" dirty="0">
                <a:solidFill>
                  <a:schemeClr val="bg1"/>
                </a:solidFill>
                <a:latin typeface="Tahoma" pitchFamily="34" charset="0"/>
                <a:ea typeface="Tahoma" pitchFamily="34" charset="0"/>
                <a:cs typeface="Tahoma" pitchFamily="34" charset="0"/>
              </a:rPr>
              <a:t>It is not simultaneous action as one may be partaking</a:t>
            </a:r>
          </a:p>
          <a:p>
            <a:pPr algn="ctr">
              <a:buNone/>
            </a:pPr>
            <a:r>
              <a:rPr lang="en-US" sz="3600" dirty="0">
                <a:solidFill>
                  <a:schemeClr val="bg1"/>
                </a:solidFill>
                <a:latin typeface="Tahoma" pitchFamily="34" charset="0"/>
                <a:ea typeface="Tahoma" pitchFamily="34" charset="0"/>
                <a:cs typeface="Tahoma" pitchFamily="34" charset="0"/>
              </a:rPr>
              <a:t>while another may not be partaking until 5 minutes later.  </a:t>
            </a:r>
          </a:p>
          <a:p>
            <a:pPr algn="ctr">
              <a:buNone/>
            </a:pPr>
            <a:endParaRPr lang="en-US" sz="1000" dirty="0">
              <a:solidFill>
                <a:schemeClr val="bg1"/>
              </a:solidFill>
              <a:latin typeface="Tahoma" pitchFamily="34" charset="0"/>
              <a:ea typeface="Tahoma" pitchFamily="34" charset="0"/>
              <a:cs typeface="Tahoma" pitchFamily="34" charset="0"/>
            </a:endParaRPr>
          </a:p>
          <a:p>
            <a:pPr algn="ctr">
              <a:buNone/>
            </a:pPr>
            <a:r>
              <a:rPr lang="en-US" sz="3600" dirty="0">
                <a:solidFill>
                  <a:schemeClr val="bg1"/>
                </a:solidFill>
                <a:latin typeface="Tahoma" pitchFamily="34" charset="0"/>
                <a:ea typeface="Tahoma" pitchFamily="34" charset="0"/>
                <a:cs typeface="Tahoma" pitchFamily="34" charset="0"/>
              </a:rPr>
              <a:t>One Christian might partake in a worthy manner but </a:t>
            </a:r>
          </a:p>
          <a:p>
            <a:pPr algn="ctr">
              <a:buNone/>
            </a:pPr>
            <a:r>
              <a:rPr lang="en-US" sz="3600" dirty="0">
                <a:solidFill>
                  <a:schemeClr val="bg1"/>
                </a:solidFill>
                <a:latin typeface="Tahoma" pitchFamily="34" charset="0"/>
                <a:ea typeface="Tahoma" pitchFamily="34" charset="0"/>
                <a:cs typeface="Tahoma" pitchFamily="34" charset="0"/>
              </a:rPr>
              <a:t>another one might not.  God will judge their motives. </a:t>
            </a:r>
          </a:p>
          <a:p>
            <a:pPr algn="ctr">
              <a:buNone/>
            </a:pPr>
            <a:r>
              <a:rPr lang="en-US" sz="3600" dirty="0">
                <a:solidFill>
                  <a:schemeClr val="bg1"/>
                </a:solidFill>
                <a:latin typeface="Tahoma" pitchFamily="34" charset="0"/>
                <a:ea typeface="Tahoma" pitchFamily="34" charset="0"/>
                <a:cs typeface="Tahoma" pitchFamily="34" charset="0"/>
              </a:rPr>
              <a:t>If one obeyed the command to partake in the morning </a:t>
            </a:r>
          </a:p>
          <a:p>
            <a:pPr algn="ctr">
              <a:buNone/>
            </a:pPr>
            <a:r>
              <a:rPr lang="en-US" sz="3600" dirty="0">
                <a:solidFill>
                  <a:schemeClr val="bg1"/>
                </a:solidFill>
                <a:latin typeface="Tahoma" pitchFamily="34" charset="0"/>
                <a:ea typeface="Tahoma" pitchFamily="34" charset="0"/>
                <a:cs typeface="Tahoma" pitchFamily="34" charset="0"/>
              </a:rPr>
              <a:t>already, he doesn’t have to do it again.  We wouldn’t ask a</a:t>
            </a:r>
          </a:p>
          <a:p>
            <a:pPr algn="ctr">
              <a:buNone/>
            </a:pPr>
            <a:r>
              <a:rPr lang="en-US" sz="3600" dirty="0">
                <a:solidFill>
                  <a:schemeClr val="bg1"/>
                </a:solidFill>
                <a:latin typeface="Tahoma" pitchFamily="34" charset="0"/>
                <a:ea typeface="Tahoma" pitchFamily="34" charset="0"/>
                <a:cs typeface="Tahoma" pitchFamily="34" charset="0"/>
              </a:rPr>
              <a:t>person who gave in the morning to give again. </a:t>
            </a:r>
          </a:p>
        </p:txBody>
      </p:sp>
    </p:spTree>
    <p:extLst>
      <p:ext uri="{BB962C8B-B14F-4D97-AF65-F5344CB8AC3E}">
        <p14:creationId xmlns:p14="http://schemas.microsoft.com/office/powerpoint/2010/main" val="298463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p:cTn id="4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3">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p:cTn id="49"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1" dur="500"/>
                                        <p:tgtEl>
                                          <p:spTgt spid="3">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 calcmode="lin" valueType="num">
                                      <p:cBhvr>
                                        <p:cTn id="56"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58" dur="500"/>
                                        <p:tgtEl>
                                          <p:spTgt spid="3">
                                            <p:txEl>
                                              <p:pRg st="9" end="9"/>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0" fill="hold"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 calcmode="lin" valueType="num">
                                      <p:cBhvr>
                                        <p:cTn id="63"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6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016000"/>
          </a:xfrm>
        </p:spPr>
        <p:txBody>
          <a:bodyPr>
            <a:noAutofit/>
          </a:bodyPr>
          <a:lstStyle/>
          <a:p>
            <a:pPr algn="ctr"/>
            <a:r>
              <a:rPr lang="en-US" sz="5200" dirty="0">
                <a:solidFill>
                  <a:srgbClr val="FFFF00"/>
                </a:solidFill>
                <a:latin typeface="Tahoma" pitchFamily="34" charset="0"/>
                <a:ea typeface="Tahoma" pitchFamily="34" charset="0"/>
                <a:cs typeface="Tahoma" pitchFamily="34" charset="0"/>
              </a:rPr>
              <a:t>Objections to Partaking on Sunday Night</a:t>
            </a:r>
          </a:p>
        </p:txBody>
      </p:sp>
      <p:sp>
        <p:nvSpPr>
          <p:cNvPr id="3" name="Content Placeholder 2"/>
          <p:cNvSpPr>
            <a:spLocks noGrp="1"/>
          </p:cNvSpPr>
          <p:nvPr>
            <p:ph idx="1"/>
          </p:nvPr>
        </p:nvSpPr>
        <p:spPr>
          <a:xfrm>
            <a:off x="0" y="1016000"/>
            <a:ext cx="12192000" cy="5842000"/>
          </a:xfrm>
        </p:spPr>
        <p:txBody>
          <a:bodyPr>
            <a:normAutofit/>
          </a:bodyPr>
          <a:lstStyle/>
          <a:p>
            <a:pPr algn="ctr">
              <a:buNone/>
            </a:pPr>
            <a:r>
              <a:rPr lang="en-US" sz="3600" dirty="0">
                <a:solidFill>
                  <a:schemeClr val="bg1"/>
                </a:solidFill>
                <a:latin typeface="Tahoma" pitchFamily="34" charset="0"/>
                <a:ea typeface="Tahoma" pitchFamily="34" charset="0"/>
                <a:cs typeface="Tahoma" pitchFamily="34" charset="0"/>
              </a:rPr>
              <a:t>“We are supposed to tarry or wait for one another”</a:t>
            </a:r>
          </a:p>
          <a:p>
            <a:pPr algn="ctr">
              <a:buNone/>
            </a:pPr>
            <a:endParaRPr lang="en-US" sz="1800" dirty="0">
              <a:solidFill>
                <a:schemeClr val="bg1"/>
              </a:solidFill>
              <a:latin typeface="Tahoma" pitchFamily="34" charset="0"/>
              <a:ea typeface="Tahoma" pitchFamily="34" charset="0"/>
              <a:cs typeface="Tahoma" pitchFamily="34" charset="0"/>
            </a:endParaRPr>
          </a:p>
          <a:p>
            <a:pPr algn="ctr">
              <a:buNone/>
            </a:pPr>
            <a:r>
              <a:rPr lang="en-US" sz="3600" dirty="0">
                <a:solidFill>
                  <a:schemeClr val="bg1"/>
                </a:solidFill>
                <a:latin typeface="Tahoma" pitchFamily="34" charset="0"/>
                <a:ea typeface="Tahoma" pitchFamily="34" charset="0"/>
                <a:cs typeface="Tahoma" pitchFamily="34" charset="0"/>
              </a:rPr>
              <a:t>Answer- The apostle Paul was correcting the abuses of the</a:t>
            </a:r>
          </a:p>
          <a:p>
            <a:pPr algn="ctr">
              <a:buNone/>
            </a:pPr>
            <a:r>
              <a:rPr lang="en-US" sz="3600" dirty="0">
                <a:solidFill>
                  <a:schemeClr val="bg1"/>
                </a:solidFill>
                <a:latin typeface="Tahoma" pitchFamily="34" charset="0"/>
                <a:ea typeface="Tahoma" pitchFamily="34" charset="0"/>
                <a:cs typeface="Tahoma" pitchFamily="34" charset="0"/>
              </a:rPr>
              <a:t>brethren at Corinth who were eating as if it was a common </a:t>
            </a:r>
          </a:p>
          <a:p>
            <a:pPr algn="ctr">
              <a:buNone/>
            </a:pPr>
            <a:r>
              <a:rPr lang="en-US" sz="3600" dirty="0">
                <a:solidFill>
                  <a:schemeClr val="bg1"/>
                </a:solidFill>
                <a:latin typeface="Tahoma" pitchFamily="34" charset="0"/>
                <a:ea typeface="Tahoma" pitchFamily="34" charset="0"/>
                <a:cs typeface="Tahoma" pitchFamily="34" charset="0"/>
              </a:rPr>
              <a:t>meal (instead of reverently remembering His death on the </a:t>
            </a:r>
          </a:p>
          <a:p>
            <a:pPr algn="ctr">
              <a:buNone/>
            </a:pPr>
            <a:r>
              <a:rPr lang="en-US" sz="3600" dirty="0">
                <a:solidFill>
                  <a:schemeClr val="bg1"/>
                </a:solidFill>
                <a:latin typeface="Tahoma" pitchFamily="34" charset="0"/>
                <a:ea typeface="Tahoma" pitchFamily="34" charset="0"/>
                <a:cs typeface="Tahoma" pitchFamily="34" charset="0"/>
              </a:rPr>
              <a:t>cross) and not leaving enough for others to partake of the</a:t>
            </a:r>
          </a:p>
          <a:p>
            <a:pPr algn="ctr">
              <a:buNone/>
            </a:pPr>
            <a:r>
              <a:rPr lang="en-US" sz="3600" dirty="0">
                <a:solidFill>
                  <a:schemeClr val="bg1"/>
                </a:solidFill>
                <a:latin typeface="Tahoma" pitchFamily="34" charset="0"/>
                <a:ea typeface="Tahoma" pitchFamily="34" charset="0"/>
                <a:cs typeface="Tahoma" pitchFamily="34" charset="0"/>
              </a:rPr>
              <a:t>Lord’s supper (1 Cor. 11:17-22).   For those who could </a:t>
            </a:r>
          </a:p>
          <a:p>
            <a:pPr algn="ctr">
              <a:buNone/>
            </a:pPr>
            <a:r>
              <a:rPr lang="en-US" sz="3600" dirty="0">
                <a:solidFill>
                  <a:schemeClr val="bg1"/>
                </a:solidFill>
                <a:latin typeface="Tahoma" pitchFamily="34" charset="0"/>
                <a:ea typeface="Tahoma" pitchFamily="34" charset="0"/>
                <a:cs typeface="Tahoma" pitchFamily="34" charset="0"/>
              </a:rPr>
              <a:t>not partake in the morning, we should wait on them so </a:t>
            </a:r>
          </a:p>
          <a:p>
            <a:pPr algn="ctr">
              <a:buNone/>
            </a:pPr>
            <a:r>
              <a:rPr lang="en-US" sz="3600" dirty="0">
                <a:solidFill>
                  <a:schemeClr val="bg1"/>
                </a:solidFill>
                <a:latin typeface="Tahoma" pitchFamily="34" charset="0"/>
                <a:ea typeface="Tahoma" pitchFamily="34" charset="0"/>
                <a:cs typeface="Tahoma" pitchFamily="34" charset="0"/>
              </a:rPr>
              <a:t>they can obey the command to partake (1 Cor. 11:33).</a:t>
            </a:r>
          </a:p>
        </p:txBody>
      </p:sp>
    </p:spTree>
    <p:extLst>
      <p:ext uri="{BB962C8B-B14F-4D97-AF65-F5344CB8AC3E}">
        <p14:creationId xmlns:p14="http://schemas.microsoft.com/office/powerpoint/2010/main" val="68527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 calcmode="lin" valueType="num">
                                      <p:cBhvr>
                                        <p:cTn id="56"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016000"/>
          </a:xfrm>
        </p:spPr>
        <p:txBody>
          <a:bodyPr>
            <a:noAutofit/>
          </a:bodyPr>
          <a:lstStyle/>
          <a:p>
            <a:pPr algn="ctr"/>
            <a:r>
              <a:rPr lang="en-US" sz="5200" dirty="0">
                <a:solidFill>
                  <a:srgbClr val="FFFF00"/>
                </a:solidFill>
                <a:latin typeface="Tahoma" pitchFamily="34" charset="0"/>
                <a:ea typeface="Tahoma" pitchFamily="34" charset="0"/>
                <a:cs typeface="Tahoma" pitchFamily="34" charset="0"/>
              </a:rPr>
              <a:t>Please Consider this Important Question</a:t>
            </a:r>
          </a:p>
        </p:txBody>
      </p:sp>
      <p:sp>
        <p:nvSpPr>
          <p:cNvPr id="3" name="Content Placeholder 2"/>
          <p:cNvSpPr>
            <a:spLocks noGrp="1"/>
          </p:cNvSpPr>
          <p:nvPr>
            <p:ph idx="1"/>
          </p:nvPr>
        </p:nvSpPr>
        <p:spPr>
          <a:xfrm>
            <a:off x="0" y="1016000"/>
            <a:ext cx="12192000" cy="5842000"/>
          </a:xfrm>
        </p:spPr>
        <p:txBody>
          <a:bodyPr>
            <a:normAutofit/>
          </a:bodyPr>
          <a:lstStyle/>
          <a:p>
            <a:pPr algn="ctr">
              <a:buNone/>
            </a:pPr>
            <a:r>
              <a:rPr lang="en-US" alt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What right does a church have to forbid a brother or sister </a:t>
            </a:r>
          </a:p>
          <a:p>
            <a:pPr algn="ctr">
              <a:buNone/>
            </a:pPr>
            <a:r>
              <a:rPr lang="en-US" alt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 Christ to partake on Sunday night who was unable to </a:t>
            </a:r>
          </a:p>
          <a:p>
            <a:pPr algn="ctr">
              <a:buNone/>
            </a:pPr>
            <a:r>
              <a:rPr lang="en-US" alt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partake in the morning for a scriptural reason?  </a:t>
            </a:r>
          </a:p>
          <a:p>
            <a:pPr algn="ctr">
              <a:buNone/>
            </a:pPr>
            <a:endParaRPr lang="en-US" alt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r>
              <a:rPr lang="en-US" alt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Please don’t bind your opinion on others, be a stumbling </a:t>
            </a:r>
          </a:p>
          <a:p>
            <a:pPr algn="ctr">
              <a:buNone/>
            </a:pPr>
            <a:r>
              <a:rPr lang="en-US" alt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block to your brethren, or regard them with contempt for</a:t>
            </a:r>
          </a:p>
          <a:p>
            <a:pPr algn="ctr">
              <a:buNone/>
            </a:pPr>
            <a:r>
              <a:rPr lang="en-US" alt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partaking on Sunday night (cf. Romans 14:10-13).</a:t>
            </a:r>
          </a:p>
          <a:p>
            <a:pPr algn="ctr">
              <a:buNone/>
            </a:pPr>
            <a:endParaRPr lang="en-US" alt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r>
              <a:rPr lang="en-US" alt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Our elders aren’t asking you to violate your conscience</a:t>
            </a:r>
          </a:p>
          <a:p>
            <a:pPr algn="ctr">
              <a:buNone/>
            </a:pPr>
            <a:r>
              <a:rPr lang="en-US" alt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if you think it’s wrong to do it (cf. Romans 14:21-23). </a:t>
            </a:r>
          </a:p>
          <a:p>
            <a:pPr algn="ctr">
              <a:buNone/>
            </a:pPr>
            <a:endParaRPr lang="en-US" alt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endParaRPr lang="en-US" alt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buNone/>
            </a:pPr>
            <a:endParaRPr lang="en-US" sz="3600"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935289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p:cTn id="49"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1" dur="500"/>
                                        <p:tgtEl>
                                          <p:spTgt spid="3">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 calcmode="lin" valueType="num">
                                      <p:cBhvr>
                                        <p:cTn id="56"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5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5A376-7B6B-409A-8E1B-209B83989609}"/>
              </a:ext>
            </a:extLst>
          </p:cNvPr>
          <p:cNvSpPr>
            <a:spLocks noGrp="1"/>
          </p:cNvSpPr>
          <p:nvPr>
            <p:ph type="title"/>
          </p:nvPr>
        </p:nvSpPr>
        <p:spPr>
          <a:xfrm>
            <a:off x="0" y="1"/>
            <a:ext cx="12192000" cy="1195753"/>
          </a:xfrm>
        </p:spPr>
        <p:txBody>
          <a:bodyPr>
            <a:normAutofit fontScale="90000"/>
          </a:bodyPr>
          <a:lstStyle/>
          <a:p>
            <a:pPr algn="ctr"/>
            <a:r>
              <a:rPr lang="en-US" sz="4900" dirty="0">
                <a:solidFill>
                  <a:srgbClr val="FFFF00"/>
                </a:solidFill>
                <a:latin typeface="Tahoma" panose="020B0604030504040204" pitchFamily="34" charset="0"/>
                <a:ea typeface="Tahoma" panose="020B0604030504040204" pitchFamily="34" charset="0"/>
                <a:cs typeface="Tahoma" panose="020B0604030504040204" pitchFamily="34" charset="0"/>
              </a:rPr>
              <a:t>Partaking of the Lord’s Supper on Sunday Night</a:t>
            </a:r>
            <a:b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0DB609E3-32AC-430C-A309-4580E66F2C18}"/>
              </a:ext>
            </a:extLst>
          </p:cNvPr>
          <p:cNvSpPr>
            <a:spLocks noGrp="1"/>
          </p:cNvSpPr>
          <p:nvPr>
            <p:ph idx="1"/>
          </p:nvPr>
        </p:nvSpPr>
        <p:spPr>
          <a:xfrm>
            <a:off x="0" y="942536"/>
            <a:ext cx="12192000" cy="5915464"/>
          </a:xfrm>
        </p:spPr>
        <p:txBody>
          <a:bodyPr>
            <a:normAutofit lnSpcReduction="10000"/>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Does the church have scriptural authority to provide an</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opportunity for saints to partake of the Lord’s supper in a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2</a:t>
            </a:r>
            <a:r>
              <a:rPr lang="en-US" sz="3600" baseline="30000" dirty="0">
                <a:solidFill>
                  <a:schemeClr val="bg1"/>
                </a:solidFill>
                <a:latin typeface="Tahoma" panose="020B0604030504040204" pitchFamily="34" charset="0"/>
                <a:ea typeface="Tahoma" panose="020B0604030504040204" pitchFamily="34" charset="0"/>
                <a:cs typeface="Tahoma" panose="020B0604030504040204" pitchFamily="34" charset="0"/>
              </a:rPr>
              <a:t>nd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assembly on the 1</a:t>
            </a:r>
            <a:r>
              <a:rPr lang="en-US" sz="3600" baseline="30000" dirty="0">
                <a:solidFill>
                  <a:schemeClr val="bg1"/>
                </a:solidFill>
                <a:latin typeface="Tahoma" panose="020B0604030504040204" pitchFamily="34" charset="0"/>
                <a:ea typeface="Tahoma" panose="020B0604030504040204" pitchFamily="34" charset="0"/>
                <a:cs typeface="Tahoma" panose="020B0604030504040204" pitchFamily="34" charset="0"/>
              </a:rPr>
              <a:t>st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day of the week when some or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most of the saints have partaken in the morning?</a:t>
            </a: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0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If there is scriptural authority, does the church have a right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prevent a saint from eating the Lord’s supper during a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Lord’s day assembly? </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Examine everything carefully that is taught by the Bible!</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(Acts 17:11; 1 Thess. 5:21-22; John 12:48-50)</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16799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fade">
                                      <p:cBhvr>
                                        <p:cTn id="3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elders here at Woodmont can find no scriptural reason</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prohibit an offering of the Lord’s supper on Sunday night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remember the Lord’s death. </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 examining all the Scriptures on this subject, the church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doesn’t have a right to prevent a saint from eating the</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Lord’s supper during a Lord’s day assembly since the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person is to examine themselves, not the church.</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If you as a Christian have failed to partake of the Lord’s</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supper as you should or in a worthy manner, you need to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repent &amp; confess your sins for forgiveness (1 John 1:9). </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endParaRPr lang="en-US" alt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endParaRPr lang="en-US" alt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buNone/>
            </a:pPr>
            <a:endParaRPr lang="en-US" sz="3600"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274478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 calcmode="lin" valueType="num">
                                      <p:cBhvr>
                                        <p:cTn id="56"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58" dur="500"/>
                                        <p:tgtEl>
                                          <p:spTgt spid="3">
                                            <p:txEl>
                                              <p:pRg st="9" end="9"/>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0" fill="hold"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 calcmode="lin" valueType="num">
                                      <p:cBhvr>
                                        <p:cTn id="63"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65" dur="500"/>
                                        <p:tgtEl>
                                          <p:spTgt spid="3">
                                            <p:txEl>
                                              <p:pRg st="10" end="10"/>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0" fill="hold" nodeType="clickEffect">
                                  <p:stCondLst>
                                    <p:cond delay="0"/>
                                  </p:stCondLst>
                                  <p:childTnLst>
                                    <p:set>
                                      <p:cBhvr>
                                        <p:cTn id="69" dur="1" fill="hold">
                                          <p:stCondLst>
                                            <p:cond delay="0"/>
                                          </p:stCondLst>
                                        </p:cTn>
                                        <p:tgtEl>
                                          <p:spTgt spid="3">
                                            <p:txEl>
                                              <p:pRg st="11" end="11"/>
                                            </p:txEl>
                                          </p:spTgt>
                                        </p:tgtEl>
                                        <p:attrNameLst>
                                          <p:attrName>style.visibility</p:attrName>
                                        </p:attrNameLst>
                                      </p:cBhvr>
                                      <p:to>
                                        <p:strVal val="visible"/>
                                      </p:to>
                                    </p:set>
                                    <p:anim calcmode="lin" valueType="num">
                                      <p:cBhvr>
                                        <p:cTn id="70"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7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5A376-7B6B-409A-8E1B-209B83989609}"/>
              </a:ext>
            </a:extLst>
          </p:cNvPr>
          <p:cNvSpPr>
            <a:spLocks noGrp="1"/>
          </p:cNvSpPr>
          <p:nvPr>
            <p:ph type="title"/>
          </p:nvPr>
        </p:nvSpPr>
        <p:spPr>
          <a:xfrm>
            <a:off x="0" y="1"/>
            <a:ext cx="12192000" cy="1195753"/>
          </a:xfrm>
        </p:spPr>
        <p:txBody>
          <a:bodyPr>
            <a:normAutofit fontScale="90000"/>
          </a:bodyPr>
          <a:lstStyle/>
          <a:p>
            <a:pPr algn="ctr"/>
            <a:r>
              <a:rPr lang="en-US" sz="5100" dirty="0">
                <a:solidFill>
                  <a:srgbClr val="FFFF00"/>
                </a:solidFill>
                <a:latin typeface="Tahoma" panose="020B0604030504040204" pitchFamily="34" charset="0"/>
                <a:ea typeface="Tahoma" panose="020B0604030504040204" pitchFamily="34" charset="0"/>
                <a:cs typeface="Tahoma" panose="020B0604030504040204" pitchFamily="34" charset="0"/>
              </a:rPr>
              <a:t>Baptized believers were taught to obey Jesus</a:t>
            </a:r>
            <a:b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0DB609E3-32AC-430C-A309-4580E66F2C18}"/>
              </a:ext>
            </a:extLst>
          </p:cNvPr>
          <p:cNvSpPr>
            <a:spLocks noGrp="1"/>
          </p:cNvSpPr>
          <p:nvPr>
            <p:ph idx="1"/>
          </p:nvPr>
        </p:nvSpPr>
        <p:spPr>
          <a:xfrm>
            <a:off x="0" y="815926"/>
            <a:ext cx="12192000" cy="6042074"/>
          </a:xfrm>
        </p:spPr>
        <p:txBody>
          <a:bodyPr>
            <a:normAutofit lnSpcReduction="10000"/>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About 3,000 penitent believers were baptized on Pentecost</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&amp; the Lord added the saved to the church (Acts 2:36-47)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or kingdom of Christ (Matthew 16:18-19).</a:t>
            </a:r>
          </a:p>
          <a:p>
            <a:pPr marL="0" indent="0" algn="ctr">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“They were continually devoting themselves to the</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apostles’ teaching &amp; to fellowship, to </a:t>
            </a:r>
            <a:r>
              <a:rPr lang="en-US" sz="3600" b="0" i="0" u="sng"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breaking of bread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&amp; to prayer” (Acts 2:42)</a:t>
            </a:r>
          </a:p>
          <a:p>
            <a:pPr marL="0" indent="0" algn="ctr">
              <a:buNone/>
            </a:pPr>
            <a:endParaRPr lang="en-US" sz="20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Jesus told His apostles to teach the baptized disciples to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observe all that He commanded which included the Lord’s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supper (Matthew 28:18-20).</a:t>
            </a:r>
            <a:endPar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88517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fade">
                                      <p:cBhvr>
                                        <p:cTn id="3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B609E3-32AC-430C-A309-4580E66F2C18}"/>
              </a:ext>
            </a:extLst>
          </p:cNvPr>
          <p:cNvSpPr>
            <a:spLocks noGrp="1"/>
          </p:cNvSpPr>
          <p:nvPr>
            <p:ph idx="1"/>
          </p:nvPr>
        </p:nvSpPr>
        <p:spPr>
          <a:xfrm>
            <a:off x="0" y="0"/>
            <a:ext cx="12192000" cy="6858000"/>
          </a:xfrm>
        </p:spPr>
        <p:txBody>
          <a:bodyPr>
            <a:normAutofit/>
          </a:bodyPr>
          <a:lstStyle/>
          <a:p>
            <a:pPr marL="0" indent="0" algn="ctr">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1 Cor. 11:17-34, “But in the following instructions I do not </a:t>
            </a:r>
          </a:p>
          <a:p>
            <a:pPr marL="0" indent="0" algn="ctr">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commend you, because </a:t>
            </a:r>
            <a:r>
              <a:rPr lang="en-US" sz="3500" u="sng" dirty="0">
                <a:solidFill>
                  <a:srgbClr val="92D050"/>
                </a:solidFill>
                <a:latin typeface="Tahoma" panose="020B0604030504040204" pitchFamily="34" charset="0"/>
                <a:ea typeface="Tahoma" panose="020B0604030504040204" pitchFamily="34" charset="0"/>
                <a:cs typeface="Tahoma" panose="020B0604030504040204" pitchFamily="34" charset="0"/>
              </a:rPr>
              <a:t>when you come together</a:t>
            </a:r>
            <a:r>
              <a:rPr lang="en-US" sz="3500" dirty="0">
                <a:solidFill>
                  <a:srgbClr val="92D050"/>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it is not for </a:t>
            </a:r>
          </a:p>
          <a:p>
            <a:pPr marL="0" indent="0" algn="ctr">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the better but for the worse. For, in the first place, </a:t>
            </a:r>
            <a:r>
              <a:rPr lang="en-US" sz="3500" u="sng" dirty="0">
                <a:solidFill>
                  <a:srgbClr val="92D050"/>
                </a:solidFill>
                <a:latin typeface="Tahoma" panose="020B0604030504040204" pitchFamily="34" charset="0"/>
                <a:ea typeface="Tahoma" panose="020B0604030504040204" pitchFamily="34" charset="0"/>
                <a:cs typeface="Tahoma" panose="020B0604030504040204" pitchFamily="34" charset="0"/>
              </a:rPr>
              <a:t>when you </a:t>
            </a:r>
          </a:p>
          <a:p>
            <a:pPr marL="0" indent="0" algn="ctr">
              <a:buNone/>
            </a:pPr>
            <a:r>
              <a:rPr lang="en-US" sz="3500" u="sng" dirty="0">
                <a:solidFill>
                  <a:srgbClr val="92D050"/>
                </a:solidFill>
                <a:latin typeface="Tahoma" panose="020B0604030504040204" pitchFamily="34" charset="0"/>
                <a:ea typeface="Tahoma" panose="020B0604030504040204" pitchFamily="34" charset="0"/>
                <a:cs typeface="Tahoma" panose="020B0604030504040204" pitchFamily="34" charset="0"/>
              </a:rPr>
              <a:t>come together as a church</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I hear that there are divisions</a:t>
            </a:r>
          </a:p>
          <a:p>
            <a:pPr marL="0" indent="0" algn="ctr">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among you. And I believe it in part, for there must be</a:t>
            </a:r>
          </a:p>
          <a:p>
            <a:pPr marL="0" indent="0" algn="ctr">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factions among you in order that those who are genuine</a:t>
            </a:r>
          </a:p>
          <a:p>
            <a:pPr marL="0" indent="0" algn="ctr">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among you may be recognized. </a:t>
            </a:r>
            <a:r>
              <a:rPr lang="en-US" sz="3500" u="sng" dirty="0">
                <a:solidFill>
                  <a:srgbClr val="92D050"/>
                </a:solidFill>
                <a:latin typeface="Tahoma" panose="020B0604030504040204" pitchFamily="34" charset="0"/>
                <a:ea typeface="Tahoma" panose="020B0604030504040204" pitchFamily="34" charset="0"/>
                <a:cs typeface="Tahoma" panose="020B0604030504040204" pitchFamily="34" charset="0"/>
              </a:rPr>
              <a:t>When you come together</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It is not </a:t>
            </a:r>
            <a:r>
              <a:rPr lang="en-US" sz="3500" dirty="0">
                <a:solidFill>
                  <a:srgbClr val="00B0F0"/>
                </a:solidFill>
                <a:latin typeface="Tahoma" panose="020B0604030504040204" pitchFamily="34" charset="0"/>
                <a:ea typeface="Tahoma" panose="020B0604030504040204" pitchFamily="34" charset="0"/>
                <a:cs typeface="Tahoma" panose="020B0604030504040204" pitchFamily="34" charset="0"/>
              </a:rPr>
              <a:t>the Lord's supper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that you eat. For in eating, each </a:t>
            </a:r>
          </a:p>
          <a:p>
            <a:pPr marL="0" indent="0" algn="ctr">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One goes ahead with his own meal. One goes hungry,</a:t>
            </a:r>
          </a:p>
          <a:p>
            <a:pPr marL="0" indent="0" algn="ctr">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another gets drunk. </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What! Do you not have houses to eat &amp;</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drink in?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Or do you despise </a:t>
            </a:r>
            <a:r>
              <a:rPr lang="en-US" sz="35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church of God…</a:t>
            </a:r>
            <a:endPar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67755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B609E3-32AC-430C-A309-4580E66F2C18}"/>
              </a:ext>
            </a:extLst>
          </p:cNvPr>
          <p:cNvSpPr>
            <a:spLocks noGrp="1"/>
          </p:cNvSpPr>
          <p:nvPr>
            <p:ph idx="1"/>
          </p:nvPr>
        </p:nvSpPr>
        <p:spPr>
          <a:xfrm>
            <a:off x="0" y="0"/>
            <a:ext cx="12192000" cy="6858000"/>
          </a:xfrm>
        </p:spPr>
        <p:txBody>
          <a:bodyPr>
            <a:normAutofit/>
          </a:bodyPr>
          <a:lstStyle/>
          <a:p>
            <a:pPr marL="0" indent="0" algn="ctr">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1 Cor. 11:17-34, and </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humiliate those who have nothing?</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What shall I say to you? Shall I commend you in this? No, I </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will not. For </a:t>
            </a:r>
            <a:r>
              <a:rPr lang="en-US" sz="35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I received </a:t>
            </a:r>
            <a:r>
              <a:rPr lang="en-US" sz="35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from the Lord </a:t>
            </a:r>
            <a:r>
              <a:rPr lang="en-US" sz="35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what I also delivered to </a:t>
            </a:r>
          </a:p>
          <a:p>
            <a:pPr marL="0" indent="0" algn="ctr">
              <a:buNone/>
            </a:pPr>
            <a:r>
              <a:rPr lang="en-US" sz="35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you</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that </a:t>
            </a:r>
            <a:r>
              <a:rPr lang="en-US" sz="35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Lord Jesus </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on the night when he was betrayed </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took </a:t>
            </a:r>
            <a:r>
              <a:rPr lang="en-US" sz="35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bread</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&amp; when he had given thanks, he broke it, &amp; </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said, “</a:t>
            </a:r>
            <a:r>
              <a:rPr lang="en-US" sz="35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This is my body</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which is for you. </a:t>
            </a:r>
            <a:r>
              <a:rPr lang="en-US" sz="35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Do this </a:t>
            </a:r>
            <a:r>
              <a:rPr lang="en-US" sz="35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in</a:t>
            </a:r>
          </a:p>
          <a:p>
            <a:pPr marL="0" indent="0" algn="ctr">
              <a:buNone/>
            </a:pPr>
            <a:r>
              <a:rPr lang="en-US" sz="35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remembrance of me</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r>
              <a:rPr lang="en-US" sz="3500" b="1" i="0" baseline="300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In the same way also he took the cup, </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after supper, saying, “This </a:t>
            </a:r>
            <a:r>
              <a:rPr lang="en-US" sz="35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cup is the new covenant in my </a:t>
            </a:r>
          </a:p>
          <a:p>
            <a:pPr marL="0" indent="0" algn="ctr">
              <a:buNone/>
            </a:pPr>
            <a:r>
              <a:rPr lang="en-US" sz="35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blood</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5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Do this</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as often as you drink it, </a:t>
            </a:r>
            <a:r>
              <a:rPr lang="en-US" sz="35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in remembrance of </a:t>
            </a:r>
          </a:p>
          <a:p>
            <a:pPr marL="0" indent="0" algn="ctr">
              <a:buNone/>
            </a:pPr>
            <a:r>
              <a:rPr lang="en-US" sz="35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me</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For </a:t>
            </a:r>
            <a:r>
              <a:rPr lang="en-US" sz="35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as often as you eat this bread &amp; drink the cup</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you </a:t>
            </a:r>
          </a:p>
          <a:p>
            <a:pPr marL="0" indent="0" algn="ctr">
              <a:buNone/>
            </a:pPr>
            <a:r>
              <a:rPr lang="en-US" sz="35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proclaim the Lord's death until he comes</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77038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B609E3-32AC-430C-A309-4580E66F2C18}"/>
              </a:ext>
            </a:extLst>
          </p:cNvPr>
          <p:cNvSpPr>
            <a:spLocks noGrp="1"/>
          </p:cNvSpPr>
          <p:nvPr>
            <p:ph idx="1"/>
          </p:nvPr>
        </p:nvSpPr>
        <p:spPr>
          <a:xfrm>
            <a:off x="0" y="0"/>
            <a:ext cx="12192000" cy="6858000"/>
          </a:xfrm>
        </p:spPr>
        <p:txBody>
          <a:bodyPr>
            <a:normAutofit/>
          </a:bodyPr>
          <a:lstStyle/>
          <a:p>
            <a:pPr marL="0" indent="0" algn="ctr">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1 Cor. 11:17-34, </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Whoever, therefore, </a:t>
            </a:r>
            <a:r>
              <a:rPr lang="en-US" sz="35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eats the bread or drinks the cup of the</a:t>
            </a:r>
          </a:p>
          <a:p>
            <a:pPr marL="0" indent="0" algn="ctr">
              <a:buNone/>
            </a:pPr>
            <a:r>
              <a:rPr lang="en-US" sz="3500" b="0" i="0" u="sng" dirty="0">
                <a:solidFill>
                  <a:srgbClr val="00B0F0"/>
                </a:solidFill>
                <a:effectLst/>
                <a:latin typeface="Tahoma" panose="020B0604030504040204" pitchFamily="34" charset="0"/>
                <a:ea typeface="Tahoma" panose="020B0604030504040204" pitchFamily="34" charset="0"/>
                <a:cs typeface="Tahoma" panose="020B0604030504040204" pitchFamily="34" charset="0"/>
              </a:rPr>
              <a:t>Lord</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5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in an unworthy manner will be guilty </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concerning the </a:t>
            </a:r>
          </a:p>
          <a:p>
            <a:pPr marL="0" indent="0" algn="ctr">
              <a:buNone/>
            </a:pPr>
            <a:r>
              <a:rPr lang="en-US" sz="35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body and blood of the Lord</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500" b="1" i="0" baseline="300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5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Let a person examine himself</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then, and so eat of the bread and drink of the cup. For </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anyone who eats and drinks </a:t>
            </a:r>
            <a:r>
              <a:rPr lang="en-US" sz="35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without discerning </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 body </a:t>
            </a:r>
          </a:p>
          <a:p>
            <a:pPr marL="0" indent="0" algn="ctr">
              <a:buNone/>
            </a:pPr>
            <a:r>
              <a:rPr lang="en-US" sz="35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eats and drinks judgment on himself</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That is why many of</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you are weak and ill, and some have died. </a:t>
            </a:r>
            <a:r>
              <a:rPr lang="en-US" sz="3500" b="1" i="0" baseline="300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But if we</a:t>
            </a:r>
          </a:p>
          <a:p>
            <a:pPr marL="0" indent="0" algn="ctr">
              <a:buNone/>
            </a:pPr>
            <a:r>
              <a:rPr lang="en-US" sz="35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judged ourselves truly, we would not be</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5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judged</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But when </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we are </a:t>
            </a:r>
            <a:r>
              <a:rPr lang="en-US" sz="35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judged by the Lord</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5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we are disciplined </a:t>
            </a:r>
            <a:r>
              <a:rPr lang="en-US" sz="35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so that we </a:t>
            </a:r>
          </a:p>
          <a:p>
            <a:pPr marL="0" indent="0" algn="ctr">
              <a:buNone/>
            </a:pPr>
            <a:r>
              <a:rPr lang="en-US" sz="35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may not be </a:t>
            </a:r>
            <a:r>
              <a:rPr lang="en-US" sz="35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condemned along with the world</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endParaRPr lang="en-US" sz="3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78013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B609E3-32AC-430C-A309-4580E66F2C18}"/>
              </a:ext>
            </a:extLst>
          </p:cNvPr>
          <p:cNvSpPr>
            <a:spLocks noGrp="1"/>
          </p:cNvSpPr>
          <p:nvPr>
            <p:ph idx="1"/>
          </p:nvPr>
        </p:nvSpPr>
        <p:spPr>
          <a:xfrm>
            <a:off x="0" y="0"/>
            <a:ext cx="12192000" cy="6858000"/>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1 Cor. 11:17-34, </a:t>
            </a:r>
          </a:p>
          <a:p>
            <a:pPr marL="0" indent="0" algn="ctr">
              <a:buNone/>
            </a:pPr>
            <a:endPar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So then, my brothers, </a:t>
            </a:r>
            <a:r>
              <a:rPr lang="en-US" sz="3600" b="0" i="0" u="sng" dirty="0">
                <a:solidFill>
                  <a:srgbClr val="92D050"/>
                </a:solidFill>
                <a:effectLst/>
                <a:latin typeface="Tahoma" panose="020B0604030504040204" pitchFamily="34" charset="0"/>
                <a:ea typeface="Tahoma" panose="020B0604030504040204" pitchFamily="34" charset="0"/>
                <a:cs typeface="Tahoma" panose="020B0604030504040204" pitchFamily="34" charset="0"/>
              </a:rPr>
              <a:t>when you come together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to eat,</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wait for one another— </a:t>
            </a:r>
          </a:p>
          <a:p>
            <a:pPr marL="0" indent="0" algn="ctr">
              <a:buNone/>
            </a:pP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if anyone is hungry</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let him eat at home</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so that </a:t>
            </a:r>
            <a:r>
              <a:rPr lang="en-US" sz="3600" b="0" i="0" u="sng" dirty="0">
                <a:solidFill>
                  <a:srgbClr val="92D050"/>
                </a:solidFill>
                <a:effectLst/>
                <a:latin typeface="Tahoma" panose="020B0604030504040204" pitchFamily="34" charset="0"/>
                <a:ea typeface="Tahoma" panose="020B0604030504040204" pitchFamily="34" charset="0"/>
                <a:cs typeface="Tahoma" panose="020B0604030504040204" pitchFamily="34" charset="0"/>
              </a:rPr>
              <a:t>when you come together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it will not be for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judgment</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About the other things I will give directions when I come.</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09426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5A376-7B6B-409A-8E1B-209B83989609}"/>
              </a:ext>
            </a:extLst>
          </p:cNvPr>
          <p:cNvSpPr>
            <a:spLocks noGrp="1"/>
          </p:cNvSpPr>
          <p:nvPr>
            <p:ph type="title"/>
          </p:nvPr>
        </p:nvSpPr>
        <p:spPr>
          <a:xfrm>
            <a:off x="0" y="1"/>
            <a:ext cx="12192000" cy="1195753"/>
          </a:xfrm>
        </p:spPr>
        <p:txBody>
          <a:bodyPr>
            <a:normAutofit fontScale="90000"/>
          </a:bodyPr>
          <a:lstStyle/>
          <a:p>
            <a:pPr algn="ct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Things Necessary to Properly Eat the Lord’s Supper</a:t>
            </a:r>
            <a:b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0DB609E3-32AC-430C-A309-4580E66F2C18}"/>
              </a:ext>
            </a:extLst>
          </p:cNvPr>
          <p:cNvSpPr>
            <a:spLocks noGrp="1"/>
          </p:cNvSpPr>
          <p:nvPr>
            <p:ph idx="1"/>
          </p:nvPr>
        </p:nvSpPr>
        <p:spPr>
          <a:xfrm>
            <a:off x="0" y="812800"/>
            <a:ext cx="12192000" cy="6146800"/>
          </a:xfrm>
        </p:spPr>
        <p:txBody>
          <a:bodyPr>
            <a:normAutofit/>
          </a:bodyPr>
          <a:lstStyle/>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Correct Realm: Be a citizen of God’s kingdom </a:t>
            </a: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(Luke 22:16-19; Colossians 1:13-14)</a:t>
            </a:r>
          </a:p>
          <a:p>
            <a:pPr marL="0" indent="0" algn="ctr">
              <a:buNone/>
            </a:pPr>
            <a:endParaRPr lang="en-US" sz="37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Correct Arrangement: In the assembly of the church, </a:t>
            </a: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“when you come together” [5X] but not by yourself </a:t>
            </a: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(1 Corinthians 11:17-20, 33-34)</a:t>
            </a:r>
          </a:p>
          <a:p>
            <a:pPr marL="0" indent="0" algn="ctr">
              <a:buNone/>
            </a:pPr>
            <a:endParaRPr lang="en-US" sz="37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Correct Time: Any time on the 1</a:t>
            </a:r>
            <a:r>
              <a:rPr lang="en-US" sz="3700" baseline="30000" dirty="0">
                <a:solidFill>
                  <a:schemeClr val="bg1"/>
                </a:solidFill>
                <a:latin typeface="Tahoma" panose="020B0604030504040204" pitchFamily="34" charset="0"/>
                <a:ea typeface="Tahoma" panose="020B0604030504040204" pitchFamily="34" charset="0"/>
                <a:cs typeface="Tahoma" panose="020B0604030504040204" pitchFamily="34" charset="0"/>
              </a:rPr>
              <a:t>st</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day of the week, </a:t>
            </a: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but not any other day (Acts 20:7; cf. 1 Cor. 11:26)</a:t>
            </a:r>
          </a:p>
          <a:p>
            <a:pPr marL="0" indent="0" algn="ctr">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78005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5A376-7B6B-409A-8E1B-209B83989609}"/>
              </a:ext>
            </a:extLst>
          </p:cNvPr>
          <p:cNvSpPr>
            <a:spLocks noGrp="1"/>
          </p:cNvSpPr>
          <p:nvPr>
            <p:ph type="title"/>
          </p:nvPr>
        </p:nvSpPr>
        <p:spPr>
          <a:xfrm>
            <a:off x="0" y="1"/>
            <a:ext cx="12192000" cy="1195753"/>
          </a:xfrm>
        </p:spPr>
        <p:txBody>
          <a:bodyPr>
            <a:normAutofit fontScale="90000"/>
          </a:bodyPr>
          <a:lstStyle/>
          <a:p>
            <a:pPr algn="ct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Things Necessary to Properly Eat the Lord’s Supper</a:t>
            </a:r>
            <a:b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0DB609E3-32AC-430C-A309-4580E66F2C18}"/>
              </a:ext>
            </a:extLst>
          </p:cNvPr>
          <p:cNvSpPr>
            <a:spLocks noGrp="1"/>
          </p:cNvSpPr>
          <p:nvPr>
            <p:ph idx="1"/>
          </p:nvPr>
        </p:nvSpPr>
        <p:spPr>
          <a:xfrm>
            <a:off x="0" y="812800"/>
            <a:ext cx="12192000" cy="6146800"/>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Correct Elements: Unleavened Bread &amp; Fruit of the Vine</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(Matthew 26:17, 26-29)</a:t>
            </a:r>
          </a:p>
          <a:p>
            <a:pPr marL="0" indent="0" algn="ctr">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Correct Attitude of Participants: Examine yourself-</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must partake in a worthy manner (1 Cor. 11:27-28)</a:t>
            </a:r>
          </a:p>
          <a:p>
            <a:pPr marL="0" indent="0" algn="ctr">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If a Christian was unable to partake on Sunday morning,</a:t>
            </a:r>
          </a:p>
          <a:p>
            <a:pPr marL="0" indent="0" algn="ctr">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why can’t they partake if they are doing it on the right day, </a:t>
            </a:r>
          </a:p>
          <a:p>
            <a:pPr marL="0" indent="0" algn="ctr">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in the church assembly, with the correct elements, &amp; doing</a:t>
            </a:r>
          </a:p>
          <a:p>
            <a:pPr marL="0" indent="0" algn="ctr">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it with the right heart in remembering the Lord’s death?</a:t>
            </a:r>
          </a:p>
          <a:p>
            <a:pPr marL="0" indent="0" algn="ctr">
              <a:buNone/>
            </a:pPr>
            <a:endPar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12214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2994</TotalTime>
  <Words>2586</Words>
  <Application>Microsoft Office PowerPoint</Application>
  <PresentationFormat>Widescreen</PresentationFormat>
  <Paragraphs>269</Paragraphs>
  <Slides>20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Tahoma</vt:lpstr>
      <vt:lpstr>Wingdings</vt:lpstr>
      <vt:lpstr>Office Theme</vt:lpstr>
      <vt:lpstr>PowerPoint Presentation</vt:lpstr>
      <vt:lpstr>Partaking of the Lord’s Supper on Sunday Night </vt:lpstr>
      <vt:lpstr>Baptized believers were taught to obey Jesus </vt:lpstr>
      <vt:lpstr>PowerPoint Presentation</vt:lpstr>
      <vt:lpstr>PowerPoint Presentation</vt:lpstr>
      <vt:lpstr>PowerPoint Presentation</vt:lpstr>
      <vt:lpstr>PowerPoint Presentation</vt:lpstr>
      <vt:lpstr>Things Necessary to Properly Eat the Lord’s Supper </vt:lpstr>
      <vt:lpstr>Things Necessary to Properly Eat the Lord’s Supper </vt:lpstr>
      <vt:lpstr>OT Example Can Help Us Understand this Principle </vt:lpstr>
      <vt:lpstr>PowerPoint Presentation</vt:lpstr>
      <vt:lpstr>PowerPoint Presentation</vt:lpstr>
      <vt:lpstr>PowerPoint Presentation</vt:lpstr>
      <vt:lpstr>PowerPoint Presentation</vt:lpstr>
      <vt:lpstr>Objections to Partaking on Sunday Night</vt:lpstr>
      <vt:lpstr>Objections to Partaking on Sunday Night</vt:lpstr>
      <vt:lpstr>Objections to Partaking on Sunday Night</vt:lpstr>
      <vt:lpstr>Objections to Partaking on Sunday Night</vt:lpstr>
      <vt:lpstr>Please Consider this Important Question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58</cp:revision>
  <cp:lastPrinted>2021-09-25T19:20:11Z</cp:lastPrinted>
  <dcterms:created xsi:type="dcterms:W3CDTF">2021-09-24T15:27:24Z</dcterms:created>
  <dcterms:modified xsi:type="dcterms:W3CDTF">2021-09-26T17:22:09Z</dcterms:modified>
</cp:coreProperties>
</file>