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57" r:id="rId3"/>
    <p:sldId id="258" r:id="rId4"/>
    <p:sldId id="268" r:id="rId5"/>
    <p:sldId id="259" r:id="rId6"/>
    <p:sldId id="260" r:id="rId7"/>
    <p:sldId id="261" r:id="rId8"/>
    <p:sldId id="262" r:id="rId9"/>
    <p:sldId id="263" r:id="rId10"/>
    <p:sldId id="265" r:id="rId11"/>
    <p:sldId id="264" r:id="rId12"/>
    <p:sldId id="266" r:id="rId13"/>
    <p:sldId id="269" r:id="rId14"/>
    <p:sldId id="267" r:id="rId15"/>
    <p:sldId id="270" r:id="rId1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30B023E2-9634-4C9D-AC79-CE545E296192}" type="datetimeFigureOut">
              <a:rPr lang="en-US" smtClean="0"/>
              <a:t>3/25/2023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877DC19A-D7E0-4135-A3D9-4D55C37A463A}" type="slidenum">
              <a:rPr lang="en-US" smtClean="0"/>
              <a:t>‹#›</a:t>
            </a:fld>
            <a:endParaRPr lang="en-US"/>
          </a:p>
        </p:txBody>
      </p:sp>
    </p:spTree>
    <p:extLst>
      <p:ext uri="{BB962C8B-B14F-4D97-AF65-F5344CB8AC3E}">
        <p14:creationId xmlns:p14="http://schemas.microsoft.com/office/powerpoint/2010/main" val="155035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Though the eye of sinful man Thy glory may not see that nakedness is shameful.  Holy, Holy, Holy is the Lord God Almighty and we are supposed to be holy as He is holy and we do that by learning from His word &amp; being obedient to Him..  They are clothed, righteous acts of the saints (Rev. 19:14).  Rev. 12:17 Dragon goes over those that are keeping the commandments of God &amp; hold to the testimony of Jesus.  Some from the church at Sardis needed to repent or the Lord would come upon them as a thief, so they might be clothed in white raiment (Rev. 3:4-5).  Those who have been baptized into Christ have clothed themselves with Christ (Gal. 3:27).  So we are keeping our garments on while are striving to be pure by watching &amp; obeying the Lord.</a:t>
            </a:r>
          </a:p>
          <a:p>
            <a:endParaRPr lang="en-US" dirty="0"/>
          </a:p>
        </p:txBody>
      </p:sp>
      <p:sp>
        <p:nvSpPr>
          <p:cNvPr id="4" name="Slide Number Placeholder 3"/>
          <p:cNvSpPr>
            <a:spLocks noGrp="1"/>
          </p:cNvSpPr>
          <p:nvPr>
            <p:ph type="sldNum" sz="quarter" idx="5"/>
          </p:nvPr>
        </p:nvSpPr>
        <p:spPr/>
        <p:txBody>
          <a:bodyPr/>
          <a:lstStyle/>
          <a:p>
            <a:fld id="{877DC19A-D7E0-4135-A3D9-4D55C37A463A}" type="slidenum">
              <a:rPr lang="en-US" smtClean="0"/>
              <a:t>1</a:t>
            </a:fld>
            <a:endParaRPr lang="en-US"/>
          </a:p>
        </p:txBody>
      </p:sp>
    </p:spTree>
    <p:extLst>
      <p:ext uri="{BB962C8B-B14F-4D97-AF65-F5344CB8AC3E}">
        <p14:creationId xmlns:p14="http://schemas.microsoft.com/office/powerpoint/2010/main" val="4234731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Though the eye of sinful man Thy glory may not see that nakedness is shameful.  Holy, Holy, Holy is the Lord God Almighty and we are supposed to be holy as He is holy and we do that by learning from His word &amp; being obedient to Him..  They are clothed, righteous acts of the saints (Rev. 19:14).  Rev. 12:17 Dragon goes over those that are keeping the commandments of God &amp; hold to the testimony of Jesus.  Some from the church at Sardis needed to repent or the Lord would come upon them as a thief, so they might be clothed in white raiment (Rev. 3:4-5).  Those who have been baptized into Christ have clothed themselves with Christ (Gal. 3:27).  So we are keeping our garments on while are striving to be pure by watching &amp; obeying the Lord.</a:t>
            </a:r>
          </a:p>
        </p:txBody>
      </p:sp>
      <p:sp>
        <p:nvSpPr>
          <p:cNvPr id="4" name="Slide Number Placeholder 3"/>
          <p:cNvSpPr>
            <a:spLocks noGrp="1"/>
          </p:cNvSpPr>
          <p:nvPr>
            <p:ph type="sldNum" sz="quarter" idx="5"/>
          </p:nvPr>
        </p:nvSpPr>
        <p:spPr/>
        <p:txBody>
          <a:bodyPr/>
          <a:lstStyle/>
          <a:p>
            <a:fld id="{877DC19A-D7E0-4135-A3D9-4D55C37A463A}" type="slidenum">
              <a:rPr lang="en-US" smtClean="0"/>
              <a:t>2</a:t>
            </a:fld>
            <a:endParaRPr lang="en-US"/>
          </a:p>
        </p:txBody>
      </p:sp>
    </p:spTree>
    <p:extLst>
      <p:ext uri="{BB962C8B-B14F-4D97-AF65-F5344CB8AC3E}">
        <p14:creationId xmlns:p14="http://schemas.microsoft.com/office/powerpoint/2010/main" val="123748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An individual charged with an indecent exposure offense faces a Class B misdemeanor, which is punishable by </a:t>
            </a:r>
            <a:r>
              <a:rPr lang="en-US" sz="18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up to 180 days in jail and/or a fine not more than $2,000</a:t>
            </a:r>
            <a:r>
              <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I’m thankful for some here who have taught me Scriptures about modesty that have helped me and especially one who rebuked me when I had been dressing w/o clothing much of my early life living in Florida.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77DC19A-D7E0-4135-A3D9-4D55C37A463A}" type="slidenum">
              <a:rPr lang="en-US" smtClean="0"/>
              <a:t>3</a:t>
            </a:fld>
            <a:endParaRPr lang="en-US"/>
          </a:p>
        </p:txBody>
      </p:sp>
    </p:spTree>
    <p:extLst>
      <p:ext uri="{BB962C8B-B14F-4D97-AF65-F5344CB8AC3E}">
        <p14:creationId xmlns:p14="http://schemas.microsoft.com/office/powerpoint/2010/main" val="2306929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base">
              <a:spcBef>
                <a:spcPts val="0"/>
              </a:spcBef>
              <a:spcAft>
                <a:spcPts val="0"/>
              </a:spcAft>
            </a:pPr>
            <a:r>
              <a:rPr lang="en-US" sz="1800" dirty="0">
                <a:solidFill>
                  <a:srgbClr val="141414"/>
                </a:solidFill>
                <a:effectLst/>
                <a:latin typeface="Times New Roman" panose="02020603050405020304" pitchFamily="18" charset="0"/>
                <a:ea typeface="Times New Roman" panose="02020603050405020304" pitchFamily="18" charset="0"/>
              </a:rPr>
              <a:t>Professor Amy </a:t>
            </a:r>
            <a:r>
              <a:rPr lang="en-US" sz="1800" dirty="0" err="1">
                <a:solidFill>
                  <a:srgbClr val="141414"/>
                </a:solidFill>
                <a:effectLst/>
                <a:latin typeface="Times New Roman" panose="02020603050405020304" pitchFamily="18" charset="0"/>
                <a:ea typeface="Times New Roman" panose="02020603050405020304" pitchFamily="18" charset="0"/>
              </a:rPr>
              <a:t>Werbel</a:t>
            </a:r>
            <a:r>
              <a:rPr lang="en-US" sz="1800" dirty="0">
                <a:solidFill>
                  <a:srgbClr val="141414"/>
                </a:solidFill>
                <a:effectLst/>
                <a:latin typeface="Times New Roman" panose="02020603050405020304" pitchFamily="18" charset="0"/>
                <a:ea typeface="Times New Roman" panose="02020603050405020304" pitchFamily="18" charset="0"/>
              </a:rPr>
              <a:t> author Lust on Trial, a historical book American obscenity. </a:t>
            </a:r>
            <a:r>
              <a:rPr lang="en-US" sz="1800" dirty="0">
                <a:solidFill>
                  <a:srgbClr val="202124"/>
                </a:solidFill>
                <a:effectLst/>
                <a:latin typeface="Times New Roman" panose="02020603050405020304" pitchFamily="18" charset="0"/>
                <a:ea typeface="Times New Roman" panose="02020603050405020304" pitchFamily="18" charset="0"/>
              </a:rPr>
              <a:t>“</a:t>
            </a:r>
            <a:r>
              <a:rPr lang="en-US" sz="1800" dirty="0">
                <a:solidFill>
                  <a:srgbClr val="141414"/>
                </a:solidFill>
                <a:effectLst/>
                <a:latin typeface="Times New Roman" panose="02020603050405020304" pitchFamily="18" charset="0"/>
                <a:ea typeface="Times New Roman" panose="02020603050405020304" pitchFamily="18" charset="0"/>
              </a:rPr>
              <a:t>She says America's opposition to female nudity is rooted in "evangelical Christian opposition to the display of the body that goes back to the arrival of the Puritans in New England".  "They brought with them a very particular reading of the OT story of Adam &amp; Eve. And when Adam and Eve come into the world of knowledge, the first thing they </a:t>
            </a:r>
            <a:r>
              <a:rPr lang="en-US" sz="1800" dirty="0" err="1">
                <a:solidFill>
                  <a:srgbClr val="141414"/>
                </a:solidFill>
                <a:effectLst/>
                <a:latin typeface="Times New Roman" panose="02020603050405020304" pitchFamily="18" charset="0"/>
                <a:ea typeface="Times New Roman" panose="02020603050405020304" pitchFamily="18" charset="0"/>
              </a:rPr>
              <a:t>realise</a:t>
            </a:r>
            <a:r>
              <a:rPr lang="en-US" sz="1800" dirty="0">
                <a:solidFill>
                  <a:srgbClr val="141414"/>
                </a:solidFill>
                <a:effectLst/>
                <a:latin typeface="Times New Roman" panose="02020603050405020304" pitchFamily="18" charset="0"/>
                <a:ea typeface="Times New Roman" panose="02020603050405020304" pitchFamily="18" charset="0"/>
              </a:rPr>
              <a:t> about themselves is their nakedness, and they fashion aprons to cover themselves.</a:t>
            </a:r>
            <a:endParaRPr lang="en-US" sz="1800" dirty="0">
              <a:effectLst/>
              <a:latin typeface="Times New Roman" panose="02020603050405020304" pitchFamily="18" charset="0"/>
              <a:ea typeface="Times New Roman" panose="02020603050405020304" pitchFamily="18" charset="0"/>
            </a:endParaRPr>
          </a:p>
          <a:p>
            <a:pPr marL="0" marR="0" fontAlgn="base">
              <a:spcBef>
                <a:spcPts val="0"/>
              </a:spcBef>
              <a:spcAft>
                <a:spcPts val="0"/>
              </a:spcAft>
            </a:pPr>
            <a:r>
              <a:rPr lang="en-US" sz="1800" dirty="0">
                <a:solidFill>
                  <a:srgbClr val="141414"/>
                </a:solidFill>
                <a:effectLst/>
                <a:latin typeface="Times New Roman" panose="02020603050405020304" pitchFamily="18" charset="0"/>
                <a:ea typeface="Times New Roman" panose="02020603050405020304" pitchFamily="18" charset="0"/>
              </a:rPr>
              <a:t>"It's a pivotal moment in which you </a:t>
            </a:r>
            <a:r>
              <a:rPr lang="en-US" sz="1800" dirty="0" err="1">
                <a:solidFill>
                  <a:srgbClr val="141414"/>
                </a:solidFill>
                <a:effectLst/>
                <a:latin typeface="Times New Roman" panose="02020603050405020304" pitchFamily="18" charset="0"/>
                <a:ea typeface="Times New Roman" panose="02020603050405020304" pitchFamily="18" charset="0"/>
              </a:rPr>
              <a:t>recognise</a:t>
            </a:r>
            <a:r>
              <a:rPr lang="en-US" sz="1800" dirty="0">
                <a:solidFill>
                  <a:srgbClr val="141414"/>
                </a:solidFill>
                <a:effectLst/>
                <a:latin typeface="Times New Roman" panose="02020603050405020304" pitchFamily="18" charset="0"/>
                <a:ea typeface="Times New Roman" panose="02020603050405020304" pitchFamily="18" charset="0"/>
              </a:rPr>
              <a:t> the shame of nudity. And that has lingered."</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77DC19A-D7E0-4135-A3D9-4D55C37A463A}" type="slidenum">
              <a:rPr lang="en-US" smtClean="0"/>
              <a:t>4</a:t>
            </a:fld>
            <a:endParaRPr lang="en-US"/>
          </a:p>
        </p:txBody>
      </p:sp>
    </p:spTree>
    <p:extLst>
      <p:ext uri="{BB962C8B-B14F-4D97-AF65-F5344CB8AC3E}">
        <p14:creationId xmlns:p14="http://schemas.microsoft.com/office/powerpoint/2010/main" val="2739671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Mary Quant was the most iconic </a:t>
            </a:r>
            <a:r>
              <a:rPr lang="en-US" sz="1800" dirty="0">
                <a:effectLst/>
                <a:latin typeface="Calibri" panose="020F0502020204030204" pitchFamily="34" charset="0"/>
                <a:ea typeface="Calibri" panose="020F0502020204030204" pitchFamily="34" charset="0"/>
                <a:cs typeface="Times New Roman" panose="02020603050405020304" pitchFamily="18" charset="0"/>
              </a:rPr>
              <a:t>British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fashion designer of the 1960s</a:t>
            </a:r>
            <a:r>
              <a:rPr lang="en-US" sz="1800" dirty="0">
                <a:effectLst/>
                <a:latin typeface="Calibri" panose="020F0502020204030204" pitchFamily="34" charset="0"/>
                <a:ea typeface="Calibri" panose="020F0502020204030204" pitchFamily="34" charset="0"/>
                <a:cs typeface="Times New Roman" panose="02020603050405020304" pitchFamily="18" charset="0"/>
              </a:rPr>
              <a:t>. She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popularised</a:t>
            </a:r>
            <a:r>
              <a:rPr lang="en-US" sz="1800" dirty="0">
                <a:effectLst/>
                <a:latin typeface="Calibri" panose="020F0502020204030204" pitchFamily="34" charset="0"/>
                <a:ea typeface="Calibri" panose="020F0502020204030204" pitchFamily="34" charset="0"/>
                <a:cs typeface="Times New Roman" panose="02020603050405020304" pitchFamily="18" charset="0"/>
              </a:rPr>
              <a:t> super-high hemlines &amp; other irreverent looks that were critical to the development of the 'Swinging  Sixties' scene. </a:t>
            </a:r>
            <a:r>
              <a:rPr lang="en-US" sz="1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Mary Quant, said this, “It was for the purpose of making sex more available in the afternoon. Mini-clothes are symbolic of those girls who want to seduce a man.”</a:t>
            </a:r>
            <a:r>
              <a:rPr lang="en-US" sz="1800" dirty="0">
                <a:effectLst/>
                <a:latin typeface="Calibri" panose="020F0502020204030204" pitchFamily="34" charset="0"/>
                <a:ea typeface="Calibri" panose="020F0502020204030204" pitchFamily="34" charset="0"/>
                <a:cs typeface="Times New Roman" panose="02020603050405020304" pitchFamily="18" charset="0"/>
              </a:rPr>
              <a:t>  November 13, 1967 Many daughters disobeyed their mothers and were immodest by uncovering their thighs. Women on TV shows in the 50’s and early 60’s generally were modest.  </a:t>
            </a:r>
          </a:p>
          <a:p>
            <a:endParaRPr lang="en-US" dirty="0"/>
          </a:p>
        </p:txBody>
      </p:sp>
      <p:sp>
        <p:nvSpPr>
          <p:cNvPr id="4" name="Slide Number Placeholder 3"/>
          <p:cNvSpPr>
            <a:spLocks noGrp="1"/>
          </p:cNvSpPr>
          <p:nvPr>
            <p:ph type="sldNum" sz="quarter" idx="5"/>
          </p:nvPr>
        </p:nvSpPr>
        <p:spPr/>
        <p:txBody>
          <a:bodyPr/>
          <a:lstStyle/>
          <a:p>
            <a:fld id="{877DC19A-D7E0-4135-A3D9-4D55C37A463A}" type="slidenum">
              <a:rPr lang="en-US" smtClean="0"/>
              <a:t>8</a:t>
            </a:fld>
            <a:endParaRPr lang="en-US"/>
          </a:p>
        </p:txBody>
      </p:sp>
    </p:spTree>
    <p:extLst>
      <p:ext uri="{BB962C8B-B14F-4D97-AF65-F5344CB8AC3E}">
        <p14:creationId xmlns:p14="http://schemas.microsoft.com/office/powerpoint/2010/main" val="804761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right do you have to bind your opinion on others?  Schools, businesses, and prisons have a right to have a dress code &amp; enforce them.  When I was visiting a young man in prison at TYC they had rules that you couldn’t wear shorts at all.  You know why?  Not for religious reasons but it caused problems among the young male prisoners when the women would wear immodest dress. </a:t>
            </a:r>
          </a:p>
        </p:txBody>
      </p:sp>
      <p:sp>
        <p:nvSpPr>
          <p:cNvPr id="4" name="Slide Number Placeholder 3"/>
          <p:cNvSpPr>
            <a:spLocks noGrp="1"/>
          </p:cNvSpPr>
          <p:nvPr>
            <p:ph type="sldNum" sz="quarter" idx="5"/>
          </p:nvPr>
        </p:nvSpPr>
        <p:spPr/>
        <p:txBody>
          <a:bodyPr/>
          <a:lstStyle/>
          <a:p>
            <a:fld id="{877DC19A-D7E0-4135-A3D9-4D55C37A463A}" type="slidenum">
              <a:rPr lang="en-US" smtClean="0"/>
              <a:t>13</a:t>
            </a:fld>
            <a:endParaRPr lang="en-US"/>
          </a:p>
        </p:txBody>
      </p:sp>
    </p:spTree>
    <p:extLst>
      <p:ext uri="{BB962C8B-B14F-4D97-AF65-F5344CB8AC3E}">
        <p14:creationId xmlns:p14="http://schemas.microsoft.com/office/powerpoint/2010/main" val="1147881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don’t teach our children to cover up nakedness, the world will teach them that it’s okay to be naked. Elders asked me to preach this &amp; approved of PPT slides.  As a GP I will be judged more strictly &amp; I don’t want to go to the Judgment Day &amp; be condemned because I was too afraid of the persecution, insults, &amp; name calling I might receive for warning about nakedness &amp; helping people to be holy in dress.  I was immodestly dressed most of early life until my 20’s even though raised in the church having been raised in Florida until a young preacher had the conviction to rebuke me.  I got mad &amp; then realized he was right &amp; I’m so thankful he had the courage to do so.  </a:t>
            </a:r>
          </a:p>
        </p:txBody>
      </p:sp>
      <p:sp>
        <p:nvSpPr>
          <p:cNvPr id="4" name="Slide Number Placeholder 3"/>
          <p:cNvSpPr>
            <a:spLocks noGrp="1"/>
          </p:cNvSpPr>
          <p:nvPr>
            <p:ph type="sldNum" sz="quarter" idx="5"/>
          </p:nvPr>
        </p:nvSpPr>
        <p:spPr/>
        <p:txBody>
          <a:bodyPr/>
          <a:lstStyle/>
          <a:p>
            <a:fld id="{877DC19A-D7E0-4135-A3D9-4D55C37A463A}" type="slidenum">
              <a:rPr lang="en-US" smtClean="0"/>
              <a:t>15</a:t>
            </a:fld>
            <a:endParaRPr lang="en-US"/>
          </a:p>
        </p:txBody>
      </p:sp>
    </p:spTree>
    <p:extLst>
      <p:ext uri="{BB962C8B-B14F-4D97-AF65-F5344CB8AC3E}">
        <p14:creationId xmlns:p14="http://schemas.microsoft.com/office/powerpoint/2010/main" val="1751936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0E728-1A89-7AB9-7E29-6E50D8CA32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53E930-D89B-29E8-295A-1F6E371B86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FD2D6C-CD71-344F-616E-3C3B48E7C600}"/>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5" name="Footer Placeholder 4">
            <a:extLst>
              <a:ext uri="{FF2B5EF4-FFF2-40B4-BE49-F238E27FC236}">
                <a16:creationId xmlns:a16="http://schemas.microsoft.com/office/drawing/2014/main" id="{F38F8029-0435-E7D3-A21B-BD35271725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53F41-C2A7-871F-9AC5-4E2FCD5C539A}"/>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1837374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4834B-0319-FC0C-AA96-8D2321F5F6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B52C53-D18D-73F9-2729-36DAC5E05E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93DF68-792F-5A75-5C71-3C55683F10B4}"/>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5" name="Footer Placeholder 4">
            <a:extLst>
              <a:ext uri="{FF2B5EF4-FFF2-40B4-BE49-F238E27FC236}">
                <a16:creationId xmlns:a16="http://schemas.microsoft.com/office/drawing/2014/main" id="{02328E13-EEF3-E462-604B-0C07D272D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9AA53-38EB-A743-3887-F955D7735AFA}"/>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23072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32F162-5A5E-5933-0C06-D485A13281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49F15E-A9F9-EC3D-E373-3FFACBDD13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722D8A-C6CE-D8E0-91A8-44EF1F9C8E38}"/>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5" name="Footer Placeholder 4">
            <a:extLst>
              <a:ext uri="{FF2B5EF4-FFF2-40B4-BE49-F238E27FC236}">
                <a16:creationId xmlns:a16="http://schemas.microsoft.com/office/drawing/2014/main" id="{1FB90834-A2D5-0193-8D33-F62ACAF42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D560D-082D-C602-4977-5A179D5DC49A}"/>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301273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CD75-5936-A67B-14CA-4DFC866BD9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461981-09F4-396C-242E-92A7FDE012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A40B5-54F8-FECA-27C7-131A6DB85F79}"/>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5" name="Footer Placeholder 4">
            <a:extLst>
              <a:ext uri="{FF2B5EF4-FFF2-40B4-BE49-F238E27FC236}">
                <a16:creationId xmlns:a16="http://schemas.microsoft.com/office/drawing/2014/main" id="{260EC4B3-7124-95D1-5430-C0712B463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0BF37C-6411-3E19-C9DE-C0F0CA8589ED}"/>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301522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E2E77-65F6-807F-4F0C-139524BF74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3B5090-8CF0-E5F3-9FB8-28C600AE35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56E08F-1BB9-59F9-CEF6-5B0EC817A562}"/>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5" name="Footer Placeholder 4">
            <a:extLst>
              <a:ext uri="{FF2B5EF4-FFF2-40B4-BE49-F238E27FC236}">
                <a16:creationId xmlns:a16="http://schemas.microsoft.com/office/drawing/2014/main" id="{E5DF64AC-8D90-476F-F178-1A253367D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00FD3-8484-7A39-1BD7-E306012B2141}"/>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96021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8FE5C-7491-21E4-8CD9-0A7DF6BA73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C41FC-6F65-4D0E-19C6-42B8D00BD0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880663-687C-7F27-D4F2-E8D630FD0E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75E54B-F841-2983-95D6-1908A97830BB}"/>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6" name="Footer Placeholder 5">
            <a:extLst>
              <a:ext uri="{FF2B5EF4-FFF2-40B4-BE49-F238E27FC236}">
                <a16:creationId xmlns:a16="http://schemas.microsoft.com/office/drawing/2014/main" id="{B8D647FB-DE22-E0AC-B687-ED1486A9D4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67AB55-21C7-3B46-1316-270F3F44C59C}"/>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810311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61ACC-B498-7C81-EA3B-F13A616574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AEB0D-0AD1-C8BC-A670-17C8FFF26D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D1DFD7-6079-42F4-6AF2-942BC41253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A0B378-B09F-B4C1-3443-B91144885A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5D1D75-149B-180E-6BBD-240E4244F1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32C6E0-BD56-2835-10FA-0C446361CAC0}"/>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8" name="Footer Placeholder 7">
            <a:extLst>
              <a:ext uri="{FF2B5EF4-FFF2-40B4-BE49-F238E27FC236}">
                <a16:creationId xmlns:a16="http://schemas.microsoft.com/office/drawing/2014/main" id="{DAD25679-71F5-6B6F-0B3E-AA85A84BBB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0DC118-332B-913B-DDAD-D18D720D838C}"/>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230740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09B52-E596-C74B-32B5-26EB9EBE7D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553B25-908E-BE4C-3616-C3BD46A38A8E}"/>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4" name="Footer Placeholder 3">
            <a:extLst>
              <a:ext uri="{FF2B5EF4-FFF2-40B4-BE49-F238E27FC236}">
                <a16:creationId xmlns:a16="http://schemas.microsoft.com/office/drawing/2014/main" id="{480C67DE-B1CD-4C96-1DE5-0F69D650AC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A4ABE0-241F-922C-DF03-38C494559342}"/>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154085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FEF94-7CD4-D4C4-0FC6-2A502B6962B3}"/>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3" name="Footer Placeholder 2">
            <a:extLst>
              <a:ext uri="{FF2B5EF4-FFF2-40B4-BE49-F238E27FC236}">
                <a16:creationId xmlns:a16="http://schemas.microsoft.com/office/drawing/2014/main" id="{A0567629-DC82-5DE0-F40E-0FA23595A6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273071-9677-C9C1-2B08-3F1A3C9AEBC7}"/>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383940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86138-144A-179A-6099-F2167DE087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39D172-B76F-62F1-13A0-3E8D1666B1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86762C-D6B9-46BA-4FB3-BA555D15D3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D72BD9-6595-2A90-9303-5DCBFF6539F1}"/>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6" name="Footer Placeholder 5">
            <a:extLst>
              <a:ext uri="{FF2B5EF4-FFF2-40B4-BE49-F238E27FC236}">
                <a16:creationId xmlns:a16="http://schemas.microsoft.com/office/drawing/2014/main" id="{F8852CE3-11DF-01D6-0F1C-EBE7FE0A96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ECA144-B846-163C-4718-2DDD4634853F}"/>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318045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8BB50-AF02-ED69-BE78-FBFFFB35C8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C5F852-9C19-1185-D36F-AFBC8CC896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A8D025-7BC3-96E9-21B0-B9B9D9B346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6E8ABE-526E-6E81-3170-D5402208D039}"/>
              </a:ext>
            </a:extLst>
          </p:cNvPr>
          <p:cNvSpPr>
            <a:spLocks noGrp="1"/>
          </p:cNvSpPr>
          <p:nvPr>
            <p:ph type="dt" sz="half" idx="10"/>
          </p:nvPr>
        </p:nvSpPr>
        <p:spPr/>
        <p:txBody>
          <a:bodyPr/>
          <a:lstStyle/>
          <a:p>
            <a:fld id="{F8909CEB-5009-4636-A380-E9D8686392BE}" type="datetimeFigureOut">
              <a:rPr lang="en-US" smtClean="0"/>
              <a:t>3/25/2023</a:t>
            </a:fld>
            <a:endParaRPr lang="en-US"/>
          </a:p>
        </p:txBody>
      </p:sp>
      <p:sp>
        <p:nvSpPr>
          <p:cNvPr id="6" name="Footer Placeholder 5">
            <a:extLst>
              <a:ext uri="{FF2B5EF4-FFF2-40B4-BE49-F238E27FC236}">
                <a16:creationId xmlns:a16="http://schemas.microsoft.com/office/drawing/2014/main" id="{7792F76F-D4C6-01D2-E72F-AA6A133B46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EBA9D8-8695-6D39-9011-CBCCB945F09D}"/>
              </a:ext>
            </a:extLst>
          </p:cNvPr>
          <p:cNvSpPr>
            <a:spLocks noGrp="1"/>
          </p:cNvSpPr>
          <p:nvPr>
            <p:ph type="sldNum" sz="quarter" idx="12"/>
          </p:nvPr>
        </p:nvSpPr>
        <p:spPr/>
        <p:txBody>
          <a:bodyPr/>
          <a:lstStyle/>
          <a:p>
            <a:fld id="{D96DCB25-B8E1-4F8F-B033-72D149E4FD51}" type="slidenum">
              <a:rPr lang="en-US" smtClean="0"/>
              <a:t>‹#›</a:t>
            </a:fld>
            <a:endParaRPr lang="en-US"/>
          </a:p>
        </p:txBody>
      </p:sp>
    </p:spTree>
    <p:extLst>
      <p:ext uri="{BB962C8B-B14F-4D97-AF65-F5344CB8AC3E}">
        <p14:creationId xmlns:p14="http://schemas.microsoft.com/office/powerpoint/2010/main" val="34598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9AE2A9-8C1C-2F3A-FDF8-115E4184D5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1BB0E3-AE82-32DE-8027-28C8C9DC84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891C2-1B5F-B1E2-0F76-5A04D21295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09CEB-5009-4636-A380-E9D8686392BE}" type="datetimeFigureOut">
              <a:rPr lang="en-US" smtClean="0"/>
              <a:t>3/25/2023</a:t>
            </a:fld>
            <a:endParaRPr lang="en-US"/>
          </a:p>
        </p:txBody>
      </p:sp>
      <p:sp>
        <p:nvSpPr>
          <p:cNvPr id="5" name="Footer Placeholder 4">
            <a:extLst>
              <a:ext uri="{FF2B5EF4-FFF2-40B4-BE49-F238E27FC236}">
                <a16:creationId xmlns:a16="http://schemas.microsoft.com/office/drawing/2014/main" id="{A7FDF9E0-E0DC-5045-2C42-E6BEF27553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853451-EA11-EFAB-A52D-F8B0A334D0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6DCB25-B8E1-4F8F-B033-72D149E4FD51}" type="slidenum">
              <a:rPr lang="en-US" smtClean="0"/>
              <a:t>‹#›</a:t>
            </a:fld>
            <a:endParaRPr lang="en-US"/>
          </a:p>
        </p:txBody>
      </p:sp>
    </p:spTree>
    <p:extLst>
      <p:ext uri="{BB962C8B-B14F-4D97-AF65-F5344CB8AC3E}">
        <p14:creationId xmlns:p14="http://schemas.microsoft.com/office/powerpoint/2010/main" val="4001598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ref:Mar.13.16" TargetMode="External"/><Relationship Id="rId2" Type="http://schemas.openxmlformats.org/officeDocument/2006/relationships/hyperlink" Target="ref:Mat.24.1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718AC-8920-6936-E350-7A0FA0AD89C2}"/>
              </a:ext>
            </a:extLst>
          </p:cNvPr>
          <p:cNvSpPr>
            <a:spLocks noGrp="1"/>
          </p:cNvSpPr>
          <p:nvPr>
            <p:ph type="title"/>
          </p:nvPr>
        </p:nvSpPr>
        <p:spPr>
          <a:xfrm>
            <a:off x="0" y="1"/>
            <a:ext cx="12192000" cy="998805"/>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A3ED5DCE-1DD0-62CE-3D48-877F5097757B}"/>
              </a:ext>
            </a:extLst>
          </p:cNvPr>
          <p:cNvSpPr>
            <a:spLocks noGrp="1"/>
          </p:cNvSpPr>
          <p:nvPr>
            <p:ph idx="1"/>
          </p:nvPr>
        </p:nvSpPr>
        <p:spPr>
          <a:xfrm>
            <a:off x="0" y="1153551"/>
            <a:ext cx="12192000" cy="5704448"/>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 Holy </a:t>
            </a:r>
            <a:r>
              <a:rPr lang="en-US" sz="4400" dirty="0" err="1">
                <a:solidFill>
                  <a:schemeClr val="bg1"/>
                </a:solidFill>
                <a:latin typeface="Tahoma" panose="020B0604030504040204" pitchFamily="34" charset="0"/>
                <a:ea typeface="Tahoma" panose="020B0604030504040204" pitchFamily="34" charset="0"/>
                <a:cs typeface="Tahoma" panose="020B0604030504040204" pitchFamily="34" charset="0"/>
              </a:rPr>
              <a:t>Holy</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err="1">
                <a:solidFill>
                  <a:schemeClr val="bg1"/>
                </a:solidFill>
                <a:latin typeface="Tahoma" panose="020B0604030504040204" pitchFamily="34" charset="0"/>
                <a:ea typeface="Tahoma" panose="020B0604030504040204" pitchFamily="34" charset="0"/>
                <a:cs typeface="Tahoma" panose="020B0604030504040204" pitchFamily="34" charset="0"/>
              </a:rPr>
              <a:t>Holy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85367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1"/>
            <a:ext cx="12192000" cy="1434903"/>
          </a:xfrm>
        </p:spPr>
        <p:txBody>
          <a:bodyPr>
            <a:norm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Holy Women in the OT are Given As Examples to Christian Women Today</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434904"/>
            <a:ext cx="12191999" cy="5423095"/>
          </a:xfrm>
        </p:spPr>
        <p:txBody>
          <a:bodyPr>
            <a:normAutofit/>
          </a:bodyPr>
          <a:lstStyle/>
          <a:p>
            <a:pPr marL="609600" indent="-609600" algn="ctr">
              <a:buNone/>
            </a:pPr>
            <a:endParaRPr lang="en-US" sz="1800" i="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…f</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or in this way in former times </a:t>
            </a:r>
            <a:r>
              <a:rPr lang="en-US" sz="360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holy women also</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609600" indent="-609600" algn="ctr">
              <a:buNone/>
            </a:pP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hoped in God, used to </a:t>
            </a:r>
            <a:r>
              <a:rPr lang="en-US" sz="360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adorn themselves</a:t>
            </a:r>
            <a:r>
              <a:rPr lang="en-US" sz="3600" i="1"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609600" indent="-609600" algn="ctr">
              <a:buNone/>
            </a:pPr>
            <a:r>
              <a:rPr lang="en-US" sz="360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being submissive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their own husbands, </a:t>
            </a:r>
          </a:p>
          <a:p>
            <a:pPr marL="609600" indent="-609600" algn="ctr">
              <a:buNone/>
            </a:pPr>
            <a:r>
              <a:rPr lang="en-US" sz="3600" b="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just as Sarah obeyed Abraham</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 calling him lord, </a:t>
            </a:r>
          </a:p>
          <a:p>
            <a:pPr marL="609600" indent="-609600" algn="ctr">
              <a:buNone/>
            </a:pP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you have become her children </a:t>
            </a:r>
            <a:r>
              <a:rPr lang="en-US" sz="3600" i="1" u="sng" dirty="0">
                <a:solidFill>
                  <a:srgbClr val="00B0F0"/>
                </a:solidFill>
                <a:latin typeface="Tahoma" panose="020B0604030504040204" pitchFamily="34" charset="0"/>
                <a:ea typeface="Tahoma" panose="020B0604030504040204" pitchFamily="34" charset="0"/>
                <a:cs typeface="Tahoma" panose="020B0604030504040204" pitchFamily="34" charset="0"/>
              </a:rPr>
              <a:t>i</a:t>
            </a:r>
            <a:r>
              <a:rPr lang="en-US" sz="3600" b="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f you do what is right</a:t>
            </a:r>
          </a:p>
          <a:p>
            <a:pPr marL="609600" indent="-609600" algn="ctr">
              <a:buNone/>
            </a:pP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without being frightened by any fear.</a:t>
            </a:r>
            <a:r>
              <a:rPr lang="en-US" sz="3600" i="1" dirty="0">
                <a:solidFill>
                  <a:schemeClr val="bg1"/>
                </a:solidFill>
                <a:effectLst/>
                <a:latin typeface="Tahoma" pitchFamily="34" charset="0"/>
                <a:ea typeface="Tahoma" pitchFamily="34" charset="0"/>
                <a:cs typeface="Tahoma" pitchFamily="34" charset="0"/>
              </a:rPr>
              <a:t>”  </a:t>
            </a:r>
          </a:p>
          <a:p>
            <a:pPr marL="609600" indent="-609600" algn="ctr">
              <a:buNone/>
            </a:pPr>
            <a:r>
              <a:rPr lang="en-US" sz="3600" dirty="0">
                <a:solidFill>
                  <a:schemeClr val="bg1"/>
                </a:solidFill>
                <a:effectLst/>
                <a:latin typeface="Tahoma" pitchFamily="34" charset="0"/>
                <a:ea typeface="Tahoma" pitchFamily="34" charset="0"/>
                <a:cs typeface="Tahoma" pitchFamily="34" charset="0"/>
              </a:rPr>
              <a:t>(1 Peter 3:3-6)</a:t>
            </a:r>
          </a:p>
          <a:p>
            <a:pPr marL="609600" indent="-60960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0799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1"/>
            <a:ext cx="12192000" cy="1434903"/>
          </a:xfrm>
        </p:spPr>
        <p:txBody>
          <a:bodyPr>
            <a:norm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Holy Women in the OT are Given As Examples to Christian Women Today</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434904"/>
            <a:ext cx="12191999" cy="5423095"/>
          </a:xfrm>
        </p:spPr>
        <p:txBody>
          <a:bodyPr>
            <a:normAutofit/>
          </a:bodyPr>
          <a:lstStyle/>
          <a:p>
            <a:pPr marL="609600" indent="-609600" algn="ctr">
              <a:buNone/>
            </a:pPr>
            <a:r>
              <a:rPr lang="en-US" sz="3600" dirty="0">
                <a:solidFill>
                  <a:schemeClr val="bg1"/>
                </a:solidFill>
                <a:latin typeface="Tahoma" pitchFamily="34" charset="0"/>
                <a:ea typeface="Tahoma" pitchFamily="34" charset="0"/>
                <a:cs typeface="Tahoma" pitchFamily="34" charset="0"/>
              </a:rPr>
              <a:t>Holy women like Sarah did not dress to attract attention to </a:t>
            </a:r>
          </a:p>
          <a:p>
            <a:pPr marL="609600" indent="-609600" algn="ctr">
              <a:buNone/>
            </a:pPr>
            <a:r>
              <a:rPr lang="en-US" sz="3600" dirty="0">
                <a:solidFill>
                  <a:schemeClr val="bg1"/>
                </a:solidFill>
                <a:latin typeface="Tahoma" pitchFamily="34" charset="0"/>
                <a:ea typeface="Tahoma" pitchFamily="34" charset="0"/>
                <a:cs typeface="Tahoma" pitchFamily="34" charset="0"/>
              </a:rPr>
              <a:t>their body but to their gentle, quiet, &amp; submissive spirit as </a:t>
            </a:r>
          </a:p>
          <a:p>
            <a:pPr marL="609600" indent="-609600" algn="ctr">
              <a:buNone/>
            </a:pPr>
            <a:r>
              <a:rPr lang="en-US" sz="3600" dirty="0">
                <a:solidFill>
                  <a:schemeClr val="bg1"/>
                </a:solidFill>
                <a:latin typeface="Tahoma" pitchFamily="34" charset="0"/>
                <a:ea typeface="Tahoma" pitchFamily="34" charset="0"/>
                <a:cs typeface="Tahoma" pitchFamily="34" charset="0"/>
              </a:rPr>
              <a:t>they obeyed their husbands! </a:t>
            </a:r>
          </a:p>
          <a:p>
            <a:pPr marL="609600" indent="-609600" algn="ctr">
              <a:buNone/>
            </a:pPr>
            <a:endParaRPr lang="en-US" sz="1800" dirty="0">
              <a:solidFill>
                <a:schemeClr val="bg1"/>
              </a:solidFill>
              <a:latin typeface="Tahoma" pitchFamily="34" charset="0"/>
              <a:ea typeface="Tahoma" pitchFamily="34" charset="0"/>
              <a:cs typeface="Tahoma" pitchFamily="34" charset="0"/>
            </a:endParaRPr>
          </a:p>
          <a:p>
            <a:pPr marL="609600" indent="-609600" algn="ctr">
              <a:buNone/>
            </a:pPr>
            <a:r>
              <a:rPr lang="en-US" sz="3600" dirty="0">
                <a:solidFill>
                  <a:schemeClr val="bg1"/>
                </a:solidFill>
                <a:latin typeface="Tahoma" pitchFamily="34" charset="0"/>
                <a:ea typeface="Tahoma" pitchFamily="34" charset="0"/>
                <a:cs typeface="Tahoma" pitchFamily="34" charset="0"/>
              </a:rPr>
              <a:t>What are you attracting by your appearance &amp; demeanor?                        </a:t>
            </a:r>
          </a:p>
          <a:p>
            <a:pPr marL="609600" indent="-609600" algn="ctr"/>
            <a:endParaRPr lang="en-US" sz="1800" dirty="0">
              <a:solidFill>
                <a:schemeClr val="bg1"/>
              </a:solidFill>
              <a:latin typeface="Tahoma" pitchFamily="34" charset="0"/>
              <a:ea typeface="Tahoma" pitchFamily="34" charset="0"/>
              <a:cs typeface="Tahoma" pitchFamily="34" charset="0"/>
            </a:endParaRPr>
          </a:p>
          <a:p>
            <a:pPr marL="609600" indent="-609600" algn="ctr">
              <a:buNone/>
            </a:pPr>
            <a:r>
              <a:rPr lang="en-US" sz="3600" dirty="0">
                <a:solidFill>
                  <a:schemeClr val="bg1"/>
                </a:solidFill>
                <a:latin typeface="Tahoma" pitchFamily="34" charset="0"/>
                <a:ea typeface="Tahoma" pitchFamily="34" charset="0"/>
                <a:cs typeface="Tahoma" pitchFamily="34" charset="0"/>
              </a:rPr>
              <a:t>We are to let our light shine before others that they may </a:t>
            </a:r>
          </a:p>
          <a:p>
            <a:pPr marL="609600" indent="-609600" algn="ctr">
              <a:buNone/>
            </a:pPr>
            <a:r>
              <a:rPr lang="en-US" sz="3600" dirty="0">
                <a:solidFill>
                  <a:schemeClr val="bg1"/>
                </a:solidFill>
                <a:latin typeface="Tahoma" pitchFamily="34" charset="0"/>
                <a:ea typeface="Tahoma" pitchFamily="34" charset="0"/>
                <a:cs typeface="Tahoma" pitchFamily="34" charset="0"/>
              </a:rPr>
              <a:t>see our good works &amp; glorify our Father in heaven, not </a:t>
            </a:r>
          </a:p>
          <a:p>
            <a:pPr marL="609600" indent="-609600" algn="ctr">
              <a:buNone/>
            </a:pPr>
            <a:r>
              <a:rPr lang="en-US" sz="3600" dirty="0">
                <a:solidFill>
                  <a:schemeClr val="bg1"/>
                </a:solidFill>
                <a:latin typeface="Tahoma" pitchFamily="34" charset="0"/>
                <a:ea typeface="Tahoma" pitchFamily="34" charset="0"/>
                <a:cs typeface="Tahoma" pitchFamily="34" charset="0"/>
              </a:rPr>
              <a:t>cause others to lust by our nakedness (Matt. 5:16; 18:6).</a:t>
            </a:r>
          </a:p>
        </p:txBody>
      </p:sp>
    </p:spTree>
    <p:extLst>
      <p:ext uri="{BB962C8B-B14F-4D97-AF65-F5344CB8AC3E}">
        <p14:creationId xmlns:p14="http://schemas.microsoft.com/office/powerpoint/2010/main" val="144997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2"/>
            <a:ext cx="12192000" cy="1041008"/>
          </a:xfrm>
        </p:spPr>
        <p:txBody>
          <a:bodyPr>
            <a:noAutofit/>
          </a:bodyPr>
          <a:lstStyle/>
          <a:p>
            <a:pPr algn="ctr"/>
            <a:r>
              <a:rPr lang="en-US" sz="5200" dirty="0">
                <a:solidFill>
                  <a:srgbClr val="00B0F0"/>
                </a:solidFill>
                <a:latin typeface="Tahoma" panose="020B0604030504040204" pitchFamily="34" charset="0"/>
                <a:ea typeface="Tahoma" panose="020B0604030504040204" pitchFamily="34" charset="0"/>
                <a:cs typeface="Tahoma" panose="020B0604030504040204" pitchFamily="34" charset="0"/>
              </a:rPr>
              <a:t>Paul Told Timothy to Preach on Modesty</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167618"/>
            <a:ext cx="12191999" cy="5690381"/>
          </a:xfrm>
        </p:spPr>
        <p:txBody>
          <a:bodyPr>
            <a:normAutofit fontScale="92500"/>
          </a:bodyPr>
          <a:lstStyle/>
          <a:p>
            <a:pPr marL="609600" indent="-609600" algn="ctr">
              <a:buNone/>
            </a:pPr>
            <a:r>
              <a:rPr lang="en-US" sz="37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apostle Paul said, </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“I want women to </a:t>
            </a:r>
            <a:r>
              <a:rPr lang="en-US" sz="3700" b="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adorn themselves </a:t>
            </a:r>
          </a:p>
          <a:p>
            <a:pPr marL="609600" indent="-609600" algn="ctr">
              <a:buNone/>
            </a:pPr>
            <a:r>
              <a:rPr lang="en-US" sz="3700" b="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with proper clothing, modestly &amp; discreetly</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 not with </a:t>
            </a:r>
          </a:p>
          <a:p>
            <a:pPr marL="609600" indent="-609600" algn="ctr">
              <a:buNone/>
            </a:pP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braided hair &amp; gold or pearls or costly garments, </a:t>
            </a:r>
          </a:p>
          <a:p>
            <a:pPr marL="609600" indent="-609600" algn="ctr">
              <a:buNone/>
            </a:pP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rather by means of </a:t>
            </a:r>
            <a:r>
              <a:rPr lang="en-US" sz="3700" b="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good works</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 as is proper for </a:t>
            </a:r>
          </a:p>
          <a:p>
            <a:pPr marL="609600" indent="-609600" algn="ctr">
              <a:buNone/>
            </a:pPr>
            <a:r>
              <a:rPr lang="en-US" sz="3700" b="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women making a claim to godliness</a:t>
            </a:r>
            <a:r>
              <a:rPr lang="en-US" sz="37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(1 Timothy 2:9-10) </a:t>
            </a:r>
          </a:p>
          <a:p>
            <a:pPr marL="609600" indent="-609600" algn="ctr">
              <a:buNone/>
            </a:pPr>
            <a:endParaRPr lang="en-US" sz="1900" i="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Timothy was to preach on modest dress to help the brethren to</a:t>
            </a:r>
          </a:p>
          <a:p>
            <a:pPr marL="609600" indent="-60960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love from a pure heart, a good conscience, &amp; a sincere </a:t>
            </a:r>
          </a:p>
          <a:p>
            <a:pPr marL="609600" indent="-60960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faith (1 Timothy 1:5), and not dress naked like the world!</a:t>
            </a:r>
          </a:p>
        </p:txBody>
      </p:sp>
    </p:spTree>
    <p:extLst>
      <p:ext uri="{BB962C8B-B14F-4D97-AF65-F5344CB8AC3E}">
        <p14:creationId xmlns:p14="http://schemas.microsoft.com/office/powerpoint/2010/main" val="110228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2"/>
            <a:ext cx="12192000" cy="1041008"/>
          </a:xfrm>
        </p:spPr>
        <p:txBody>
          <a:bodyPr>
            <a:no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Nakedness is Shameful &amp; Must be Covered</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041010"/>
            <a:ext cx="12191999" cy="5816989"/>
          </a:xfrm>
        </p:spPr>
        <p:txBody>
          <a:bodyPr>
            <a:normAutofit lnSpcReduction="10000"/>
          </a:bodyPr>
          <a:lstStyle/>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Showing cleavage, exposing the thigh, or form fitting.</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(swim suits, prom dresses, w</a:t>
            </a: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edding dresses, yoga pants, </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cheerleading outfits</a:t>
            </a: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sports uniforms, split skirts, jeans, </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hort shorts, skin tight clothes, see through, bare midriff, etc.) </a:t>
            </a:r>
          </a:p>
          <a:p>
            <a:pPr marL="609600" indent="-609600" algn="ctr">
              <a:buNone/>
            </a:pPr>
            <a:endParaRPr lang="en-US" sz="1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When you are seated some outfits hike up and expose the</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thigh or cleavage might show when you bend over. </a:t>
            </a:r>
          </a:p>
          <a:p>
            <a:pPr marL="609600" indent="-60960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Many will be more offended by the Bible’s descriptions of </a:t>
            </a:r>
          </a:p>
          <a:p>
            <a:pPr marL="609600" indent="-609600" algn="ctr">
              <a:buNone/>
            </a:pP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nakedness than the lustful desires it causes that can lead </a:t>
            </a:r>
          </a:p>
          <a:p>
            <a:pPr marL="609600" indent="-609600" algn="ctr">
              <a:buNone/>
            </a:pP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sexual immorality, adultery,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homosexuality.</a:t>
            </a:r>
          </a:p>
          <a:p>
            <a:pPr marL="609600" indent="-60960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9271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1"/>
            <a:ext cx="12192000" cy="1617783"/>
          </a:xfrm>
        </p:spPr>
        <p:txBody>
          <a:bodyPr>
            <a:no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Nakedness is not Shameful in a Scriptural Marriage but Outside it’s Sinful</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617784"/>
            <a:ext cx="12191999" cy="5240215"/>
          </a:xfrm>
        </p:spPr>
        <p:txBody>
          <a:bodyPr>
            <a:normAutofit/>
          </a:bodyPr>
          <a:lstStyle/>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Adam &amp; his wife were naked &amp; unashamed (Gen. 2:25).</a:t>
            </a:r>
          </a:p>
          <a:p>
            <a:pPr marL="609600" indent="-609600" algn="ctr">
              <a:buNone/>
            </a:pPr>
            <a:endParaRPr lang="en-US" sz="18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4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400" b="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Marriage is to be held in honor among all </a:t>
            </a:r>
            <a:r>
              <a:rPr lang="en-US" sz="34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the marriage bed</a:t>
            </a:r>
          </a:p>
          <a:p>
            <a:pPr marL="609600" indent="-609600" algn="ctr">
              <a:buNone/>
            </a:pPr>
            <a:r>
              <a:rPr lang="en-US" sz="34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is to be </a:t>
            </a:r>
            <a:r>
              <a:rPr lang="en-US" sz="3400" b="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undefiled</a:t>
            </a:r>
            <a:r>
              <a:rPr lang="en-US" sz="34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fornicators &amp; adulterers God will judge” </a:t>
            </a:r>
          </a:p>
          <a:p>
            <a:pPr marL="609600" indent="-60960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(Hebrews 13:4)</a:t>
            </a:r>
          </a:p>
          <a:p>
            <a:pPr marL="609600" indent="-60960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Husbands &amp; wives are to fulfill their conjugal obligations to </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each other (except by agreement for a time) so that Satan</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will not tempt them for lack of self-control (1 Cor. 7:1-5).</a:t>
            </a:r>
          </a:p>
        </p:txBody>
      </p:sp>
    </p:spTree>
    <p:extLst>
      <p:ext uri="{BB962C8B-B14F-4D97-AF65-F5344CB8AC3E}">
        <p14:creationId xmlns:p14="http://schemas.microsoft.com/office/powerpoint/2010/main" val="138701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1"/>
            <a:ext cx="12192000" cy="1083211"/>
          </a:xfrm>
        </p:spPr>
        <p:txBody>
          <a:bodyPr>
            <a:no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God Wants You to Cover Your Nakedness</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083212"/>
            <a:ext cx="12191999" cy="5774787"/>
          </a:xfrm>
        </p:spPr>
        <p:txBody>
          <a:bodyPr>
            <a:normAutofit/>
          </a:bodyPr>
          <a:lstStyle/>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Fathers need to bring up their children to know what the Bible</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says about nakedness so they will dress modestly (Eph. 6:4).</a:t>
            </a:r>
          </a:p>
          <a:p>
            <a:pPr marL="609600" indent="-609600" algn="ctr">
              <a:buNone/>
            </a:pPr>
            <a:endParaRPr lang="en-US" sz="10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Older women need to teach the younger women so that</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they might be pure &amp; submit to their husbands (Titus 2:3-5). </a:t>
            </a:r>
          </a:p>
          <a:p>
            <a:pPr marL="609600" indent="-60960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Preachers need to uphold the sound teaching of God’s word so </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that brethren will be holy &amp; pure (2 Tim. 4:2-5)!</a:t>
            </a:r>
          </a:p>
          <a:p>
            <a:pPr marL="609600" indent="-60960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God’s word is able to judge our thoughts &amp; intentions &amp; all will </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be uncovered &amp; exposed in the Judgment (Heb. 4:12-13)!</a:t>
            </a:r>
          </a:p>
        </p:txBody>
      </p:sp>
    </p:spTree>
    <p:extLst>
      <p:ext uri="{BB962C8B-B14F-4D97-AF65-F5344CB8AC3E}">
        <p14:creationId xmlns:p14="http://schemas.microsoft.com/office/powerpoint/2010/main" val="132214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8" name="Picture 4" descr="Pin on inspire">
            <a:extLst>
              <a:ext uri="{FF2B5EF4-FFF2-40B4-BE49-F238E27FC236}">
                <a16:creationId xmlns:a16="http://schemas.microsoft.com/office/drawing/2014/main" id="{6BBD7227-7C12-8E4C-1C74-E08AA1D9C73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64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2"/>
            <a:ext cx="12192000" cy="970670"/>
          </a:xfrm>
        </p:spPr>
        <p:txBody>
          <a:bodyPr>
            <a:norm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Our Bodies are to be a Living Sacrifice to God</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097280"/>
            <a:ext cx="12191999" cy="5760719"/>
          </a:xfrm>
        </p:spPr>
        <p:txBody>
          <a:bodyPr>
            <a:normAutofit/>
          </a:bodyPr>
          <a:lstStyle/>
          <a:p>
            <a:pPr marL="609600" indent="-609600" algn="ctr">
              <a:buNone/>
            </a:pPr>
            <a:r>
              <a:rPr lang="en-US" sz="3400" dirty="0">
                <a:solidFill>
                  <a:schemeClr val="bg1"/>
                </a:solidFill>
                <a:effectLst/>
                <a:latin typeface="Tahoma" pitchFamily="34" charset="0"/>
                <a:ea typeface="Tahoma" pitchFamily="34" charset="0"/>
                <a:cs typeface="Tahoma" pitchFamily="34" charset="0"/>
              </a:rPr>
              <a:t>Public nakedness is unlawful in Texas. The standard of what is </a:t>
            </a:r>
          </a:p>
          <a:p>
            <a:pPr marL="609600" indent="-609600" algn="ctr">
              <a:buNone/>
            </a:pPr>
            <a:r>
              <a:rPr lang="en-US" sz="3400" dirty="0">
                <a:solidFill>
                  <a:schemeClr val="bg1"/>
                </a:solidFill>
                <a:effectLst/>
                <a:latin typeface="Tahoma" pitchFamily="34" charset="0"/>
                <a:ea typeface="Tahoma" pitchFamily="34" charset="0"/>
                <a:cs typeface="Tahoma" pitchFamily="34" charset="0"/>
              </a:rPr>
              <a:t>pleasing to God is from the Bible &amp; is more restrictive than </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what man says about it</a:t>
            </a: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(Isa. 55:8-9; 2 Tim. 2:15; 3:16-17).</a:t>
            </a:r>
          </a:p>
          <a:p>
            <a:pPr marL="609600" indent="-609600" algn="ctr">
              <a:buNone/>
            </a:pPr>
            <a:endParaRPr lang="en-US" sz="17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We should be transformed by God’s good, acceptable, and </a:t>
            </a:r>
          </a:p>
          <a:p>
            <a:pPr marL="609600" indent="-609600" algn="ctr">
              <a:buNone/>
            </a:pPr>
            <a:r>
              <a:rPr lang="en-US" sz="3400" dirty="0">
                <a:solidFill>
                  <a:schemeClr val="bg1"/>
                </a:solidFill>
                <a:effectLst/>
                <a:latin typeface="Tahoma" panose="020B0604030504040204" pitchFamily="34" charset="0"/>
                <a:ea typeface="Tahoma" panose="020B0604030504040204" pitchFamily="34" charset="0"/>
                <a:cs typeface="Tahoma" panose="020B0604030504040204" pitchFamily="34" charset="0"/>
              </a:rPr>
              <a:t>perfect will instead of being like the world in dress (Ro. 12:2)</a:t>
            </a:r>
          </a:p>
          <a:p>
            <a:pPr marL="609600" indent="-609600" algn="ctr">
              <a:buNone/>
            </a:pPr>
            <a:endParaRPr lang="en-US" sz="17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God speaks clearly about what nakedness is in the Bible &amp; it is </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the same standard for all people everywhere (Acts 17:30-31) </a:t>
            </a:r>
          </a:p>
          <a:p>
            <a:pPr marL="609600" indent="-60960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&amp; doesn’t change with the times to suit mankind’s desires.</a:t>
            </a:r>
            <a:endParaRPr lang="en-US" dirty="0"/>
          </a:p>
        </p:txBody>
      </p:sp>
    </p:spTree>
    <p:extLst>
      <p:ext uri="{BB962C8B-B14F-4D97-AF65-F5344CB8AC3E}">
        <p14:creationId xmlns:p14="http://schemas.microsoft.com/office/powerpoint/2010/main" val="385096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1"/>
            <a:ext cx="12192000" cy="1097279"/>
          </a:xfrm>
        </p:spPr>
        <p:txBody>
          <a:bodyPr>
            <a:norm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God Wants Nakedness to be Covered (Tunic)</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097280"/>
            <a:ext cx="12191999" cy="5760719"/>
          </a:xfrm>
        </p:spPr>
        <p:txBody>
          <a:bodyPr>
            <a:normAutofit lnSpcReduction="10000"/>
          </a:bodyPr>
          <a:lstStyle/>
          <a:p>
            <a:pPr marL="609600" indent="-609600" algn="ctr">
              <a:buNone/>
            </a:pPr>
            <a:r>
              <a:rPr lang="en-US" sz="3600" dirty="0">
                <a:solidFill>
                  <a:schemeClr val="bg1"/>
                </a:solidFill>
                <a:effectLst/>
                <a:latin typeface="Tahoma" pitchFamily="34" charset="0"/>
                <a:ea typeface="Tahoma" pitchFamily="34" charset="0"/>
                <a:cs typeface="Tahoma" pitchFamily="34" charset="0"/>
              </a:rPr>
              <a:t>Adam &amp; Eve- naked &amp; unashamed before sin (Gen. 2:25)</a:t>
            </a:r>
          </a:p>
          <a:p>
            <a:pPr marL="609600" indent="-609600" algn="ctr">
              <a:buNone/>
            </a:pPr>
            <a:endParaRPr lang="en-US" sz="1800" dirty="0">
              <a:solidFill>
                <a:schemeClr val="bg1"/>
              </a:solidFill>
              <a:latin typeface="Tahoma" pitchFamily="34" charset="0"/>
              <a:ea typeface="Tahoma" pitchFamily="34" charset="0"/>
              <a:cs typeface="Tahoma" pitchFamily="34" charset="0"/>
            </a:endParaRPr>
          </a:p>
          <a:p>
            <a:pPr marL="609600" indent="-609600" algn="ctr">
              <a:buNone/>
            </a:pPr>
            <a:r>
              <a:rPr lang="en-US" sz="3600" dirty="0">
                <a:solidFill>
                  <a:schemeClr val="bg1"/>
                </a:solidFill>
                <a:effectLst/>
                <a:latin typeface="Tahoma" pitchFamily="34" charset="0"/>
                <a:ea typeface="Tahoma" pitchFamily="34" charset="0"/>
                <a:cs typeface="Tahoma" pitchFamily="34" charset="0"/>
              </a:rPr>
              <a:t>But after they sinned, they knew they were </a:t>
            </a:r>
            <a:r>
              <a:rPr lang="en-US" sz="3600" dirty="0">
                <a:solidFill>
                  <a:srgbClr val="FF0000"/>
                </a:solidFill>
                <a:effectLst/>
                <a:latin typeface="Tahoma" pitchFamily="34" charset="0"/>
                <a:ea typeface="Tahoma" pitchFamily="34" charset="0"/>
                <a:cs typeface="Tahoma" pitchFamily="34" charset="0"/>
              </a:rPr>
              <a:t>naked</a:t>
            </a:r>
            <a:r>
              <a:rPr lang="en-US" sz="3600" dirty="0">
                <a:solidFill>
                  <a:schemeClr val="bg1"/>
                </a:solidFill>
                <a:effectLst/>
                <a:latin typeface="Tahoma" pitchFamily="34" charset="0"/>
                <a:ea typeface="Tahoma" pitchFamily="34" charset="0"/>
                <a:cs typeface="Tahoma" pitchFamily="34" charset="0"/>
              </a:rPr>
              <a:t>, &amp; tried </a:t>
            </a:r>
          </a:p>
          <a:p>
            <a:pPr marL="609600" indent="-609600" algn="ctr">
              <a:buNone/>
            </a:pPr>
            <a:r>
              <a:rPr lang="en-US" sz="3600" dirty="0">
                <a:solidFill>
                  <a:schemeClr val="bg1"/>
                </a:solidFill>
                <a:effectLst/>
                <a:latin typeface="Tahoma" pitchFamily="34" charset="0"/>
                <a:ea typeface="Tahoma" pitchFamily="34" charset="0"/>
                <a:cs typeface="Tahoma" pitchFamily="34" charset="0"/>
              </a:rPr>
              <a:t>to cover up with </a:t>
            </a:r>
            <a:r>
              <a:rPr lang="en-US" sz="3600" dirty="0">
                <a:solidFill>
                  <a:srgbClr val="FF0000"/>
                </a:solidFill>
                <a:effectLst/>
                <a:latin typeface="Tahoma" pitchFamily="34" charset="0"/>
                <a:ea typeface="Tahoma" pitchFamily="34" charset="0"/>
                <a:cs typeface="Tahoma" pitchFamily="34" charset="0"/>
              </a:rPr>
              <a:t>fig leaves &amp; loin coverings </a:t>
            </a:r>
            <a:r>
              <a:rPr lang="en-US" sz="3600" dirty="0">
                <a:solidFill>
                  <a:schemeClr val="bg1"/>
                </a:solidFill>
                <a:effectLst/>
                <a:latin typeface="Tahoma" pitchFamily="34" charset="0"/>
                <a:ea typeface="Tahoma" pitchFamily="34" charset="0"/>
                <a:cs typeface="Tahoma" pitchFamily="34" charset="0"/>
              </a:rPr>
              <a:t>(Gen. 3:7)</a:t>
            </a:r>
          </a:p>
          <a:p>
            <a:pPr marL="609600" indent="-609600" algn="ctr">
              <a:buNone/>
            </a:pPr>
            <a:endParaRPr lang="en-US" sz="1800" dirty="0">
              <a:solidFill>
                <a:schemeClr val="bg1"/>
              </a:solidFill>
              <a:effectLst/>
              <a:latin typeface="Tahoma" pitchFamily="34" charset="0"/>
              <a:ea typeface="Tahoma" pitchFamily="34" charset="0"/>
              <a:cs typeface="Tahoma" pitchFamily="34" charset="0"/>
            </a:endParaRPr>
          </a:p>
          <a:p>
            <a:pPr marL="609600" indent="-609600" algn="ctr">
              <a:buNone/>
            </a:pPr>
            <a:r>
              <a:rPr lang="en-US" sz="3600" dirty="0">
                <a:solidFill>
                  <a:schemeClr val="bg1"/>
                </a:solidFill>
                <a:effectLst/>
                <a:latin typeface="Tahoma" pitchFamily="34" charset="0"/>
                <a:ea typeface="Tahoma" pitchFamily="34" charset="0"/>
                <a:cs typeface="Tahoma" pitchFamily="34" charset="0"/>
              </a:rPr>
              <a:t>Was God satisfied with their choice to cover being naked?                          </a:t>
            </a:r>
          </a:p>
          <a:p>
            <a:pPr marL="609600" indent="-609600" algn="ctr">
              <a:buNone/>
            </a:pPr>
            <a:endParaRPr lang="en-US" sz="1800" dirty="0">
              <a:solidFill>
                <a:schemeClr val="bg1"/>
              </a:solidFill>
              <a:latin typeface="Tahoma" pitchFamily="34" charset="0"/>
              <a:ea typeface="Tahoma" pitchFamily="34" charset="0"/>
              <a:cs typeface="Tahoma" pitchFamily="34" charset="0"/>
            </a:endParaRPr>
          </a:p>
          <a:p>
            <a:pPr marL="609600" indent="-609600" algn="ctr">
              <a:buNone/>
            </a:pPr>
            <a:r>
              <a:rPr lang="en-US" sz="3600" dirty="0">
                <a:solidFill>
                  <a:schemeClr val="bg1"/>
                </a:solidFill>
                <a:effectLst/>
                <a:latin typeface="Tahoma" pitchFamily="34" charset="0"/>
                <a:ea typeface="Tahoma" pitchFamily="34" charset="0"/>
                <a:cs typeface="Tahoma" pitchFamily="34" charset="0"/>
              </a:rPr>
              <a:t>No. </a:t>
            </a:r>
            <a:r>
              <a:rPr lang="en-US" sz="3600" i="1" dirty="0">
                <a:solidFill>
                  <a:schemeClr val="bg1"/>
                </a:solidFill>
                <a:effectLst/>
                <a:latin typeface="Tahoma" pitchFamily="34" charset="0"/>
                <a:ea typeface="Tahoma" pitchFamily="34" charset="0"/>
                <a:cs typeface="Tahoma" pitchFamily="34" charset="0"/>
              </a:rPr>
              <a:t>“</a:t>
            </a:r>
            <a:r>
              <a:rPr lang="en-US" sz="3600" i="1" u="sng" dirty="0">
                <a:solidFill>
                  <a:srgbClr val="00B0F0"/>
                </a:solidFill>
                <a:effectLst/>
                <a:latin typeface="Tahoma" pitchFamily="34" charset="0"/>
                <a:ea typeface="Tahoma" pitchFamily="34" charset="0"/>
                <a:cs typeface="Tahoma" pitchFamily="34" charset="0"/>
              </a:rPr>
              <a:t>God made tunics </a:t>
            </a:r>
            <a:r>
              <a:rPr lang="en-US" sz="3600" i="1" dirty="0">
                <a:solidFill>
                  <a:schemeClr val="bg1"/>
                </a:solidFill>
                <a:effectLst/>
                <a:latin typeface="Tahoma" pitchFamily="34" charset="0"/>
                <a:ea typeface="Tahoma" pitchFamily="34" charset="0"/>
                <a:cs typeface="Tahoma" pitchFamily="34" charset="0"/>
              </a:rPr>
              <a:t>of skin for Adam and his wife and</a:t>
            </a:r>
          </a:p>
          <a:p>
            <a:pPr marL="609600" indent="-609600" algn="ctr">
              <a:buNone/>
            </a:pPr>
            <a:r>
              <a:rPr lang="en-US" sz="3600" i="1" u="sng" dirty="0">
                <a:solidFill>
                  <a:srgbClr val="00B0F0"/>
                </a:solidFill>
                <a:effectLst/>
                <a:latin typeface="Tahoma" pitchFamily="34" charset="0"/>
                <a:ea typeface="Tahoma" pitchFamily="34" charset="0"/>
                <a:cs typeface="Tahoma" pitchFamily="34" charset="0"/>
              </a:rPr>
              <a:t>clothed them</a:t>
            </a:r>
            <a:r>
              <a:rPr lang="en-US" sz="3600" i="1" dirty="0">
                <a:solidFill>
                  <a:schemeClr val="bg1"/>
                </a:solidFill>
                <a:effectLst/>
                <a:latin typeface="Tahoma" pitchFamily="34" charset="0"/>
                <a:ea typeface="Tahoma" pitchFamily="34" charset="0"/>
                <a:cs typeface="Tahoma" pitchFamily="34" charset="0"/>
              </a:rPr>
              <a:t>”</a:t>
            </a:r>
            <a:r>
              <a:rPr lang="en-US" sz="3600" dirty="0">
                <a:solidFill>
                  <a:schemeClr val="bg1"/>
                </a:solidFill>
                <a:effectLst/>
                <a:latin typeface="Tahoma" pitchFamily="34" charset="0"/>
                <a:ea typeface="Tahoma" pitchFamily="34" charset="0"/>
                <a:cs typeface="Tahoma" pitchFamily="34" charset="0"/>
              </a:rPr>
              <a:t> (Genesis 3:21).</a:t>
            </a:r>
          </a:p>
          <a:p>
            <a:pPr marL="609600" indent="-609600" algn="ctr">
              <a:buNone/>
            </a:pPr>
            <a:endParaRPr lang="en-US" sz="1800" dirty="0">
              <a:solidFill>
                <a:schemeClr val="bg1"/>
              </a:solidFill>
              <a:effectLst/>
              <a:latin typeface="Tahoma" pitchFamily="34" charset="0"/>
              <a:ea typeface="Tahoma" pitchFamily="34" charset="0"/>
              <a:cs typeface="Tahoma" pitchFamily="34" charset="0"/>
            </a:endParaRPr>
          </a:p>
          <a:p>
            <a:pPr marL="609600" indent="-609600" algn="ctr">
              <a:buNone/>
            </a:pPr>
            <a:r>
              <a:rPr lang="en-US" sz="3600" dirty="0">
                <a:solidFill>
                  <a:schemeClr val="bg1"/>
                </a:solidFill>
                <a:latin typeface="Tahoma" pitchFamily="34" charset="0"/>
                <a:ea typeface="Tahoma" pitchFamily="34" charset="0"/>
                <a:cs typeface="Tahoma" pitchFamily="34" charset="0"/>
              </a:rPr>
              <a:t>They were considered naked even though partially clothed.</a:t>
            </a:r>
            <a:endParaRPr lang="en-US" sz="3600" dirty="0">
              <a:solidFill>
                <a:schemeClr val="bg1"/>
              </a:solidFill>
              <a:effectLst/>
              <a:latin typeface="Tahoma" pitchFamily="34" charset="0"/>
              <a:ea typeface="Tahoma" pitchFamily="34" charset="0"/>
              <a:cs typeface="Tahoma" pitchFamily="34" charset="0"/>
            </a:endParaRPr>
          </a:p>
          <a:p>
            <a:pPr marL="0" indent="0">
              <a:buNone/>
            </a:pPr>
            <a:endParaRPr lang="en-US" dirty="0"/>
          </a:p>
        </p:txBody>
      </p:sp>
    </p:spTree>
    <p:extLst>
      <p:ext uri="{BB962C8B-B14F-4D97-AF65-F5344CB8AC3E}">
        <p14:creationId xmlns:p14="http://schemas.microsoft.com/office/powerpoint/2010/main" val="236745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1"/>
            <a:ext cx="12192000" cy="1097279"/>
          </a:xfrm>
        </p:spPr>
        <p:txBody>
          <a:bodyPr>
            <a:norm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God Wants Nakedness to be Covered (Tunic)</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097280"/>
            <a:ext cx="12191999" cy="5760719"/>
          </a:xfrm>
        </p:spPr>
        <p:txBody>
          <a:bodyPr>
            <a:normAutofit lnSpcReduction="10000"/>
          </a:bodyPr>
          <a:lstStyle/>
          <a:p>
            <a:pPr marL="609600" indent="-60960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“Here the ‘coat’ (Hebrew </a:t>
            </a:r>
            <a:r>
              <a:rPr lang="en-US" sz="35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ketho?neth</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was the ordinary</a:t>
            </a:r>
          </a:p>
          <a:p>
            <a:pPr marL="609600" indent="-60960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‘inner garment’ worn by the Israelite of the day, in which </a:t>
            </a:r>
          </a:p>
          <a:p>
            <a:pPr marL="609600" indent="-60960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he did the work of the day (see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Mat 24:18</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Mar 13:16</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609600" indent="-60960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resembled the Roman ‘tunic,’ corresponding most nearly</a:t>
            </a:r>
          </a:p>
          <a:p>
            <a:pPr marL="609600" indent="-60960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our ‘long shirt,’ </a:t>
            </a:r>
            <a:r>
              <a:rPr lang="en-US" sz="35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reaching below the knees always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and, in </a:t>
            </a:r>
          </a:p>
          <a:p>
            <a:pPr marL="609600" indent="-60960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case it was designed for dress occasions, reaching almost </a:t>
            </a:r>
          </a:p>
          <a:p>
            <a:pPr marL="609600" indent="-60960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 ground” (International Standard Bible Encyclopedia)</a:t>
            </a:r>
          </a:p>
          <a:p>
            <a:pPr marL="609600" indent="-609600" algn="ctr">
              <a:buNone/>
            </a:pPr>
            <a:endParaRPr lang="en-US" sz="18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God desired that men &amp; women be covered with clothing</a:t>
            </a:r>
          </a:p>
          <a:p>
            <a:pPr marL="609600" indent="-60960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from the neck to the knee from the beginning of time!</a:t>
            </a:r>
          </a:p>
        </p:txBody>
      </p:sp>
    </p:spTree>
    <p:extLst>
      <p:ext uri="{BB962C8B-B14F-4D97-AF65-F5344CB8AC3E}">
        <p14:creationId xmlns:p14="http://schemas.microsoft.com/office/powerpoint/2010/main" val="222521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2"/>
            <a:ext cx="12192000" cy="815924"/>
          </a:xfrm>
        </p:spPr>
        <p:txBody>
          <a:bodyPr>
            <a:norm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God Wants Nakedness to be Covered (Chest)</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815926"/>
            <a:ext cx="12191999" cy="6042073"/>
          </a:xfrm>
        </p:spPr>
        <p:txBody>
          <a:bodyPr>
            <a:normAutofit/>
          </a:bodyPr>
          <a:lstStyle/>
          <a:p>
            <a:pPr marL="609600" indent="-609600" algn="ctr">
              <a:buNone/>
            </a:pPr>
            <a:r>
              <a:rPr lang="en-US" sz="3300" i="1" dirty="0">
                <a:solidFill>
                  <a:schemeClr val="bg1"/>
                </a:solidFill>
                <a:effectLst/>
                <a:latin typeface="Tahoma" pitchFamily="34" charset="0"/>
                <a:ea typeface="Tahoma" pitchFamily="34" charset="0"/>
                <a:cs typeface="Tahoma" pitchFamily="34" charset="0"/>
              </a:rPr>
              <a:t>"I made you thrive like a plant in the field; &amp; you grew,</a:t>
            </a:r>
          </a:p>
          <a:p>
            <a:pPr marL="609600" indent="-609600" algn="ctr">
              <a:buNone/>
            </a:pPr>
            <a:r>
              <a:rPr lang="en-US" sz="3300" i="1" dirty="0">
                <a:solidFill>
                  <a:schemeClr val="bg1"/>
                </a:solidFill>
                <a:effectLst/>
                <a:latin typeface="Tahoma" pitchFamily="34" charset="0"/>
                <a:ea typeface="Tahoma" pitchFamily="34" charset="0"/>
                <a:cs typeface="Tahoma" pitchFamily="34" charset="0"/>
              </a:rPr>
              <a:t>matured, &amp; became very beautiful. </a:t>
            </a:r>
            <a:r>
              <a:rPr lang="en-US" sz="3300" i="1" u="sng" dirty="0">
                <a:solidFill>
                  <a:srgbClr val="FF0000"/>
                </a:solidFill>
                <a:effectLst/>
                <a:latin typeface="Tahoma" pitchFamily="34" charset="0"/>
                <a:ea typeface="Tahoma" pitchFamily="34" charset="0"/>
                <a:cs typeface="Tahoma" pitchFamily="34" charset="0"/>
              </a:rPr>
              <a:t>Your breasts </a:t>
            </a:r>
            <a:r>
              <a:rPr lang="en-US" sz="3300" i="1" u="sng" dirty="0">
                <a:solidFill>
                  <a:schemeClr val="bg1"/>
                </a:solidFill>
                <a:effectLst/>
                <a:latin typeface="Tahoma" pitchFamily="34" charset="0"/>
                <a:ea typeface="Tahoma" pitchFamily="34" charset="0"/>
                <a:cs typeface="Tahoma" pitchFamily="34" charset="0"/>
              </a:rPr>
              <a:t>were </a:t>
            </a:r>
          </a:p>
          <a:p>
            <a:pPr marL="609600" indent="-609600" algn="ctr">
              <a:buNone/>
            </a:pPr>
            <a:r>
              <a:rPr lang="en-US" sz="3300" i="1" u="sng" dirty="0">
                <a:solidFill>
                  <a:schemeClr val="bg1"/>
                </a:solidFill>
                <a:effectLst/>
                <a:latin typeface="Tahoma" pitchFamily="34" charset="0"/>
                <a:ea typeface="Tahoma" pitchFamily="34" charset="0"/>
                <a:cs typeface="Tahoma" pitchFamily="34" charset="0"/>
              </a:rPr>
              <a:t>formed, your hair grew, but </a:t>
            </a:r>
            <a:r>
              <a:rPr lang="en-US" sz="3300" i="1" u="sng" dirty="0">
                <a:solidFill>
                  <a:srgbClr val="FF0000"/>
                </a:solidFill>
                <a:effectLst/>
                <a:latin typeface="Tahoma" pitchFamily="34" charset="0"/>
                <a:ea typeface="Tahoma" pitchFamily="34" charset="0"/>
                <a:cs typeface="Tahoma" pitchFamily="34" charset="0"/>
              </a:rPr>
              <a:t>you were naked &amp; bare</a:t>
            </a:r>
            <a:r>
              <a:rPr lang="en-US" sz="3300" i="1" dirty="0">
                <a:solidFill>
                  <a:schemeClr val="bg1"/>
                </a:solidFill>
                <a:effectLst/>
                <a:latin typeface="Tahoma" pitchFamily="34" charset="0"/>
                <a:ea typeface="Tahoma" pitchFamily="34" charset="0"/>
                <a:cs typeface="Tahoma" pitchFamily="34" charset="0"/>
              </a:rPr>
              <a:t>. When I </a:t>
            </a:r>
          </a:p>
          <a:p>
            <a:pPr marL="609600" indent="-609600" algn="ctr">
              <a:buNone/>
            </a:pPr>
            <a:r>
              <a:rPr lang="en-US" sz="3300" i="1" dirty="0">
                <a:solidFill>
                  <a:schemeClr val="bg1"/>
                </a:solidFill>
                <a:effectLst/>
                <a:latin typeface="Tahoma" pitchFamily="34" charset="0"/>
                <a:ea typeface="Tahoma" pitchFamily="34" charset="0"/>
                <a:cs typeface="Tahoma" pitchFamily="34" charset="0"/>
              </a:rPr>
              <a:t>passed by you again &amp; looked on you, indeed your time was </a:t>
            </a:r>
          </a:p>
          <a:p>
            <a:pPr marL="609600" indent="-609600" algn="ctr">
              <a:buNone/>
            </a:pPr>
            <a:r>
              <a:rPr lang="en-US" sz="3300" i="1" dirty="0">
                <a:solidFill>
                  <a:schemeClr val="bg1"/>
                </a:solidFill>
                <a:effectLst/>
                <a:latin typeface="Tahoma" pitchFamily="34" charset="0"/>
                <a:ea typeface="Tahoma" pitchFamily="34" charset="0"/>
                <a:cs typeface="Tahoma" pitchFamily="34" charset="0"/>
              </a:rPr>
              <a:t>the time of love; so </a:t>
            </a:r>
            <a:r>
              <a:rPr lang="en-US" sz="3300" i="1" u="sng" dirty="0">
                <a:solidFill>
                  <a:srgbClr val="00B0F0"/>
                </a:solidFill>
                <a:effectLst/>
                <a:latin typeface="Tahoma" pitchFamily="34" charset="0"/>
                <a:ea typeface="Tahoma" pitchFamily="34" charset="0"/>
                <a:cs typeface="Tahoma" pitchFamily="34" charset="0"/>
              </a:rPr>
              <a:t>I spread My wing over you &amp; covered </a:t>
            </a:r>
          </a:p>
          <a:p>
            <a:pPr marL="609600" indent="-609600" algn="ctr">
              <a:buNone/>
            </a:pPr>
            <a:r>
              <a:rPr lang="en-US" sz="3300" i="1" u="sng" dirty="0">
                <a:solidFill>
                  <a:srgbClr val="FF0000"/>
                </a:solidFill>
                <a:effectLst/>
                <a:latin typeface="Tahoma" pitchFamily="34" charset="0"/>
                <a:ea typeface="Tahoma" pitchFamily="34" charset="0"/>
                <a:cs typeface="Tahoma" pitchFamily="34" charset="0"/>
              </a:rPr>
              <a:t>your nakedness</a:t>
            </a:r>
            <a:r>
              <a:rPr lang="en-US" sz="3300" i="1" dirty="0">
                <a:solidFill>
                  <a:schemeClr val="bg1"/>
                </a:solidFill>
                <a:effectLst/>
                <a:latin typeface="Tahoma" pitchFamily="34" charset="0"/>
                <a:ea typeface="Tahoma" pitchFamily="34" charset="0"/>
                <a:cs typeface="Tahoma" pitchFamily="34" charset="0"/>
              </a:rPr>
              <a:t>. I swore an oath to you &amp; entered into a</a:t>
            </a:r>
          </a:p>
          <a:p>
            <a:pPr marL="609600" indent="-609600" algn="ctr">
              <a:buNone/>
            </a:pPr>
            <a:r>
              <a:rPr lang="en-US" sz="3300" i="1" dirty="0">
                <a:solidFill>
                  <a:schemeClr val="bg1"/>
                </a:solidFill>
                <a:effectLst/>
                <a:latin typeface="Tahoma" pitchFamily="34" charset="0"/>
                <a:ea typeface="Tahoma" pitchFamily="34" charset="0"/>
                <a:cs typeface="Tahoma" pitchFamily="34" charset="0"/>
              </a:rPr>
              <a:t>covenant with you &amp; you became Mine, says God”</a:t>
            </a:r>
            <a:r>
              <a:rPr lang="en-US" sz="3300" dirty="0">
                <a:solidFill>
                  <a:schemeClr val="bg1"/>
                </a:solidFill>
                <a:effectLst/>
                <a:latin typeface="Tahoma" pitchFamily="34" charset="0"/>
                <a:ea typeface="Tahoma" pitchFamily="34" charset="0"/>
                <a:cs typeface="Tahoma" pitchFamily="34" charset="0"/>
              </a:rPr>
              <a:t>  (</a:t>
            </a:r>
            <a:r>
              <a:rPr lang="en-US" sz="3300" dirty="0" err="1">
                <a:solidFill>
                  <a:schemeClr val="bg1"/>
                </a:solidFill>
                <a:effectLst/>
                <a:latin typeface="Tahoma" pitchFamily="34" charset="0"/>
                <a:ea typeface="Tahoma" pitchFamily="34" charset="0"/>
                <a:cs typeface="Tahoma" pitchFamily="34" charset="0"/>
              </a:rPr>
              <a:t>Ezk</a:t>
            </a:r>
            <a:r>
              <a:rPr lang="en-US" sz="3300" dirty="0">
                <a:solidFill>
                  <a:schemeClr val="bg1"/>
                </a:solidFill>
                <a:effectLst/>
                <a:latin typeface="Tahoma" pitchFamily="34" charset="0"/>
                <a:ea typeface="Tahoma" pitchFamily="34" charset="0"/>
                <a:cs typeface="Tahoma" pitchFamily="34" charset="0"/>
              </a:rPr>
              <a:t>. 16:7-8)</a:t>
            </a:r>
          </a:p>
          <a:p>
            <a:pPr marL="609600" indent="-609600" algn="ctr">
              <a:buNone/>
            </a:pPr>
            <a:endParaRPr lang="en-US" sz="1600" dirty="0">
              <a:solidFill>
                <a:schemeClr val="bg1"/>
              </a:solidFill>
              <a:effectLst/>
              <a:latin typeface="Tahoma" pitchFamily="34" charset="0"/>
              <a:ea typeface="Tahoma" pitchFamily="34" charset="0"/>
              <a:cs typeface="Tahoma" pitchFamily="34" charset="0"/>
            </a:endParaRPr>
          </a:p>
          <a:p>
            <a:pPr marL="609600" indent="-609600" algn="ctr">
              <a:buNone/>
            </a:pPr>
            <a:r>
              <a:rPr lang="en-US" sz="3500" dirty="0">
                <a:solidFill>
                  <a:schemeClr val="bg1"/>
                </a:solidFill>
                <a:latin typeface="Tahoma" pitchFamily="34" charset="0"/>
                <a:ea typeface="Tahoma" pitchFamily="34" charset="0"/>
                <a:cs typeface="Tahoma" pitchFamily="34" charset="0"/>
              </a:rPr>
              <a:t>Displaying the breast was considered nakedness &amp; needed </a:t>
            </a:r>
          </a:p>
          <a:p>
            <a:pPr marL="609600" indent="-609600" algn="ctr">
              <a:buNone/>
            </a:pPr>
            <a:r>
              <a:rPr lang="en-US" sz="3500" dirty="0">
                <a:solidFill>
                  <a:schemeClr val="bg1"/>
                </a:solidFill>
                <a:latin typeface="Tahoma" pitchFamily="34" charset="0"/>
                <a:ea typeface="Tahoma" pitchFamily="34" charset="0"/>
                <a:cs typeface="Tahoma" pitchFamily="34" charset="0"/>
              </a:rPr>
              <a:t>to be covered so as not to entice lust in others.</a:t>
            </a:r>
            <a:endParaRPr lang="en-US" sz="3500" dirty="0">
              <a:solidFill>
                <a:schemeClr val="bg1"/>
              </a:solidFill>
              <a:effectLst/>
              <a:latin typeface="Tahoma" pitchFamily="34" charset="0"/>
              <a:ea typeface="Tahoma" pitchFamily="34" charset="0"/>
              <a:cs typeface="Tahoma" pitchFamily="34" charset="0"/>
            </a:endParaRPr>
          </a:p>
          <a:p>
            <a:pPr marL="609600" indent="-60960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892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2"/>
            <a:ext cx="12192000" cy="815924"/>
          </a:xfrm>
        </p:spPr>
        <p:txBody>
          <a:bodyPr>
            <a:norm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God Wants Nakedness to be Covered (Waist)</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815926"/>
            <a:ext cx="12191999" cy="6042073"/>
          </a:xfrm>
        </p:spPr>
        <p:txBody>
          <a:bodyPr>
            <a:normAutofit/>
          </a:bodyPr>
          <a:lstStyle/>
          <a:p>
            <a:pPr marL="609600" indent="-609600" algn="ctr">
              <a:buNone/>
            </a:pPr>
            <a:r>
              <a:rPr lang="en-US" sz="3400" dirty="0">
                <a:solidFill>
                  <a:schemeClr val="bg1"/>
                </a:solidFill>
                <a:latin typeface="Tahoma" pitchFamily="34" charset="0"/>
                <a:ea typeface="Tahoma" pitchFamily="34" charset="0"/>
                <a:cs typeface="Tahoma" pitchFamily="34" charset="0"/>
              </a:rPr>
              <a:t>God told the priests to wear </a:t>
            </a:r>
            <a:r>
              <a:rPr lang="en-US" sz="3400" i="1" dirty="0">
                <a:solidFill>
                  <a:schemeClr val="bg1"/>
                </a:solidFill>
                <a:latin typeface="Tahoma" pitchFamily="34" charset="0"/>
                <a:ea typeface="Tahoma" pitchFamily="34" charset="0"/>
                <a:cs typeface="Tahoma" pitchFamily="34" charset="0"/>
              </a:rPr>
              <a:t>“linen trousers to </a:t>
            </a:r>
            <a:r>
              <a:rPr lang="en-US" sz="3400" i="1" u="sng" dirty="0">
                <a:solidFill>
                  <a:srgbClr val="00B0F0"/>
                </a:solidFill>
                <a:latin typeface="Tahoma" pitchFamily="34" charset="0"/>
                <a:ea typeface="Tahoma" pitchFamily="34" charset="0"/>
                <a:cs typeface="Tahoma" pitchFamily="34" charset="0"/>
              </a:rPr>
              <a:t>cover their</a:t>
            </a:r>
          </a:p>
          <a:p>
            <a:pPr marL="609600" indent="-609600" algn="ctr">
              <a:buNone/>
            </a:pPr>
            <a:r>
              <a:rPr lang="en-US" sz="3400" i="1" u="sng" dirty="0">
                <a:solidFill>
                  <a:srgbClr val="FF0000"/>
                </a:solidFill>
                <a:latin typeface="Tahoma" pitchFamily="34" charset="0"/>
                <a:ea typeface="Tahoma" pitchFamily="34" charset="0"/>
                <a:cs typeface="Tahoma" pitchFamily="34" charset="0"/>
              </a:rPr>
              <a:t>nakedness</a:t>
            </a:r>
            <a:r>
              <a:rPr lang="en-US" sz="3400" i="1" dirty="0">
                <a:solidFill>
                  <a:schemeClr val="bg1"/>
                </a:solidFill>
                <a:latin typeface="Tahoma" pitchFamily="34" charset="0"/>
                <a:ea typeface="Tahoma" pitchFamily="34" charset="0"/>
                <a:cs typeface="Tahoma" pitchFamily="34" charset="0"/>
              </a:rPr>
              <a:t>; they shall reach </a:t>
            </a:r>
            <a:r>
              <a:rPr lang="en-US" sz="3400" i="1" u="sng" dirty="0">
                <a:solidFill>
                  <a:srgbClr val="00B0F0"/>
                </a:solidFill>
                <a:latin typeface="Tahoma" pitchFamily="34" charset="0"/>
                <a:ea typeface="Tahoma" pitchFamily="34" charset="0"/>
                <a:cs typeface="Tahoma" pitchFamily="34" charset="0"/>
              </a:rPr>
              <a:t>from the waist to the thighs</a:t>
            </a:r>
            <a:r>
              <a:rPr lang="en-US" sz="3400" i="1" dirty="0">
                <a:solidFill>
                  <a:schemeClr val="bg1"/>
                </a:solidFill>
                <a:latin typeface="Tahoma" pitchFamily="34" charset="0"/>
                <a:ea typeface="Tahoma" pitchFamily="34" charset="0"/>
                <a:cs typeface="Tahoma" pitchFamily="34" charset="0"/>
              </a:rPr>
              <a:t>”</a:t>
            </a:r>
            <a:r>
              <a:rPr lang="en-US" sz="3400" dirty="0">
                <a:solidFill>
                  <a:schemeClr val="bg1"/>
                </a:solidFill>
                <a:latin typeface="Tahoma" pitchFamily="34" charset="0"/>
                <a:ea typeface="Tahoma" pitchFamily="34" charset="0"/>
                <a:cs typeface="Tahoma" pitchFamily="34" charset="0"/>
              </a:rPr>
              <a:t> </a:t>
            </a:r>
          </a:p>
          <a:p>
            <a:pPr marL="609600" indent="-609600" algn="ctr">
              <a:buNone/>
            </a:pPr>
            <a:r>
              <a:rPr lang="en-US" sz="3400" dirty="0">
                <a:solidFill>
                  <a:schemeClr val="bg1"/>
                </a:solidFill>
                <a:latin typeface="Tahoma" pitchFamily="34" charset="0"/>
                <a:ea typeface="Tahoma" pitchFamily="34" charset="0"/>
                <a:cs typeface="Tahoma" pitchFamily="34" charset="0"/>
              </a:rPr>
              <a:t>(Exodus 28:42)</a:t>
            </a:r>
          </a:p>
          <a:p>
            <a:pPr marL="609600" indent="-609600" algn="ctr">
              <a:buNone/>
            </a:pPr>
            <a:endParaRPr lang="en-US" sz="1700" dirty="0">
              <a:solidFill>
                <a:schemeClr val="bg1"/>
              </a:solidFill>
              <a:latin typeface="Tahoma" pitchFamily="34" charset="0"/>
              <a:ea typeface="Tahoma" pitchFamily="34" charset="0"/>
              <a:cs typeface="Tahoma" pitchFamily="34" charset="0"/>
            </a:endParaRPr>
          </a:p>
          <a:p>
            <a:pPr marL="609600" indent="-609600" algn="ctr">
              <a:buNone/>
            </a:pPr>
            <a:r>
              <a:rPr lang="en-US" sz="3400" dirty="0">
                <a:solidFill>
                  <a:schemeClr val="bg1"/>
                </a:solidFill>
                <a:latin typeface="Tahoma" pitchFamily="34" charset="0"/>
                <a:ea typeface="Tahoma" pitchFamily="34" charset="0"/>
                <a:cs typeface="Tahoma" pitchFamily="34" charset="0"/>
              </a:rPr>
              <a:t>If they disobeyed the command as they went into the tent of</a:t>
            </a:r>
          </a:p>
          <a:p>
            <a:pPr marL="609600" indent="-609600" algn="ctr">
              <a:buNone/>
            </a:pPr>
            <a:r>
              <a:rPr lang="en-US" sz="3400" dirty="0">
                <a:solidFill>
                  <a:schemeClr val="bg1"/>
                </a:solidFill>
                <a:latin typeface="Tahoma" pitchFamily="34" charset="0"/>
                <a:ea typeface="Tahoma" pitchFamily="34" charset="0"/>
                <a:cs typeface="Tahoma" pitchFamily="34" charset="0"/>
              </a:rPr>
              <a:t>meeting or the holy place, they would bear the guilt &amp; die.</a:t>
            </a:r>
          </a:p>
          <a:p>
            <a:pPr marL="609600" indent="-609600" algn="ctr">
              <a:buNone/>
            </a:pPr>
            <a:r>
              <a:rPr lang="en-US" sz="3400" dirty="0">
                <a:solidFill>
                  <a:schemeClr val="bg1"/>
                </a:solidFill>
                <a:latin typeface="Tahoma" pitchFamily="34" charset="0"/>
                <a:ea typeface="Tahoma" pitchFamily="34" charset="0"/>
                <a:cs typeface="Tahoma" pitchFamily="34" charset="0"/>
              </a:rPr>
              <a:t>(Exodus 28:43) </a:t>
            </a: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sz="3400" dirty="0">
                <a:solidFill>
                  <a:schemeClr val="bg1"/>
                </a:solidFill>
                <a:latin typeface="Tahoma" pitchFamily="34" charset="0"/>
                <a:ea typeface="Tahoma" pitchFamily="34" charset="0"/>
                <a:cs typeface="Tahoma" pitchFamily="34" charset="0"/>
              </a:rPr>
              <a:t> These examples are written for us as Christians which </a:t>
            </a:r>
          </a:p>
          <a:p>
            <a:pPr marL="609600" indent="-609600" algn="ctr">
              <a:buNone/>
            </a:pPr>
            <a:r>
              <a:rPr lang="en-US" sz="3400" dirty="0">
                <a:solidFill>
                  <a:schemeClr val="bg1"/>
                </a:solidFill>
                <a:latin typeface="Tahoma" pitchFamily="34" charset="0"/>
                <a:ea typeface="Tahoma" pitchFamily="34" charset="0"/>
                <a:cs typeface="Tahoma" pitchFamily="34" charset="0"/>
              </a:rPr>
              <a:t>gives us the Biblical definition of nakedness (Romans 15:4). </a:t>
            </a:r>
          </a:p>
          <a:p>
            <a:pPr marL="609600" indent="-60960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7613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2"/>
            <a:ext cx="12192000" cy="815924"/>
          </a:xfrm>
        </p:spPr>
        <p:txBody>
          <a:bodyPr>
            <a:norm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God Wants Nakedness to be Covered (Thigh)</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815926"/>
            <a:ext cx="12191999" cy="6042073"/>
          </a:xfrm>
        </p:spPr>
        <p:txBody>
          <a:bodyPr>
            <a:normAutofit/>
          </a:bodyPr>
          <a:lstStyle/>
          <a:p>
            <a:pPr marL="609600" indent="-609600" algn="ctr">
              <a:buNone/>
            </a:pPr>
            <a:r>
              <a:rPr lang="en-US" sz="3500" i="1" dirty="0">
                <a:solidFill>
                  <a:schemeClr val="bg1"/>
                </a:solidFill>
                <a:latin typeface="Tahoma" pitchFamily="34" charset="0"/>
                <a:ea typeface="Tahoma" pitchFamily="34" charset="0"/>
                <a:cs typeface="Tahoma" pitchFamily="34" charset="0"/>
              </a:rPr>
              <a:t>“Remove your veil, Take off the skirt, </a:t>
            </a:r>
            <a:r>
              <a:rPr lang="en-US" sz="3500" i="1" u="sng" dirty="0">
                <a:solidFill>
                  <a:srgbClr val="FF0000"/>
                </a:solidFill>
                <a:latin typeface="Tahoma" pitchFamily="34" charset="0"/>
                <a:ea typeface="Tahoma" pitchFamily="34" charset="0"/>
                <a:cs typeface="Tahoma" pitchFamily="34" charset="0"/>
              </a:rPr>
              <a:t>Uncover the thigh</a:t>
            </a:r>
            <a:r>
              <a:rPr lang="en-US" sz="3500" i="1" dirty="0">
                <a:solidFill>
                  <a:schemeClr val="bg1"/>
                </a:solidFill>
                <a:latin typeface="Tahoma" pitchFamily="34" charset="0"/>
                <a:ea typeface="Tahoma" pitchFamily="34" charset="0"/>
                <a:cs typeface="Tahoma" pitchFamily="34" charset="0"/>
              </a:rPr>
              <a:t>,</a:t>
            </a:r>
          </a:p>
          <a:p>
            <a:pPr marL="609600" indent="-609600" algn="ctr">
              <a:buNone/>
            </a:pPr>
            <a:r>
              <a:rPr lang="en-US" sz="3500" i="1" dirty="0">
                <a:solidFill>
                  <a:schemeClr val="bg1"/>
                </a:solidFill>
                <a:latin typeface="Tahoma" pitchFamily="34" charset="0"/>
                <a:ea typeface="Tahoma" pitchFamily="34" charset="0"/>
                <a:cs typeface="Tahoma" pitchFamily="34" charset="0"/>
              </a:rPr>
              <a:t>Pass through the rivers. </a:t>
            </a:r>
            <a:r>
              <a:rPr lang="en-US" sz="3500" i="1" u="sng" dirty="0">
                <a:solidFill>
                  <a:srgbClr val="FF0000"/>
                </a:solidFill>
                <a:latin typeface="Tahoma" pitchFamily="34" charset="0"/>
                <a:ea typeface="Tahoma" pitchFamily="34" charset="0"/>
                <a:cs typeface="Tahoma" pitchFamily="34" charset="0"/>
              </a:rPr>
              <a:t>Your nakedness shall be uncovered</a:t>
            </a:r>
            <a:r>
              <a:rPr lang="en-US" sz="3500" i="1" dirty="0">
                <a:solidFill>
                  <a:schemeClr val="bg1"/>
                </a:solidFill>
                <a:latin typeface="Tahoma" pitchFamily="34" charset="0"/>
                <a:ea typeface="Tahoma" pitchFamily="34" charset="0"/>
                <a:cs typeface="Tahoma" pitchFamily="34" charset="0"/>
              </a:rPr>
              <a:t>,</a:t>
            </a:r>
          </a:p>
          <a:p>
            <a:pPr marL="609600" indent="-609600" algn="ctr">
              <a:buNone/>
            </a:pPr>
            <a:r>
              <a:rPr lang="en-US" sz="3500" i="1" u="sng" dirty="0">
                <a:solidFill>
                  <a:srgbClr val="FF0000"/>
                </a:solidFill>
                <a:latin typeface="Tahoma" pitchFamily="34" charset="0"/>
                <a:ea typeface="Tahoma" pitchFamily="34" charset="0"/>
                <a:cs typeface="Tahoma" pitchFamily="34" charset="0"/>
              </a:rPr>
              <a:t>your shame will be seen</a:t>
            </a:r>
            <a:r>
              <a:rPr lang="en-US" sz="3500" i="1" dirty="0">
                <a:solidFill>
                  <a:schemeClr val="bg1"/>
                </a:solidFill>
                <a:latin typeface="Tahoma" pitchFamily="34" charset="0"/>
                <a:ea typeface="Tahoma" pitchFamily="34" charset="0"/>
                <a:cs typeface="Tahoma" pitchFamily="34" charset="0"/>
              </a:rPr>
              <a:t>; I will take vengeance, &amp; I will </a:t>
            </a:r>
          </a:p>
          <a:p>
            <a:pPr marL="609600" indent="-609600" algn="ctr">
              <a:buNone/>
            </a:pPr>
            <a:r>
              <a:rPr lang="en-US" sz="3500" i="1" dirty="0">
                <a:solidFill>
                  <a:schemeClr val="bg1"/>
                </a:solidFill>
                <a:latin typeface="Tahoma" pitchFamily="34" charset="0"/>
                <a:ea typeface="Tahoma" pitchFamily="34" charset="0"/>
                <a:cs typeface="Tahoma" pitchFamily="34" charset="0"/>
              </a:rPr>
              <a:t>not arbitrate with a man"</a:t>
            </a:r>
            <a:r>
              <a:rPr lang="en-US" sz="3500" dirty="0">
                <a:solidFill>
                  <a:schemeClr val="bg1"/>
                </a:solidFill>
                <a:latin typeface="Tahoma" pitchFamily="34" charset="0"/>
                <a:ea typeface="Tahoma" pitchFamily="34" charset="0"/>
                <a:cs typeface="Tahoma" pitchFamily="34" charset="0"/>
              </a:rPr>
              <a:t> (Isaiah 47:2-3).</a:t>
            </a:r>
          </a:p>
          <a:p>
            <a:pPr marL="609600" indent="-609600" algn="ctr">
              <a:buNone/>
            </a:pPr>
            <a:endParaRPr lang="en-US" sz="1800" dirty="0">
              <a:solidFill>
                <a:schemeClr val="bg1"/>
              </a:solidFill>
              <a:latin typeface="Tahoma" pitchFamily="34" charset="0"/>
              <a:ea typeface="Tahoma" pitchFamily="34" charset="0"/>
              <a:cs typeface="Tahoma" pitchFamily="34" charset="0"/>
            </a:endParaRPr>
          </a:p>
          <a:p>
            <a:pPr marL="609600" indent="-609600" algn="ctr">
              <a:buNone/>
            </a:pPr>
            <a:r>
              <a:rPr lang="en-US" sz="3500" dirty="0">
                <a:solidFill>
                  <a:schemeClr val="bg1"/>
                </a:solidFill>
                <a:latin typeface="Tahoma" pitchFamily="34" charset="0"/>
                <a:ea typeface="Tahoma" pitchFamily="34" charset="0"/>
                <a:cs typeface="Tahoma" pitchFamily="34" charset="0"/>
              </a:rPr>
              <a:t>Babylon was pictured as being like a woman exposed in her</a:t>
            </a:r>
          </a:p>
          <a:p>
            <a:pPr marL="609600" indent="-609600" algn="ctr">
              <a:buNone/>
            </a:pPr>
            <a:r>
              <a:rPr lang="en-US" sz="3500" dirty="0">
                <a:solidFill>
                  <a:schemeClr val="bg1"/>
                </a:solidFill>
                <a:latin typeface="Tahoma" pitchFamily="34" charset="0"/>
                <a:ea typeface="Tahoma" pitchFamily="34" charset="0"/>
                <a:cs typeface="Tahoma" pitchFamily="34" charset="0"/>
              </a:rPr>
              <a:t>nakedness with her thighs uncovered. </a:t>
            </a:r>
          </a:p>
          <a:p>
            <a:pPr marL="609600" indent="-609600" algn="ctr">
              <a:buNone/>
            </a:pPr>
            <a:endParaRPr lang="en-US" sz="1800" dirty="0">
              <a:solidFill>
                <a:schemeClr val="bg1"/>
              </a:solidFill>
              <a:latin typeface="Tahoma" pitchFamily="34" charset="0"/>
              <a:ea typeface="Tahoma" pitchFamily="34" charset="0"/>
              <a:cs typeface="Tahoma" pitchFamily="34" charset="0"/>
            </a:endParaRPr>
          </a:p>
          <a:p>
            <a:pPr marL="609600" indent="-609600" algn="ctr">
              <a:buNone/>
            </a:pPr>
            <a:r>
              <a:rPr lang="en-US" sz="3500" dirty="0">
                <a:solidFill>
                  <a:schemeClr val="bg1"/>
                </a:solidFill>
                <a:latin typeface="Tahoma" pitchFamily="34" charset="0"/>
                <a:ea typeface="Tahoma" pitchFamily="34" charset="0"/>
                <a:cs typeface="Tahoma" pitchFamily="34" charset="0"/>
              </a:rPr>
              <a:t>Many are exposing their nakedness at the beach, pool, park,</a:t>
            </a:r>
          </a:p>
          <a:p>
            <a:pPr marL="609600" indent="-609600" algn="ctr">
              <a:buNone/>
            </a:pPr>
            <a:r>
              <a:rPr lang="en-US" sz="3500" dirty="0">
                <a:solidFill>
                  <a:schemeClr val="bg1"/>
                </a:solidFill>
                <a:latin typeface="Tahoma" pitchFamily="34" charset="0"/>
                <a:ea typeface="Tahoma" pitchFamily="34" charset="0"/>
                <a:cs typeface="Tahoma" pitchFamily="34" charset="0"/>
              </a:rPr>
              <a:t>gym, &amp; putting pictures of it on Facebook w/o shame.</a:t>
            </a:r>
          </a:p>
          <a:p>
            <a:pPr marL="609600" indent="-60960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307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D6D15-3095-DED4-7089-BC59CB8C4345}"/>
              </a:ext>
            </a:extLst>
          </p:cNvPr>
          <p:cNvSpPr>
            <a:spLocks noGrp="1"/>
          </p:cNvSpPr>
          <p:nvPr>
            <p:ph type="title"/>
          </p:nvPr>
        </p:nvSpPr>
        <p:spPr>
          <a:xfrm>
            <a:off x="0" y="1"/>
            <a:ext cx="12192000" cy="1434903"/>
          </a:xfrm>
        </p:spPr>
        <p:txBody>
          <a:bodyPr>
            <a:normAutofit/>
          </a:bodyPr>
          <a:lstStyle/>
          <a:p>
            <a:pPr algn="ct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Holy Women in the OT are Given As Examples to Christian Women Today</a:t>
            </a:r>
          </a:p>
        </p:txBody>
      </p:sp>
      <p:sp>
        <p:nvSpPr>
          <p:cNvPr id="3" name="Content Placeholder 2">
            <a:extLst>
              <a:ext uri="{FF2B5EF4-FFF2-40B4-BE49-F238E27FC236}">
                <a16:creationId xmlns:a16="http://schemas.microsoft.com/office/drawing/2014/main" id="{82488E71-0093-40F6-381D-C531741E7A56}"/>
              </a:ext>
            </a:extLst>
          </p:cNvPr>
          <p:cNvSpPr>
            <a:spLocks noGrp="1"/>
          </p:cNvSpPr>
          <p:nvPr>
            <p:ph idx="1"/>
          </p:nvPr>
        </p:nvSpPr>
        <p:spPr>
          <a:xfrm>
            <a:off x="-1" y="1434904"/>
            <a:ext cx="12191999" cy="5423095"/>
          </a:xfrm>
        </p:spPr>
        <p:txBody>
          <a:bodyPr>
            <a:normAutofit/>
          </a:bodyPr>
          <a:lstStyle/>
          <a:p>
            <a:pPr marL="609600" indent="-609600" algn="ctr">
              <a:buNone/>
            </a:pPr>
            <a:endParaRPr lang="en-US" sz="1800" i="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09600" indent="-609600" algn="ctr">
              <a:buNone/>
            </a:pP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The Apostle Peter said, </a:t>
            </a:r>
            <a:r>
              <a:rPr lang="en-US" sz="360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”Your adornment </a:t>
            </a:r>
          </a:p>
          <a:p>
            <a:pPr marL="609600" indent="-609600" algn="ctr">
              <a:buNone/>
            </a:pP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must not be merely external-</a:t>
            </a:r>
          </a:p>
          <a:p>
            <a:pPr marL="609600" indent="-609600" algn="ctr">
              <a:buNone/>
            </a:pP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braiding the hair, &amp; wearing gold jewelry, </a:t>
            </a:r>
          </a:p>
          <a:p>
            <a:pPr marL="609600" indent="-609600" algn="ctr">
              <a:buNone/>
            </a:pP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or putting on dresses; </a:t>
            </a:r>
          </a:p>
          <a:p>
            <a:pPr marL="609600" indent="-609600" algn="ctr">
              <a:buNone/>
            </a:pP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let it be </a:t>
            </a:r>
            <a:r>
              <a:rPr lang="en-US" sz="360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hidden person of the heart</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609600" indent="-609600" algn="ctr">
              <a:buNone/>
            </a:pP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the imperishable quality of a </a:t>
            </a:r>
            <a:r>
              <a:rPr lang="en-US" sz="360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gentle &amp; quiet spirit</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609600" indent="-609600" algn="ctr">
              <a:buNone/>
            </a:pPr>
            <a:r>
              <a:rPr lang="en-US" sz="3600" i="1"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which is precious in the sight of God</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980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2089</TotalTime>
  <Words>2123</Words>
  <Application>Microsoft Office PowerPoint</Application>
  <PresentationFormat>Widescreen</PresentationFormat>
  <Paragraphs>156</Paragraphs>
  <Slides>15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Tahoma</vt:lpstr>
      <vt:lpstr>Times New Roman</vt:lpstr>
      <vt:lpstr>Office Theme</vt:lpstr>
      <vt:lpstr>Hymns for Worship at Woodmont</vt:lpstr>
      <vt:lpstr>PowerPoint Presentation</vt:lpstr>
      <vt:lpstr>Our Bodies are to be a Living Sacrifice to God</vt:lpstr>
      <vt:lpstr>God Wants Nakedness to be Covered (Tunic)</vt:lpstr>
      <vt:lpstr>God Wants Nakedness to be Covered (Tunic)</vt:lpstr>
      <vt:lpstr>God Wants Nakedness to be Covered (Chest)</vt:lpstr>
      <vt:lpstr>God Wants Nakedness to be Covered (Waist)</vt:lpstr>
      <vt:lpstr>God Wants Nakedness to be Covered (Thigh)</vt:lpstr>
      <vt:lpstr>Holy Women in the OT are Given As Examples to Christian Women Today</vt:lpstr>
      <vt:lpstr>Holy Women in the OT are Given As Examples to Christian Women Today</vt:lpstr>
      <vt:lpstr>Holy Women in the OT are Given As Examples to Christian Women Today</vt:lpstr>
      <vt:lpstr>Paul Told Timothy to Preach on Modesty</vt:lpstr>
      <vt:lpstr>Nakedness is Shameful &amp; Must be Covered</vt:lpstr>
      <vt:lpstr>Nakedness is not Shameful in a Scriptural Marriage but Outside it’s Sinful</vt:lpstr>
      <vt:lpstr>God Wants You to Cover Your Nakedness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14</cp:revision>
  <cp:lastPrinted>2023-03-26T12:20:58Z</cp:lastPrinted>
  <dcterms:created xsi:type="dcterms:W3CDTF">2023-03-25T02:33:34Z</dcterms:created>
  <dcterms:modified xsi:type="dcterms:W3CDTF">2023-03-26T13:33:27Z</dcterms:modified>
</cp:coreProperties>
</file>