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8" r:id="rId2"/>
    <p:sldId id="261" r:id="rId3"/>
    <p:sldId id="257" r:id="rId4"/>
    <p:sldId id="262" r:id="rId5"/>
    <p:sldId id="263" r:id="rId6"/>
    <p:sldId id="264" r:id="rId7"/>
    <p:sldId id="265" r:id="rId8"/>
    <p:sldId id="266" r:id="rId9"/>
    <p:sldId id="267" r:id="rId10"/>
    <p:sldId id="260" r:id="rId11"/>
    <p:sldId id="269" r:id="rId12"/>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11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1"/>
            <a:ext cx="3962400" cy="344091"/>
          </a:xfrm>
          <a:prstGeom prst="rect">
            <a:avLst/>
          </a:prstGeom>
        </p:spPr>
        <p:txBody>
          <a:bodyPr vert="horz" lIns="91440" tIns="45720" rIns="91440" bIns="45720" rtlCol="0"/>
          <a:lstStyle>
            <a:lvl1pPr algn="r">
              <a:defRPr sz="1200"/>
            </a:lvl1pPr>
          </a:lstStyle>
          <a:p>
            <a:fld id="{39174789-5093-484C-8C6B-226463E4A6B2}" type="datetimeFigureOut">
              <a:rPr lang="en-US" smtClean="0"/>
              <a:t>8/19/2023</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043DDFBF-3B95-49EF-92B2-F6D82EF27BFC}" type="slidenum">
              <a:rPr lang="en-US" smtClean="0"/>
              <a:t>‹#›</a:t>
            </a:fld>
            <a:endParaRPr lang="en-US"/>
          </a:p>
        </p:txBody>
      </p:sp>
    </p:spTree>
    <p:extLst>
      <p:ext uri="{BB962C8B-B14F-4D97-AF65-F5344CB8AC3E}">
        <p14:creationId xmlns:p14="http://schemas.microsoft.com/office/powerpoint/2010/main" val="1717355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Hot summer.  110 predicted34.  Maybe hottest summer since 1980.  We had a recent article in our local newspaper that predicted that it might be 125 or 130 degrees in the next 30 years.  That’s in the realm of God’s providence.  While many will shrink back from the reality of the teaching of hell from the Scriptures Jesus is very plain, clear, &amp; understandable.  Not talking, warning, or admonishing people about the horrors of hell will lead some to be deceived into thinking that I can sin with impunity &amp; God will save me in the end.  </a:t>
            </a:r>
          </a:p>
          <a:p>
            <a:r>
              <a:rPr lang="en-US" dirty="0"/>
              <a:t>2 timothy 3:16-17 According to the Bible hell is a real place and Jesus warned about it many times. </a:t>
            </a:r>
          </a:p>
          <a:p>
            <a:endParaRPr lang="en-US" dirty="0"/>
          </a:p>
        </p:txBody>
      </p:sp>
      <p:sp>
        <p:nvSpPr>
          <p:cNvPr id="4" name="Slide Number Placeholder 3"/>
          <p:cNvSpPr>
            <a:spLocks noGrp="1"/>
          </p:cNvSpPr>
          <p:nvPr>
            <p:ph type="sldNum" sz="quarter" idx="5"/>
          </p:nvPr>
        </p:nvSpPr>
        <p:spPr/>
        <p:txBody>
          <a:bodyPr/>
          <a:lstStyle/>
          <a:p>
            <a:fld id="{043DDFBF-3B95-49EF-92B2-F6D82EF27BFC}" type="slidenum">
              <a:rPr lang="en-US" smtClean="0"/>
              <a:t>1</a:t>
            </a:fld>
            <a:endParaRPr lang="en-US"/>
          </a:p>
        </p:txBody>
      </p:sp>
    </p:spTree>
    <p:extLst>
      <p:ext uri="{BB962C8B-B14F-4D97-AF65-F5344CB8AC3E}">
        <p14:creationId xmlns:p14="http://schemas.microsoft.com/office/powerpoint/2010/main" val="768086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 is prepared for the devil &amp; his angels (Mt. 25:41). You can only escape God’s wrath through Christ. But if you continue to refuse to reject God’s love, grace, &amp; mercy &amp; Christ who shed His blood joyfully &amp; willingly to save your precious soul, that’s where you will go! Obey the gospel now!</a:t>
            </a:r>
          </a:p>
        </p:txBody>
      </p:sp>
      <p:sp>
        <p:nvSpPr>
          <p:cNvPr id="4" name="Slide Number Placeholder 3"/>
          <p:cNvSpPr>
            <a:spLocks noGrp="1"/>
          </p:cNvSpPr>
          <p:nvPr>
            <p:ph type="sldNum" sz="quarter" idx="5"/>
          </p:nvPr>
        </p:nvSpPr>
        <p:spPr/>
        <p:txBody>
          <a:bodyPr/>
          <a:lstStyle/>
          <a:p>
            <a:fld id="{043DDFBF-3B95-49EF-92B2-F6D82EF27BFC}" type="slidenum">
              <a:rPr lang="en-US" smtClean="0"/>
              <a:t>10</a:t>
            </a:fld>
            <a:endParaRPr lang="en-US"/>
          </a:p>
        </p:txBody>
      </p:sp>
    </p:spTree>
    <p:extLst>
      <p:ext uri="{BB962C8B-B14F-4D97-AF65-F5344CB8AC3E}">
        <p14:creationId xmlns:p14="http://schemas.microsoft.com/office/powerpoint/2010/main" val="1515275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Hot summer.  110 degrees predicted today.  Maybe hottest summer since 1980.  We had a recent article in our local newspaper that predicted that it might be 125 or 130 degrees in the next 30 years.  That’s in the realm of God’s providence.  While many will shrink back from the reality of the teaching of hell from the Scriptures Jesus is very plain, clear, &amp; understandable.  Not talking, warning, or admonishing people about the horrors of hell will lead some to be deceived into thinking that I can sin with impunity &amp; God will save me in the end.  </a:t>
            </a:r>
          </a:p>
          <a:p>
            <a:r>
              <a:rPr lang="en-US" dirty="0"/>
              <a:t>2 timothy 3:16-17 According to the Bible hell is a real place and Jesus warned about it many times. </a:t>
            </a:r>
          </a:p>
        </p:txBody>
      </p:sp>
      <p:sp>
        <p:nvSpPr>
          <p:cNvPr id="4" name="Slide Number Placeholder 3"/>
          <p:cNvSpPr>
            <a:spLocks noGrp="1"/>
          </p:cNvSpPr>
          <p:nvPr>
            <p:ph type="sldNum" sz="quarter" idx="5"/>
          </p:nvPr>
        </p:nvSpPr>
        <p:spPr/>
        <p:txBody>
          <a:bodyPr/>
          <a:lstStyle/>
          <a:p>
            <a:fld id="{043DDFBF-3B95-49EF-92B2-F6D82EF27BFC}" type="slidenum">
              <a:rPr lang="en-US" smtClean="0"/>
              <a:t>2</a:t>
            </a:fld>
            <a:endParaRPr lang="en-US"/>
          </a:p>
        </p:txBody>
      </p:sp>
    </p:spTree>
    <p:extLst>
      <p:ext uri="{BB962C8B-B14F-4D97-AF65-F5344CB8AC3E}">
        <p14:creationId xmlns:p14="http://schemas.microsoft.com/office/powerpoint/2010/main" val="2991782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Hot summer.  110 degrees predicted today.  Maybe hottest summer since 1980.  We had a recent article in our local newspaper that predicted that it might be 125 or 130 degrees in the next 30 years.  That’s in the realm of God’s providence.  While many will shrink back from the reality of the teaching of hell from the Scriptures Jesus is very plain, clear, &amp; understandable.  Not talking, warning, or admonishing people about the horrors of hell will lead some to be deceived into thinking that I can sin with impunity &amp; God will save me in the end.  </a:t>
            </a:r>
          </a:p>
        </p:txBody>
      </p:sp>
      <p:sp>
        <p:nvSpPr>
          <p:cNvPr id="4" name="Slide Number Placeholder 3"/>
          <p:cNvSpPr>
            <a:spLocks noGrp="1"/>
          </p:cNvSpPr>
          <p:nvPr>
            <p:ph type="sldNum" sz="quarter" idx="5"/>
          </p:nvPr>
        </p:nvSpPr>
        <p:spPr/>
        <p:txBody>
          <a:bodyPr/>
          <a:lstStyle/>
          <a:p>
            <a:fld id="{043DDFBF-3B95-49EF-92B2-F6D82EF27BFC}" type="slidenum">
              <a:rPr lang="en-US" smtClean="0"/>
              <a:t>3</a:t>
            </a:fld>
            <a:endParaRPr lang="en-US"/>
          </a:p>
        </p:txBody>
      </p:sp>
    </p:spTree>
    <p:extLst>
      <p:ext uri="{BB962C8B-B14F-4D97-AF65-F5344CB8AC3E}">
        <p14:creationId xmlns:p14="http://schemas.microsoft.com/office/powerpoint/2010/main" val="1692677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effectLst/>
                <a:latin typeface="Tahoma" pitchFamily="34" charset="0"/>
                <a:ea typeface="Tahoma" pitchFamily="34" charset="0"/>
                <a:cs typeface="Tahoma" pitchFamily="34" charset="0"/>
              </a:rPr>
              <a:t>Some fear they will go blind someday but it doesn’t begin to compare with not be able to see for all of eternity. </a:t>
            </a:r>
          </a:p>
          <a:p>
            <a:endParaRPr lang="en-US" dirty="0"/>
          </a:p>
        </p:txBody>
      </p:sp>
      <p:sp>
        <p:nvSpPr>
          <p:cNvPr id="4" name="Slide Number Placeholder 3"/>
          <p:cNvSpPr>
            <a:spLocks noGrp="1"/>
          </p:cNvSpPr>
          <p:nvPr>
            <p:ph type="sldNum" sz="quarter" idx="5"/>
          </p:nvPr>
        </p:nvSpPr>
        <p:spPr/>
        <p:txBody>
          <a:bodyPr/>
          <a:lstStyle/>
          <a:p>
            <a:fld id="{043DDFBF-3B95-49EF-92B2-F6D82EF27BFC}" type="slidenum">
              <a:rPr lang="en-US" smtClean="0"/>
              <a:t>4</a:t>
            </a:fld>
            <a:endParaRPr lang="en-US"/>
          </a:p>
        </p:txBody>
      </p:sp>
    </p:spTree>
    <p:extLst>
      <p:ext uri="{BB962C8B-B14F-4D97-AF65-F5344CB8AC3E}">
        <p14:creationId xmlns:p14="http://schemas.microsoft.com/office/powerpoint/2010/main" val="2995647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effectLst/>
                <a:latin typeface="Tahoma" pitchFamily="34" charset="0"/>
                <a:ea typeface="Tahoma" pitchFamily="34" charset="0"/>
                <a:cs typeface="Tahoma" pitchFamily="34" charset="0"/>
              </a:rPr>
              <a:t>Over 60 million innocent babies have been slaughtered in the womb over the last 50 years. Those who will go to this place do not cease to exist because the rich man was conscious of the flame after his death. (Luke 16:24)</a:t>
            </a:r>
          </a:p>
          <a:p>
            <a:endParaRPr lang="en-US" dirty="0"/>
          </a:p>
        </p:txBody>
      </p:sp>
      <p:sp>
        <p:nvSpPr>
          <p:cNvPr id="4" name="Slide Number Placeholder 3"/>
          <p:cNvSpPr>
            <a:spLocks noGrp="1"/>
          </p:cNvSpPr>
          <p:nvPr>
            <p:ph type="sldNum" sz="quarter" idx="5"/>
          </p:nvPr>
        </p:nvSpPr>
        <p:spPr/>
        <p:txBody>
          <a:bodyPr/>
          <a:lstStyle/>
          <a:p>
            <a:fld id="{043DDFBF-3B95-49EF-92B2-F6D82EF27BFC}" type="slidenum">
              <a:rPr lang="en-US" smtClean="0"/>
              <a:t>5</a:t>
            </a:fld>
            <a:endParaRPr lang="en-US"/>
          </a:p>
        </p:txBody>
      </p:sp>
    </p:spTree>
    <p:extLst>
      <p:ext uri="{BB962C8B-B14F-4D97-AF65-F5344CB8AC3E}">
        <p14:creationId xmlns:p14="http://schemas.microsoft.com/office/powerpoint/2010/main" val="4012305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no purgatory.  No saint will be able to pray you out of this pain into paradise.  </a:t>
            </a:r>
          </a:p>
        </p:txBody>
      </p:sp>
      <p:sp>
        <p:nvSpPr>
          <p:cNvPr id="4" name="Slide Number Placeholder 3"/>
          <p:cNvSpPr>
            <a:spLocks noGrp="1"/>
          </p:cNvSpPr>
          <p:nvPr>
            <p:ph type="sldNum" sz="quarter" idx="5"/>
          </p:nvPr>
        </p:nvSpPr>
        <p:spPr/>
        <p:txBody>
          <a:bodyPr/>
          <a:lstStyle/>
          <a:p>
            <a:fld id="{043DDFBF-3B95-49EF-92B2-F6D82EF27BFC}" type="slidenum">
              <a:rPr lang="en-US" smtClean="0"/>
              <a:t>6</a:t>
            </a:fld>
            <a:endParaRPr lang="en-US"/>
          </a:p>
        </p:txBody>
      </p:sp>
    </p:spTree>
    <p:extLst>
      <p:ext uri="{BB962C8B-B14F-4D97-AF65-F5344CB8AC3E}">
        <p14:creationId xmlns:p14="http://schemas.microsoft.com/office/powerpoint/2010/main" val="2046205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43DDFBF-3B95-49EF-92B2-F6D82EF27BFC}" type="slidenum">
              <a:rPr lang="en-US" smtClean="0"/>
              <a:t>7</a:t>
            </a:fld>
            <a:endParaRPr lang="en-US"/>
          </a:p>
        </p:txBody>
      </p:sp>
    </p:spTree>
    <p:extLst>
      <p:ext uri="{BB962C8B-B14F-4D97-AF65-F5344CB8AC3E}">
        <p14:creationId xmlns:p14="http://schemas.microsoft.com/office/powerpoint/2010/main" val="2734042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would you even think about lusting after a woman in your heart, dress immodestly causing others to lose their soul much less commit fornication or adultery?  Why you go to the bar or even look &amp; lust after a drink which could lead to your being an alcoholic, beating up your loved ones, possibly kill someone drinking &amp; driving? Why would you lie or deceive someone realizing God will punish you for it.  Jesus paid such a great price &amp; saw the value of your soul to die for you so that you could be saved!  Why?</a:t>
            </a:r>
          </a:p>
        </p:txBody>
      </p:sp>
      <p:sp>
        <p:nvSpPr>
          <p:cNvPr id="4" name="Slide Number Placeholder 3"/>
          <p:cNvSpPr>
            <a:spLocks noGrp="1"/>
          </p:cNvSpPr>
          <p:nvPr>
            <p:ph type="sldNum" sz="quarter" idx="5"/>
          </p:nvPr>
        </p:nvSpPr>
        <p:spPr/>
        <p:txBody>
          <a:bodyPr/>
          <a:lstStyle/>
          <a:p>
            <a:fld id="{043DDFBF-3B95-49EF-92B2-F6D82EF27BFC}" type="slidenum">
              <a:rPr lang="en-US" smtClean="0"/>
              <a:t>8</a:t>
            </a:fld>
            <a:endParaRPr lang="en-US"/>
          </a:p>
        </p:txBody>
      </p:sp>
    </p:spTree>
    <p:extLst>
      <p:ext uri="{BB962C8B-B14F-4D97-AF65-F5344CB8AC3E}">
        <p14:creationId xmlns:p14="http://schemas.microsoft.com/office/powerpoint/2010/main" val="134373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B5D67"/>
                </a:solidFill>
                <a:effectLst/>
                <a:latin typeface="Verdana" panose="020B0604030504040204" pitchFamily="34" charset="0"/>
              </a:rPr>
              <a:t>Hell not pleasant, many deny its existence. Homer Hailey! How could a loving God send one to hell?” He’s a God of love, but also  justice who can’t ignore or condone sin. He has warned that “the wages of sin is death” (Rom. 6:23), ultimately leading to the “second death,” eternal separation from God (Rev. 20:14-15; 21:8; cf. II Thess. 1:7-9).</a:t>
            </a:r>
            <a:endParaRPr lang="en-US" dirty="0"/>
          </a:p>
        </p:txBody>
      </p:sp>
      <p:sp>
        <p:nvSpPr>
          <p:cNvPr id="4" name="Slide Number Placeholder 3"/>
          <p:cNvSpPr>
            <a:spLocks noGrp="1"/>
          </p:cNvSpPr>
          <p:nvPr>
            <p:ph type="sldNum" sz="quarter" idx="5"/>
          </p:nvPr>
        </p:nvSpPr>
        <p:spPr/>
        <p:txBody>
          <a:bodyPr/>
          <a:lstStyle/>
          <a:p>
            <a:fld id="{043DDFBF-3B95-49EF-92B2-F6D82EF27BFC}" type="slidenum">
              <a:rPr lang="en-US" smtClean="0"/>
              <a:t>9</a:t>
            </a:fld>
            <a:endParaRPr lang="en-US"/>
          </a:p>
        </p:txBody>
      </p:sp>
    </p:spTree>
    <p:extLst>
      <p:ext uri="{BB962C8B-B14F-4D97-AF65-F5344CB8AC3E}">
        <p14:creationId xmlns:p14="http://schemas.microsoft.com/office/powerpoint/2010/main" val="2231108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AA963-4A6D-B94B-02E7-2F9DEBD9A4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7AAEC7-272D-66A1-07CD-0023A8DA85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C60600-2E06-D87C-2A4C-606149192D80}"/>
              </a:ext>
            </a:extLst>
          </p:cNvPr>
          <p:cNvSpPr>
            <a:spLocks noGrp="1"/>
          </p:cNvSpPr>
          <p:nvPr>
            <p:ph type="dt" sz="half" idx="10"/>
          </p:nvPr>
        </p:nvSpPr>
        <p:spPr/>
        <p:txBody>
          <a:bodyPr/>
          <a:lstStyle/>
          <a:p>
            <a:fld id="{5FFAFE4E-7707-4FBD-A0C7-B92ED669FC54}" type="datetimeFigureOut">
              <a:rPr lang="en-US" smtClean="0"/>
              <a:t>8/19/2023</a:t>
            </a:fld>
            <a:endParaRPr lang="en-US"/>
          </a:p>
        </p:txBody>
      </p:sp>
      <p:sp>
        <p:nvSpPr>
          <p:cNvPr id="5" name="Footer Placeholder 4">
            <a:extLst>
              <a:ext uri="{FF2B5EF4-FFF2-40B4-BE49-F238E27FC236}">
                <a16:creationId xmlns:a16="http://schemas.microsoft.com/office/drawing/2014/main" id="{639A892D-2059-71C7-5C23-2244BB56A4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7AEDF-27FE-8327-E1B8-C86EDBF6C0AC}"/>
              </a:ext>
            </a:extLst>
          </p:cNvPr>
          <p:cNvSpPr>
            <a:spLocks noGrp="1"/>
          </p:cNvSpPr>
          <p:nvPr>
            <p:ph type="sldNum" sz="quarter" idx="12"/>
          </p:nvPr>
        </p:nvSpPr>
        <p:spPr/>
        <p:txBody>
          <a:bodyPr/>
          <a:lstStyle/>
          <a:p>
            <a:fld id="{91A19F31-23EC-4AD4-BE5C-F486F7722EE2}" type="slidenum">
              <a:rPr lang="en-US" smtClean="0"/>
              <a:t>‹#›</a:t>
            </a:fld>
            <a:endParaRPr lang="en-US"/>
          </a:p>
        </p:txBody>
      </p:sp>
    </p:spTree>
    <p:extLst>
      <p:ext uri="{BB962C8B-B14F-4D97-AF65-F5344CB8AC3E}">
        <p14:creationId xmlns:p14="http://schemas.microsoft.com/office/powerpoint/2010/main" val="3628260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83DCB-F4D5-7AFE-2DDC-7AABA43E1D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9271EC-C381-AFAC-91B9-D890D35097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C3F4ED-B949-6F4E-FBD3-CF87C66FA4D4}"/>
              </a:ext>
            </a:extLst>
          </p:cNvPr>
          <p:cNvSpPr>
            <a:spLocks noGrp="1"/>
          </p:cNvSpPr>
          <p:nvPr>
            <p:ph type="dt" sz="half" idx="10"/>
          </p:nvPr>
        </p:nvSpPr>
        <p:spPr/>
        <p:txBody>
          <a:bodyPr/>
          <a:lstStyle/>
          <a:p>
            <a:fld id="{5FFAFE4E-7707-4FBD-A0C7-B92ED669FC54}" type="datetimeFigureOut">
              <a:rPr lang="en-US" smtClean="0"/>
              <a:t>8/19/2023</a:t>
            </a:fld>
            <a:endParaRPr lang="en-US"/>
          </a:p>
        </p:txBody>
      </p:sp>
      <p:sp>
        <p:nvSpPr>
          <p:cNvPr id="5" name="Footer Placeholder 4">
            <a:extLst>
              <a:ext uri="{FF2B5EF4-FFF2-40B4-BE49-F238E27FC236}">
                <a16:creationId xmlns:a16="http://schemas.microsoft.com/office/drawing/2014/main" id="{05D266F7-9126-7464-724F-4B08479302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24FDA8-E28B-FED7-FBB8-FC42E555981D}"/>
              </a:ext>
            </a:extLst>
          </p:cNvPr>
          <p:cNvSpPr>
            <a:spLocks noGrp="1"/>
          </p:cNvSpPr>
          <p:nvPr>
            <p:ph type="sldNum" sz="quarter" idx="12"/>
          </p:nvPr>
        </p:nvSpPr>
        <p:spPr/>
        <p:txBody>
          <a:bodyPr/>
          <a:lstStyle/>
          <a:p>
            <a:fld id="{91A19F31-23EC-4AD4-BE5C-F486F7722EE2}" type="slidenum">
              <a:rPr lang="en-US" smtClean="0"/>
              <a:t>‹#›</a:t>
            </a:fld>
            <a:endParaRPr lang="en-US"/>
          </a:p>
        </p:txBody>
      </p:sp>
    </p:spTree>
    <p:extLst>
      <p:ext uri="{BB962C8B-B14F-4D97-AF65-F5344CB8AC3E}">
        <p14:creationId xmlns:p14="http://schemas.microsoft.com/office/powerpoint/2010/main" val="1659748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0D363-B336-C660-9258-4807EE7082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6BFF2A-FB5D-7DB8-CB9F-0AAA8AC9A6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BBB268-DDCC-1171-4D16-4AF5A6516898}"/>
              </a:ext>
            </a:extLst>
          </p:cNvPr>
          <p:cNvSpPr>
            <a:spLocks noGrp="1"/>
          </p:cNvSpPr>
          <p:nvPr>
            <p:ph type="dt" sz="half" idx="10"/>
          </p:nvPr>
        </p:nvSpPr>
        <p:spPr/>
        <p:txBody>
          <a:bodyPr/>
          <a:lstStyle/>
          <a:p>
            <a:fld id="{5FFAFE4E-7707-4FBD-A0C7-B92ED669FC54}" type="datetimeFigureOut">
              <a:rPr lang="en-US" smtClean="0"/>
              <a:t>8/19/2023</a:t>
            </a:fld>
            <a:endParaRPr lang="en-US"/>
          </a:p>
        </p:txBody>
      </p:sp>
      <p:sp>
        <p:nvSpPr>
          <p:cNvPr id="5" name="Footer Placeholder 4">
            <a:extLst>
              <a:ext uri="{FF2B5EF4-FFF2-40B4-BE49-F238E27FC236}">
                <a16:creationId xmlns:a16="http://schemas.microsoft.com/office/drawing/2014/main" id="{58BBF770-6064-CCE8-EC04-372EEEF45E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240C3F-A989-0567-4573-53FAADA61488}"/>
              </a:ext>
            </a:extLst>
          </p:cNvPr>
          <p:cNvSpPr>
            <a:spLocks noGrp="1"/>
          </p:cNvSpPr>
          <p:nvPr>
            <p:ph type="sldNum" sz="quarter" idx="12"/>
          </p:nvPr>
        </p:nvSpPr>
        <p:spPr/>
        <p:txBody>
          <a:bodyPr/>
          <a:lstStyle/>
          <a:p>
            <a:fld id="{91A19F31-23EC-4AD4-BE5C-F486F7722EE2}" type="slidenum">
              <a:rPr lang="en-US" smtClean="0"/>
              <a:t>‹#›</a:t>
            </a:fld>
            <a:endParaRPr lang="en-US"/>
          </a:p>
        </p:txBody>
      </p:sp>
    </p:spTree>
    <p:extLst>
      <p:ext uri="{BB962C8B-B14F-4D97-AF65-F5344CB8AC3E}">
        <p14:creationId xmlns:p14="http://schemas.microsoft.com/office/powerpoint/2010/main" val="3396169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664C-432C-22FD-18D6-E4691A634D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23FE42-53D8-9940-57B0-9841A66E29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4BDB97-4E16-3502-CF5F-1E5CAEDA745F}"/>
              </a:ext>
            </a:extLst>
          </p:cNvPr>
          <p:cNvSpPr>
            <a:spLocks noGrp="1"/>
          </p:cNvSpPr>
          <p:nvPr>
            <p:ph type="dt" sz="half" idx="10"/>
          </p:nvPr>
        </p:nvSpPr>
        <p:spPr/>
        <p:txBody>
          <a:bodyPr/>
          <a:lstStyle/>
          <a:p>
            <a:fld id="{5FFAFE4E-7707-4FBD-A0C7-B92ED669FC54}" type="datetimeFigureOut">
              <a:rPr lang="en-US" smtClean="0"/>
              <a:t>8/19/2023</a:t>
            </a:fld>
            <a:endParaRPr lang="en-US"/>
          </a:p>
        </p:txBody>
      </p:sp>
      <p:sp>
        <p:nvSpPr>
          <p:cNvPr id="5" name="Footer Placeholder 4">
            <a:extLst>
              <a:ext uri="{FF2B5EF4-FFF2-40B4-BE49-F238E27FC236}">
                <a16:creationId xmlns:a16="http://schemas.microsoft.com/office/drawing/2014/main" id="{312C822D-950E-5D3C-4C96-6330EA1C6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ACE748-3302-6D5B-9865-D974BFDBCCB0}"/>
              </a:ext>
            </a:extLst>
          </p:cNvPr>
          <p:cNvSpPr>
            <a:spLocks noGrp="1"/>
          </p:cNvSpPr>
          <p:nvPr>
            <p:ph type="sldNum" sz="quarter" idx="12"/>
          </p:nvPr>
        </p:nvSpPr>
        <p:spPr/>
        <p:txBody>
          <a:bodyPr/>
          <a:lstStyle/>
          <a:p>
            <a:fld id="{91A19F31-23EC-4AD4-BE5C-F486F7722EE2}" type="slidenum">
              <a:rPr lang="en-US" smtClean="0"/>
              <a:t>‹#›</a:t>
            </a:fld>
            <a:endParaRPr lang="en-US"/>
          </a:p>
        </p:txBody>
      </p:sp>
    </p:spTree>
    <p:extLst>
      <p:ext uri="{BB962C8B-B14F-4D97-AF65-F5344CB8AC3E}">
        <p14:creationId xmlns:p14="http://schemas.microsoft.com/office/powerpoint/2010/main" val="961624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C45CD-DB4E-31FE-C1E1-4737F13E43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5FA29D-3F53-6A30-0D0E-B8383BEDC7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023625-F9CE-C790-6D96-44C4AF63645A}"/>
              </a:ext>
            </a:extLst>
          </p:cNvPr>
          <p:cNvSpPr>
            <a:spLocks noGrp="1"/>
          </p:cNvSpPr>
          <p:nvPr>
            <p:ph type="dt" sz="half" idx="10"/>
          </p:nvPr>
        </p:nvSpPr>
        <p:spPr/>
        <p:txBody>
          <a:bodyPr/>
          <a:lstStyle/>
          <a:p>
            <a:fld id="{5FFAFE4E-7707-4FBD-A0C7-B92ED669FC54}" type="datetimeFigureOut">
              <a:rPr lang="en-US" smtClean="0"/>
              <a:t>8/19/2023</a:t>
            </a:fld>
            <a:endParaRPr lang="en-US"/>
          </a:p>
        </p:txBody>
      </p:sp>
      <p:sp>
        <p:nvSpPr>
          <p:cNvPr id="5" name="Footer Placeholder 4">
            <a:extLst>
              <a:ext uri="{FF2B5EF4-FFF2-40B4-BE49-F238E27FC236}">
                <a16:creationId xmlns:a16="http://schemas.microsoft.com/office/drawing/2014/main" id="{FA4A0C50-D152-8ABA-D47F-A3251165F6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85B507-1039-3D2C-1FE4-393F7DA27D09}"/>
              </a:ext>
            </a:extLst>
          </p:cNvPr>
          <p:cNvSpPr>
            <a:spLocks noGrp="1"/>
          </p:cNvSpPr>
          <p:nvPr>
            <p:ph type="sldNum" sz="quarter" idx="12"/>
          </p:nvPr>
        </p:nvSpPr>
        <p:spPr/>
        <p:txBody>
          <a:bodyPr/>
          <a:lstStyle/>
          <a:p>
            <a:fld id="{91A19F31-23EC-4AD4-BE5C-F486F7722EE2}" type="slidenum">
              <a:rPr lang="en-US" smtClean="0"/>
              <a:t>‹#›</a:t>
            </a:fld>
            <a:endParaRPr lang="en-US"/>
          </a:p>
        </p:txBody>
      </p:sp>
    </p:spTree>
    <p:extLst>
      <p:ext uri="{BB962C8B-B14F-4D97-AF65-F5344CB8AC3E}">
        <p14:creationId xmlns:p14="http://schemas.microsoft.com/office/powerpoint/2010/main" val="1315770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E6BEC-D1B8-7B20-BE25-C040A2E522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DEBA6B-B09D-0740-CEAA-BA86A951E6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463261-59C0-6AAF-FEED-F9DE26A831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38A287-D9A4-4BA0-69A7-F61B939AC907}"/>
              </a:ext>
            </a:extLst>
          </p:cNvPr>
          <p:cNvSpPr>
            <a:spLocks noGrp="1"/>
          </p:cNvSpPr>
          <p:nvPr>
            <p:ph type="dt" sz="half" idx="10"/>
          </p:nvPr>
        </p:nvSpPr>
        <p:spPr/>
        <p:txBody>
          <a:bodyPr/>
          <a:lstStyle/>
          <a:p>
            <a:fld id="{5FFAFE4E-7707-4FBD-A0C7-B92ED669FC54}" type="datetimeFigureOut">
              <a:rPr lang="en-US" smtClean="0"/>
              <a:t>8/19/2023</a:t>
            </a:fld>
            <a:endParaRPr lang="en-US"/>
          </a:p>
        </p:txBody>
      </p:sp>
      <p:sp>
        <p:nvSpPr>
          <p:cNvPr id="6" name="Footer Placeholder 5">
            <a:extLst>
              <a:ext uri="{FF2B5EF4-FFF2-40B4-BE49-F238E27FC236}">
                <a16:creationId xmlns:a16="http://schemas.microsoft.com/office/drawing/2014/main" id="{E75E9D6D-03B8-CF35-C846-D1DDA2E5A0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99B205-D54D-188D-DE02-3E401E08A368}"/>
              </a:ext>
            </a:extLst>
          </p:cNvPr>
          <p:cNvSpPr>
            <a:spLocks noGrp="1"/>
          </p:cNvSpPr>
          <p:nvPr>
            <p:ph type="sldNum" sz="quarter" idx="12"/>
          </p:nvPr>
        </p:nvSpPr>
        <p:spPr/>
        <p:txBody>
          <a:bodyPr/>
          <a:lstStyle/>
          <a:p>
            <a:fld id="{91A19F31-23EC-4AD4-BE5C-F486F7722EE2}" type="slidenum">
              <a:rPr lang="en-US" smtClean="0"/>
              <a:t>‹#›</a:t>
            </a:fld>
            <a:endParaRPr lang="en-US"/>
          </a:p>
        </p:txBody>
      </p:sp>
    </p:spTree>
    <p:extLst>
      <p:ext uri="{BB962C8B-B14F-4D97-AF65-F5344CB8AC3E}">
        <p14:creationId xmlns:p14="http://schemas.microsoft.com/office/powerpoint/2010/main" val="25054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EF385-C28C-D2F5-C9BF-24C722804B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5B7722-F3A9-AA6B-4999-9407BECFF0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B820C9-FC15-8766-42C9-D0D052EAAC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63F0CF-E12E-BE5E-19FF-C1071AAE32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509C50-290F-6636-0777-02445C0D15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4F6EFA-4121-58F3-DA68-22B4191342A4}"/>
              </a:ext>
            </a:extLst>
          </p:cNvPr>
          <p:cNvSpPr>
            <a:spLocks noGrp="1"/>
          </p:cNvSpPr>
          <p:nvPr>
            <p:ph type="dt" sz="half" idx="10"/>
          </p:nvPr>
        </p:nvSpPr>
        <p:spPr/>
        <p:txBody>
          <a:bodyPr/>
          <a:lstStyle/>
          <a:p>
            <a:fld id="{5FFAFE4E-7707-4FBD-A0C7-B92ED669FC54}" type="datetimeFigureOut">
              <a:rPr lang="en-US" smtClean="0"/>
              <a:t>8/19/2023</a:t>
            </a:fld>
            <a:endParaRPr lang="en-US"/>
          </a:p>
        </p:txBody>
      </p:sp>
      <p:sp>
        <p:nvSpPr>
          <p:cNvPr id="8" name="Footer Placeholder 7">
            <a:extLst>
              <a:ext uri="{FF2B5EF4-FFF2-40B4-BE49-F238E27FC236}">
                <a16:creationId xmlns:a16="http://schemas.microsoft.com/office/drawing/2014/main" id="{BEFF18FA-CE0D-A2DE-00F2-305EF843C8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5E456B-5C9E-89AA-149B-1FE0A5C21245}"/>
              </a:ext>
            </a:extLst>
          </p:cNvPr>
          <p:cNvSpPr>
            <a:spLocks noGrp="1"/>
          </p:cNvSpPr>
          <p:nvPr>
            <p:ph type="sldNum" sz="quarter" idx="12"/>
          </p:nvPr>
        </p:nvSpPr>
        <p:spPr/>
        <p:txBody>
          <a:bodyPr/>
          <a:lstStyle/>
          <a:p>
            <a:fld id="{91A19F31-23EC-4AD4-BE5C-F486F7722EE2}" type="slidenum">
              <a:rPr lang="en-US" smtClean="0"/>
              <a:t>‹#›</a:t>
            </a:fld>
            <a:endParaRPr lang="en-US"/>
          </a:p>
        </p:txBody>
      </p:sp>
    </p:spTree>
    <p:extLst>
      <p:ext uri="{BB962C8B-B14F-4D97-AF65-F5344CB8AC3E}">
        <p14:creationId xmlns:p14="http://schemas.microsoft.com/office/powerpoint/2010/main" val="3938132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AE6CD-D625-63B3-CE89-287A027601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17822B-78B8-FEB5-D7D8-8AE3797CBC5C}"/>
              </a:ext>
            </a:extLst>
          </p:cNvPr>
          <p:cNvSpPr>
            <a:spLocks noGrp="1"/>
          </p:cNvSpPr>
          <p:nvPr>
            <p:ph type="dt" sz="half" idx="10"/>
          </p:nvPr>
        </p:nvSpPr>
        <p:spPr/>
        <p:txBody>
          <a:bodyPr/>
          <a:lstStyle/>
          <a:p>
            <a:fld id="{5FFAFE4E-7707-4FBD-A0C7-B92ED669FC54}" type="datetimeFigureOut">
              <a:rPr lang="en-US" smtClean="0"/>
              <a:t>8/19/2023</a:t>
            </a:fld>
            <a:endParaRPr lang="en-US"/>
          </a:p>
        </p:txBody>
      </p:sp>
      <p:sp>
        <p:nvSpPr>
          <p:cNvPr id="4" name="Footer Placeholder 3">
            <a:extLst>
              <a:ext uri="{FF2B5EF4-FFF2-40B4-BE49-F238E27FC236}">
                <a16:creationId xmlns:a16="http://schemas.microsoft.com/office/drawing/2014/main" id="{AC01BED4-B42D-41AA-B9D7-BD6F3040A7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99138D-E299-13B1-3448-07776BF75A4F}"/>
              </a:ext>
            </a:extLst>
          </p:cNvPr>
          <p:cNvSpPr>
            <a:spLocks noGrp="1"/>
          </p:cNvSpPr>
          <p:nvPr>
            <p:ph type="sldNum" sz="quarter" idx="12"/>
          </p:nvPr>
        </p:nvSpPr>
        <p:spPr/>
        <p:txBody>
          <a:bodyPr/>
          <a:lstStyle/>
          <a:p>
            <a:fld id="{91A19F31-23EC-4AD4-BE5C-F486F7722EE2}" type="slidenum">
              <a:rPr lang="en-US" smtClean="0"/>
              <a:t>‹#›</a:t>
            </a:fld>
            <a:endParaRPr lang="en-US"/>
          </a:p>
        </p:txBody>
      </p:sp>
    </p:spTree>
    <p:extLst>
      <p:ext uri="{BB962C8B-B14F-4D97-AF65-F5344CB8AC3E}">
        <p14:creationId xmlns:p14="http://schemas.microsoft.com/office/powerpoint/2010/main" val="3398409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7865F-F241-5D70-404D-F2E09F1DBCD2}"/>
              </a:ext>
            </a:extLst>
          </p:cNvPr>
          <p:cNvSpPr>
            <a:spLocks noGrp="1"/>
          </p:cNvSpPr>
          <p:nvPr>
            <p:ph type="dt" sz="half" idx="10"/>
          </p:nvPr>
        </p:nvSpPr>
        <p:spPr/>
        <p:txBody>
          <a:bodyPr/>
          <a:lstStyle/>
          <a:p>
            <a:fld id="{5FFAFE4E-7707-4FBD-A0C7-B92ED669FC54}" type="datetimeFigureOut">
              <a:rPr lang="en-US" smtClean="0"/>
              <a:t>8/19/2023</a:t>
            </a:fld>
            <a:endParaRPr lang="en-US"/>
          </a:p>
        </p:txBody>
      </p:sp>
      <p:sp>
        <p:nvSpPr>
          <p:cNvPr id="3" name="Footer Placeholder 2">
            <a:extLst>
              <a:ext uri="{FF2B5EF4-FFF2-40B4-BE49-F238E27FC236}">
                <a16:creationId xmlns:a16="http://schemas.microsoft.com/office/drawing/2014/main" id="{65469E4C-C169-326D-5B61-1F8DD03CAEA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EA076E-9E09-742B-7A97-A99B14B5D1FB}"/>
              </a:ext>
            </a:extLst>
          </p:cNvPr>
          <p:cNvSpPr>
            <a:spLocks noGrp="1"/>
          </p:cNvSpPr>
          <p:nvPr>
            <p:ph type="sldNum" sz="quarter" idx="12"/>
          </p:nvPr>
        </p:nvSpPr>
        <p:spPr/>
        <p:txBody>
          <a:bodyPr/>
          <a:lstStyle/>
          <a:p>
            <a:fld id="{91A19F31-23EC-4AD4-BE5C-F486F7722EE2}" type="slidenum">
              <a:rPr lang="en-US" smtClean="0"/>
              <a:t>‹#›</a:t>
            </a:fld>
            <a:endParaRPr lang="en-US"/>
          </a:p>
        </p:txBody>
      </p:sp>
    </p:spTree>
    <p:extLst>
      <p:ext uri="{BB962C8B-B14F-4D97-AF65-F5344CB8AC3E}">
        <p14:creationId xmlns:p14="http://schemas.microsoft.com/office/powerpoint/2010/main" val="1620759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67C89-50C4-86EB-D91F-B6B0A7ACDB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05FAF8-5A46-E540-0BAD-ADA8D1F72A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C52A41-CBE3-7B0E-6E27-58B8A75308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0B8BB1-17DD-6AB7-76D2-EA0346D4C7B3}"/>
              </a:ext>
            </a:extLst>
          </p:cNvPr>
          <p:cNvSpPr>
            <a:spLocks noGrp="1"/>
          </p:cNvSpPr>
          <p:nvPr>
            <p:ph type="dt" sz="half" idx="10"/>
          </p:nvPr>
        </p:nvSpPr>
        <p:spPr/>
        <p:txBody>
          <a:bodyPr/>
          <a:lstStyle/>
          <a:p>
            <a:fld id="{5FFAFE4E-7707-4FBD-A0C7-B92ED669FC54}" type="datetimeFigureOut">
              <a:rPr lang="en-US" smtClean="0"/>
              <a:t>8/19/2023</a:t>
            </a:fld>
            <a:endParaRPr lang="en-US"/>
          </a:p>
        </p:txBody>
      </p:sp>
      <p:sp>
        <p:nvSpPr>
          <p:cNvPr id="6" name="Footer Placeholder 5">
            <a:extLst>
              <a:ext uri="{FF2B5EF4-FFF2-40B4-BE49-F238E27FC236}">
                <a16:creationId xmlns:a16="http://schemas.microsoft.com/office/drawing/2014/main" id="{F39A96B2-8481-AA7E-DB08-85F1FDCF97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6269D6-068D-216C-1F9F-B4EA4E30A8D4}"/>
              </a:ext>
            </a:extLst>
          </p:cNvPr>
          <p:cNvSpPr>
            <a:spLocks noGrp="1"/>
          </p:cNvSpPr>
          <p:nvPr>
            <p:ph type="sldNum" sz="quarter" idx="12"/>
          </p:nvPr>
        </p:nvSpPr>
        <p:spPr/>
        <p:txBody>
          <a:bodyPr/>
          <a:lstStyle/>
          <a:p>
            <a:fld id="{91A19F31-23EC-4AD4-BE5C-F486F7722EE2}" type="slidenum">
              <a:rPr lang="en-US" smtClean="0"/>
              <a:t>‹#›</a:t>
            </a:fld>
            <a:endParaRPr lang="en-US"/>
          </a:p>
        </p:txBody>
      </p:sp>
    </p:spTree>
    <p:extLst>
      <p:ext uri="{BB962C8B-B14F-4D97-AF65-F5344CB8AC3E}">
        <p14:creationId xmlns:p14="http://schemas.microsoft.com/office/powerpoint/2010/main" val="1144331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93917-511C-0E9B-A5F8-02FD3735B3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98ED75-A465-029A-8419-42552BAA8B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A640EF-3C75-F6D4-2882-2F260FEF2B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140B07-9420-5F81-074F-35FD41BF9DDD}"/>
              </a:ext>
            </a:extLst>
          </p:cNvPr>
          <p:cNvSpPr>
            <a:spLocks noGrp="1"/>
          </p:cNvSpPr>
          <p:nvPr>
            <p:ph type="dt" sz="half" idx="10"/>
          </p:nvPr>
        </p:nvSpPr>
        <p:spPr/>
        <p:txBody>
          <a:bodyPr/>
          <a:lstStyle/>
          <a:p>
            <a:fld id="{5FFAFE4E-7707-4FBD-A0C7-B92ED669FC54}" type="datetimeFigureOut">
              <a:rPr lang="en-US" smtClean="0"/>
              <a:t>8/19/2023</a:t>
            </a:fld>
            <a:endParaRPr lang="en-US"/>
          </a:p>
        </p:txBody>
      </p:sp>
      <p:sp>
        <p:nvSpPr>
          <p:cNvPr id="6" name="Footer Placeholder 5">
            <a:extLst>
              <a:ext uri="{FF2B5EF4-FFF2-40B4-BE49-F238E27FC236}">
                <a16:creationId xmlns:a16="http://schemas.microsoft.com/office/drawing/2014/main" id="{1D0E8CCA-E06D-FE00-3B77-A54A064623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3F172F-9DC9-8649-28F8-2567AD8FE77A}"/>
              </a:ext>
            </a:extLst>
          </p:cNvPr>
          <p:cNvSpPr>
            <a:spLocks noGrp="1"/>
          </p:cNvSpPr>
          <p:nvPr>
            <p:ph type="sldNum" sz="quarter" idx="12"/>
          </p:nvPr>
        </p:nvSpPr>
        <p:spPr/>
        <p:txBody>
          <a:bodyPr/>
          <a:lstStyle/>
          <a:p>
            <a:fld id="{91A19F31-23EC-4AD4-BE5C-F486F7722EE2}" type="slidenum">
              <a:rPr lang="en-US" smtClean="0"/>
              <a:t>‹#›</a:t>
            </a:fld>
            <a:endParaRPr lang="en-US"/>
          </a:p>
        </p:txBody>
      </p:sp>
    </p:spTree>
    <p:extLst>
      <p:ext uri="{BB962C8B-B14F-4D97-AF65-F5344CB8AC3E}">
        <p14:creationId xmlns:p14="http://schemas.microsoft.com/office/powerpoint/2010/main" val="2093427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273DC8-6271-972B-AB4E-061D5D17A1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37656B-CCC3-B3DC-2320-B5E3D52A11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29951B-D093-662E-C940-D7EA7B413B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FAFE4E-7707-4FBD-A0C7-B92ED669FC54}" type="datetimeFigureOut">
              <a:rPr lang="en-US" smtClean="0"/>
              <a:t>8/19/2023</a:t>
            </a:fld>
            <a:endParaRPr lang="en-US"/>
          </a:p>
        </p:txBody>
      </p:sp>
      <p:sp>
        <p:nvSpPr>
          <p:cNvPr id="5" name="Footer Placeholder 4">
            <a:extLst>
              <a:ext uri="{FF2B5EF4-FFF2-40B4-BE49-F238E27FC236}">
                <a16:creationId xmlns:a16="http://schemas.microsoft.com/office/drawing/2014/main" id="{80757868-EAED-BDD2-3D14-69E072612F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DD4BFA8-3941-BA4B-23B2-3FDF62813D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19F31-23EC-4AD4-BE5C-F486F7722EE2}" type="slidenum">
              <a:rPr lang="en-US" smtClean="0"/>
              <a:t>‹#›</a:t>
            </a:fld>
            <a:endParaRPr lang="en-US"/>
          </a:p>
        </p:txBody>
      </p:sp>
    </p:spTree>
    <p:extLst>
      <p:ext uri="{BB962C8B-B14F-4D97-AF65-F5344CB8AC3E}">
        <p14:creationId xmlns:p14="http://schemas.microsoft.com/office/powerpoint/2010/main" val="2777835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996DB-C2DF-B908-1D53-4D791B9CDFE1}"/>
              </a:ext>
            </a:extLst>
          </p:cNvPr>
          <p:cNvSpPr>
            <a:spLocks noGrp="1"/>
          </p:cNvSpPr>
          <p:nvPr>
            <p:ph type="title"/>
          </p:nvPr>
        </p:nvSpPr>
        <p:spPr>
          <a:xfrm>
            <a:off x="0" y="1"/>
            <a:ext cx="12192000" cy="1252024"/>
          </a:xfrm>
        </p:spPr>
        <p:txBody>
          <a:bodyPr>
            <a:normAutofit/>
          </a:bodyPr>
          <a:lstStyle/>
          <a:p>
            <a:pPr algn="ctr"/>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2BB4E01E-788A-0187-8A3C-EFAA942F7F19}"/>
              </a:ext>
            </a:extLst>
          </p:cNvPr>
          <p:cNvSpPr>
            <a:spLocks noGrp="1"/>
          </p:cNvSpPr>
          <p:nvPr>
            <p:ph idx="1"/>
          </p:nvPr>
        </p:nvSpPr>
        <p:spPr>
          <a:xfrm>
            <a:off x="0" y="1252025"/>
            <a:ext cx="12192000" cy="5605974"/>
          </a:xfrm>
        </p:spPr>
        <p:txBody>
          <a:bodyPr>
            <a:normAutofit/>
          </a:bodyPr>
          <a:lstStyle/>
          <a:p>
            <a:pPr marL="0" indent="0">
              <a:buNone/>
            </a:pPr>
            <a:r>
              <a:rPr lang="en-US" sz="5200" dirty="0">
                <a:solidFill>
                  <a:schemeClr val="bg1"/>
                </a:solidFill>
                <a:latin typeface="Tahoma" panose="020B0604030504040204" pitchFamily="34" charset="0"/>
                <a:ea typeface="Tahoma" panose="020B0604030504040204" pitchFamily="34" charset="0"/>
                <a:cs typeface="Tahoma" panose="020B0604030504040204" pitchFamily="34" charset="0"/>
              </a:rPr>
              <a:t>414 O How I Love Jesus</a:t>
            </a:r>
          </a:p>
          <a:p>
            <a:pPr marL="0" indent="0">
              <a:buNone/>
            </a:pPr>
            <a:r>
              <a:rPr lang="en-US" sz="5200" dirty="0">
                <a:solidFill>
                  <a:schemeClr val="bg1"/>
                </a:solidFill>
                <a:latin typeface="Tahoma" panose="020B0604030504040204" pitchFamily="34" charset="0"/>
                <a:ea typeface="Tahoma" panose="020B0604030504040204" pitchFamily="34" charset="0"/>
                <a:cs typeface="Tahoma" panose="020B0604030504040204" pitchFamily="34" charset="0"/>
              </a:rPr>
              <a:t>69   What a Friend We Have in Jesus</a:t>
            </a:r>
          </a:p>
          <a:p>
            <a:pPr marL="0" indent="0">
              <a:buNone/>
            </a:pPr>
            <a:r>
              <a:rPr lang="en-US" sz="5200" dirty="0">
                <a:solidFill>
                  <a:schemeClr val="bg1"/>
                </a:solidFill>
                <a:latin typeface="Tahoma" panose="020B0604030504040204" pitchFamily="34" charset="0"/>
                <a:ea typeface="Tahoma" panose="020B0604030504040204" pitchFamily="34" charset="0"/>
                <a:cs typeface="Tahoma" panose="020B0604030504040204" pitchFamily="34" charset="0"/>
              </a:rPr>
              <a:t>165 Thus Remember Me</a:t>
            </a:r>
          </a:p>
          <a:p>
            <a:pPr marL="0" indent="0">
              <a:buNone/>
            </a:pPr>
            <a:r>
              <a:rPr lang="en-US" sz="5200" dirty="0">
                <a:solidFill>
                  <a:schemeClr val="bg1"/>
                </a:solidFill>
                <a:latin typeface="Tahoma" panose="020B0604030504040204" pitchFamily="34" charset="0"/>
                <a:ea typeface="Tahoma" panose="020B0604030504040204" pitchFamily="34" charset="0"/>
                <a:cs typeface="Tahoma" panose="020B0604030504040204" pitchFamily="34" charset="0"/>
              </a:rPr>
              <a:t>500 Give Me the Bible</a:t>
            </a:r>
          </a:p>
          <a:p>
            <a:pPr marL="0" indent="0">
              <a:buNone/>
            </a:pPr>
            <a:r>
              <a:rPr lang="en-US" sz="5200" dirty="0">
                <a:solidFill>
                  <a:schemeClr val="bg1"/>
                </a:solidFill>
                <a:latin typeface="Tahoma" panose="020B0604030504040204" pitchFamily="34" charset="0"/>
                <a:ea typeface="Tahoma" panose="020B0604030504040204" pitchFamily="34" charset="0"/>
                <a:cs typeface="Tahoma" panose="020B0604030504040204" pitchFamily="34" charset="0"/>
              </a:rPr>
              <a:t>284 What Will Your Answer Be?</a:t>
            </a:r>
          </a:p>
          <a:p>
            <a:pPr marL="0" indent="0">
              <a:buNone/>
            </a:pPr>
            <a:r>
              <a:rPr lang="en-US" sz="5200" dirty="0">
                <a:solidFill>
                  <a:schemeClr val="bg1"/>
                </a:solidFill>
                <a:latin typeface="Tahoma" panose="020B0604030504040204" pitchFamily="34" charset="0"/>
                <a:ea typeface="Tahoma" panose="020B0604030504040204" pitchFamily="34" charset="0"/>
                <a:cs typeface="Tahoma" panose="020B0604030504040204" pitchFamily="34" charset="0"/>
              </a:rPr>
              <a:t>701 Walk Beside Me</a:t>
            </a:r>
          </a:p>
        </p:txBody>
      </p:sp>
    </p:spTree>
    <p:extLst>
      <p:ext uri="{BB962C8B-B14F-4D97-AF65-F5344CB8AC3E}">
        <p14:creationId xmlns:p14="http://schemas.microsoft.com/office/powerpoint/2010/main" val="42049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8E5C1-05C2-C361-7502-2F7B03FF5945}"/>
              </a:ext>
            </a:extLst>
          </p:cNvPr>
          <p:cNvSpPr>
            <a:spLocks noGrp="1"/>
          </p:cNvSpPr>
          <p:nvPr>
            <p:ph type="title"/>
          </p:nvPr>
        </p:nvSpPr>
        <p:spPr>
          <a:xfrm>
            <a:off x="0" y="1"/>
            <a:ext cx="12192000" cy="1055076"/>
          </a:xfrm>
        </p:spPr>
        <p:txBody>
          <a:bodyPr>
            <a:normAutofit/>
          </a:bodyPr>
          <a:lstStyle/>
          <a:p>
            <a:pPr algn="ctr"/>
            <a:r>
              <a:rPr lang="en-US" sz="6900" b="1" dirty="0">
                <a:solidFill>
                  <a:srgbClr val="00B0F0"/>
                </a:solidFill>
                <a:latin typeface="Tahoma" panose="020B0604030504040204" pitchFamily="34" charset="0"/>
                <a:ea typeface="Tahoma" panose="020B0604030504040204" pitchFamily="34" charset="0"/>
                <a:cs typeface="Tahoma" panose="020B0604030504040204" pitchFamily="34" charset="0"/>
              </a:rPr>
              <a:t>Be Saved from Hell Today!</a:t>
            </a:r>
          </a:p>
        </p:txBody>
      </p:sp>
      <p:sp>
        <p:nvSpPr>
          <p:cNvPr id="3" name="Content Placeholder 2">
            <a:extLst>
              <a:ext uri="{FF2B5EF4-FFF2-40B4-BE49-F238E27FC236}">
                <a16:creationId xmlns:a16="http://schemas.microsoft.com/office/drawing/2014/main" id="{7C302448-E0F6-0596-ECBF-D424736EAD0D}"/>
              </a:ext>
            </a:extLst>
          </p:cNvPr>
          <p:cNvSpPr>
            <a:spLocks noGrp="1"/>
          </p:cNvSpPr>
          <p:nvPr>
            <p:ph idx="1"/>
          </p:nvPr>
        </p:nvSpPr>
        <p:spPr>
          <a:xfrm>
            <a:off x="0" y="1055078"/>
            <a:ext cx="12192000" cy="5802922"/>
          </a:xfrm>
        </p:spPr>
        <p:txBody>
          <a:bodyPr>
            <a:normAutofit/>
          </a:bodyPr>
          <a:lstStyle/>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while we were still </a:t>
            </a:r>
            <a:r>
              <a:rPr lang="en-US" sz="3500" b="0" i="0" u="sng" dirty="0">
                <a:solidFill>
                  <a:srgbClr val="FF0000"/>
                </a:solidFill>
                <a:effectLst/>
                <a:latin typeface="Tahoma" panose="020B0604030504040204" pitchFamily="34" charset="0"/>
                <a:ea typeface="Tahoma" panose="020B0604030504040204" pitchFamily="34" charset="0"/>
                <a:cs typeface="Tahoma" panose="020B0604030504040204" pitchFamily="34" charset="0"/>
              </a:rPr>
              <a:t>helpless</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the right time </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 died</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for</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 </a:t>
            </a:r>
            <a:r>
              <a:rPr lang="en-US" sz="3500" b="0" i="0" u="sng" dirty="0">
                <a:solidFill>
                  <a:srgbClr val="FF0000"/>
                </a:solidFill>
                <a:effectLst/>
                <a:latin typeface="Tahoma" panose="020B0604030504040204" pitchFamily="34" charset="0"/>
                <a:ea typeface="Tahoma" panose="020B0604030504040204" pitchFamily="34" charset="0"/>
                <a:cs typeface="Tahoma" panose="020B0604030504040204" pitchFamily="34" charset="0"/>
              </a:rPr>
              <a:t>ungodly</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one will hardly die for a righteous man; though perhaps</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the good man someone would dare even to die.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demonstrates His own love toward </a:t>
            </a:r>
            <a:r>
              <a:rPr lang="en-US" sz="3500" b="0" i="0" u="sng" dirty="0">
                <a:solidFill>
                  <a:srgbClr val="FF0000"/>
                </a:solidFill>
                <a:effectLst/>
                <a:latin typeface="Tahoma" panose="020B0604030504040204" pitchFamily="34" charset="0"/>
                <a:ea typeface="Tahoma" panose="020B0604030504040204" pitchFamily="34" charset="0"/>
                <a:cs typeface="Tahoma" panose="020B0604030504040204" pitchFamily="34" charset="0"/>
              </a:rPr>
              <a:t>us</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in that while we were yet </a:t>
            </a:r>
            <a:r>
              <a:rPr lang="en-US" sz="3500" b="0" i="0" u="sng" dirty="0">
                <a:solidFill>
                  <a:srgbClr val="FF0000"/>
                </a:solidFill>
                <a:effectLst/>
                <a:latin typeface="Tahoma" panose="020B0604030504040204" pitchFamily="34" charset="0"/>
                <a:ea typeface="Tahoma" panose="020B0604030504040204" pitchFamily="34" charset="0"/>
                <a:cs typeface="Tahoma" panose="020B0604030504040204" pitchFamily="34" charset="0"/>
              </a:rPr>
              <a:t>sinners</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 died for </a:t>
            </a:r>
            <a:r>
              <a:rPr lang="en-US" sz="3500" b="0" i="0" u="sng" dirty="0">
                <a:solidFill>
                  <a:srgbClr val="FF0000"/>
                </a:solidFill>
                <a:effectLst/>
                <a:latin typeface="Tahoma" panose="020B0604030504040204" pitchFamily="34" charset="0"/>
                <a:ea typeface="Tahoma" panose="020B0604030504040204" pitchFamily="34" charset="0"/>
                <a:cs typeface="Tahoma" panose="020B0604030504040204" pitchFamily="34" charset="0"/>
              </a:rPr>
              <a:t>us</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Much more then, </a:t>
            </a:r>
            <a:r>
              <a:rPr lang="en-US" sz="35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having now been </a:t>
            </a:r>
            <a:r>
              <a:rPr lang="en-US" sz="35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justified</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by His blood</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5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we shall be saved from </a:t>
            </a:r>
            <a:r>
              <a:rPr lang="en-US" sz="35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wrath </a:t>
            </a:r>
            <a:r>
              <a:rPr lang="en-US" sz="3500" b="0" i="1" dirty="0">
                <a:solidFill>
                  <a:srgbClr val="FF0000"/>
                </a:solidFill>
                <a:effectLst/>
                <a:latin typeface="Tahoma" panose="020B0604030504040204" pitchFamily="34" charset="0"/>
                <a:ea typeface="Tahoma" panose="020B0604030504040204" pitchFamily="34" charset="0"/>
                <a:cs typeface="Tahoma" panose="020B0604030504040204" pitchFamily="34" charset="0"/>
              </a:rPr>
              <a:t>of God</a:t>
            </a:r>
            <a:r>
              <a:rPr lang="en-US" sz="35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through Him</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(Romans 5:6-9)</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99295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996DB-C2DF-B908-1D53-4D791B9CDFE1}"/>
              </a:ext>
            </a:extLst>
          </p:cNvPr>
          <p:cNvSpPr>
            <a:spLocks noGrp="1"/>
          </p:cNvSpPr>
          <p:nvPr>
            <p:ph type="title"/>
          </p:nvPr>
        </p:nvSpPr>
        <p:spPr>
          <a:xfrm>
            <a:off x="0" y="1"/>
            <a:ext cx="12192000" cy="1252024"/>
          </a:xfrm>
        </p:spPr>
        <p:txBody>
          <a:bodyPr>
            <a:normAutofit/>
          </a:bodyPr>
          <a:lstStyle/>
          <a:p>
            <a:pPr algn="ctr"/>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2BB4E01E-788A-0187-8A3C-EFAA942F7F19}"/>
              </a:ext>
            </a:extLst>
          </p:cNvPr>
          <p:cNvSpPr>
            <a:spLocks noGrp="1"/>
          </p:cNvSpPr>
          <p:nvPr>
            <p:ph idx="1"/>
          </p:nvPr>
        </p:nvSpPr>
        <p:spPr>
          <a:xfrm>
            <a:off x="0" y="1252025"/>
            <a:ext cx="12192000" cy="5605974"/>
          </a:xfrm>
        </p:spPr>
        <p:txBody>
          <a:bodyPr>
            <a:normAutofit/>
          </a:bodyPr>
          <a:lstStyle/>
          <a:p>
            <a:pPr marL="0" indent="0">
              <a:buNone/>
            </a:pPr>
            <a:r>
              <a:rPr lang="en-US" sz="5200" dirty="0">
                <a:solidFill>
                  <a:schemeClr val="bg1"/>
                </a:solidFill>
                <a:latin typeface="Tahoma" panose="020B0604030504040204" pitchFamily="34" charset="0"/>
                <a:ea typeface="Tahoma" panose="020B0604030504040204" pitchFamily="34" charset="0"/>
                <a:cs typeface="Tahoma" panose="020B0604030504040204" pitchFamily="34" charset="0"/>
              </a:rPr>
              <a:t>414 O How I Love Jesus</a:t>
            </a:r>
          </a:p>
          <a:p>
            <a:pPr marL="0" indent="0">
              <a:buNone/>
            </a:pPr>
            <a:r>
              <a:rPr lang="en-US" sz="5200" dirty="0">
                <a:solidFill>
                  <a:schemeClr val="bg1"/>
                </a:solidFill>
                <a:latin typeface="Tahoma" panose="020B0604030504040204" pitchFamily="34" charset="0"/>
                <a:ea typeface="Tahoma" panose="020B0604030504040204" pitchFamily="34" charset="0"/>
                <a:cs typeface="Tahoma" panose="020B0604030504040204" pitchFamily="34" charset="0"/>
              </a:rPr>
              <a:t>69   What a Friend We Have in Jesus</a:t>
            </a:r>
          </a:p>
          <a:p>
            <a:pPr marL="0" indent="0">
              <a:buNone/>
            </a:pPr>
            <a:r>
              <a:rPr lang="en-US" sz="5200" dirty="0">
                <a:solidFill>
                  <a:schemeClr val="bg1"/>
                </a:solidFill>
                <a:latin typeface="Tahoma" panose="020B0604030504040204" pitchFamily="34" charset="0"/>
                <a:ea typeface="Tahoma" panose="020B0604030504040204" pitchFamily="34" charset="0"/>
                <a:cs typeface="Tahoma" panose="020B0604030504040204" pitchFamily="34" charset="0"/>
              </a:rPr>
              <a:t>165 Thus Remember Me</a:t>
            </a:r>
          </a:p>
          <a:p>
            <a:pPr marL="0" indent="0">
              <a:buNone/>
            </a:pPr>
            <a:r>
              <a:rPr lang="en-US" sz="5200" dirty="0">
                <a:solidFill>
                  <a:schemeClr val="bg1"/>
                </a:solidFill>
                <a:latin typeface="Tahoma" panose="020B0604030504040204" pitchFamily="34" charset="0"/>
                <a:ea typeface="Tahoma" panose="020B0604030504040204" pitchFamily="34" charset="0"/>
                <a:cs typeface="Tahoma" panose="020B0604030504040204" pitchFamily="34" charset="0"/>
              </a:rPr>
              <a:t>500 Give Me the Bible</a:t>
            </a:r>
          </a:p>
          <a:p>
            <a:pPr marL="0" indent="0">
              <a:buNone/>
            </a:pPr>
            <a:r>
              <a:rPr lang="en-US" sz="5200" dirty="0">
                <a:solidFill>
                  <a:schemeClr val="bg1"/>
                </a:solidFill>
                <a:latin typeface="Tahoma" panose="020B0604030504040204" pitchFamily="34" charset="0"/>
                <a:ea typeface="Tahoma" panose="020B0604030504040204" pitchFamily="34" charset="0"/>
                <a:cs typeface="Tahoma" panose="020B0604030504040204" pitchFamily="34" charset="0"/>
              </a:rPr>
              <a:t>284 What Will Your Answer Be?</a:t>
            </a:r>
          </a:p>
          <a:p>
            <a:pPr marL="0" indent="0">
              <a:buNone/>
            </a:pPr>
            <a:r>
              <a:rPr lang="en-US" sz="5200" dirty="0">
                <a:solidFill>
                  <a:schemeClr val="bg1"/>
                </a:solidFill>
                <a:latin typeface="Tahoma" panose="020B0604030504040204" pitchFamily="34" charset="0"/>
                <a:ea typeface="Tahoma" panose="020B0604030504040204" pitchFamily="34" charset="0"/>
                <a:cs typeface="Tahoma" panose="020B0604030504040204" pitchFamily="34" charset="0"/>
              </a:rPr>
              <a:t>701 Walk Beside Me</a:t>
            </a:r>
          </a:p>
        </p:txBody>
      </p:sp>
    </p:spTree>
    <p:extLst>
      <p:ext uri="{BB962C8B-B14F-4D97-AF65-F5344CB8AC3E}">
        <p14:creationId xmlns:p14="http://schemas.microsoft.com/office/powerpoint/2010/main" val="431931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EF146-F243-26EC-AC03-B91E125715A7}"/>
              </a:ext>
            </a:extLst>
          </p:cNvPr>
          <p:cNvSpPr>
            <a:spLocks noGrp="1"/>
          </p:cNvSpPr>
          <p:nvPr>
            <p:ph type="title"/>
          </p:nvPr>
        </p:nvSpPr>
        <p:spPr>
          <a:xfrm>
            <a:off x="0" y="1"/>
            <a:ext cx="12192000" cy="998805"/>
          </a:xfrm>
        </p:spPr>
        <p:txBody>
          <a:bodyPr>
            <a:noAutofit/>
          </a:bodyPr>
          <a:lstStyle/>
          <a:p>
            <a:pPr algn="ctr"/>
            <a:r>
              <a:rPr lang="en-US" sz="7000" b="1" dirty="0">
                <a:solidFill>
                  <a:srgbClr val="FF0000"/>
                </a:solidFill>
                <a:latin typeface="Tahoma" panose="020B0604030504040204" pitchFamily="34" charset="0"/>
                <a:ea typeface="Tahoma" panose="020B0604030504040204" pitchFamily="34" charset="0"/>
                <a:cs typeface="Tahoma" panose="020B0604030504040204" pitchFamily="34" charset="0"/>
              </a:rPr>
              <a:t>Man’s Thoughts about Hell</a:t>
            </a:r>
          </a:p>
        </p:txBody>
      </p:sp>
      <p:sp>
        <p:nvSpPr>
          <p:cNvPr id="3" name="Content Placeholder 2">
            <a:extLst>
              <a:ext uri="{FF2B5EF4-FFF2-40B4-BE49-F238E27FC236}">
                <a16:creationId xmlns:a16="http://schemas.microsoft.com/office/drawing/2014/main" id="{019BC052-82F6-0A18-E70E-D088CCC5E5ED}"/>
              </a:ext>
            </a:extLst>
          </p:cNvPr>
          <p:cNvSpPr>
            <a:spLocks noGrp="1"/>
          </p:cNvSpPr>
          <p:nvPr>
            <p:ph idx="1"/>
          </p:nvPr>
        </p:nvSpPr>
        <p:spPr>
          <a:xfrm>
            <a:off x="0" y="1153551"/>
            <a:ext cx="12192000" cy="5704448"/>
          </a:xfrm>
        </p:spPr>
        <p:txBody>
          <a:bodyPr>
            <a:normAutofit/>
          </a:bodyPr>
          <a:lstStyle/>
          <a:p>
            <a:pPr algn="ctr">
              <a:lnSpc>
                <a:spcPct val="90000"/>
              </a:lnSpc>
              <a:buNone/>
            </a:pPr>
            <a:r>
              <a:rPr lang="en-US" sz="3600" dirty="0">
                <a:solidFill>
                  <a:schemeClr val="bg1"/>
                </a:solidFill>
                <a:effectLst/>
                <a:latin typeface="Tahoma" pitchFamily="34" charset="0"/>
                <a:ea typeface="Tahoma" pitchFamily="34" charset="0"/>
                <a:cs typeface="Tahoma" pitchFamily="34" charset="0"/>
              </a:rPr>
              <a:t>“It’s made up by preachers who want to scare people.”</a:t>
            </a:r>
          </a:p>
          <a:p>
            <a:pPr algn="ctr">
              <a:lnSpc>
                <a:spcPct val="90000"/>
              </a:lnSpc>
            </a:pPr>
            <a:endParaRPr lang="en-US" dirty="0">
              <a:solidFill>
                <a:schemeClr val="bg1"/>
              </a:solidFill>
              <a:effectLst/>
              <a:latin typeface="Tahoma" pitchFamily="34" charset="0"/>
              <a:ea typeface="Tahoma" pitchFamily="34" charset="0"/>
              <a:cs typeface="Tahoma" pitchFamily="34" charset="0"/>
            </a:endParaRPr>
          </a:p>
          <a:p>
            <a:pPr algn="ctr">
              <a:lnSpc>
                <a:spcPct val="90000"/>
              </a:lnSpc>
              <a:buNone/>
            </a:pPr>
            <a:r>
              <a:rPr lang="en-US" sz="3600" dirty="0">
                <a:solidFill>
                  <a:schemeClr val="bg1"/>
                </a:solidFill>
                <a:effectLst/>
                <a:latin typeface="Tahoma" pitchFamily="34" charset="0"/>
                <a:ea typeface="Tahoma" pitchFamily="34" charset="0"/>
                <a:cs typeface="Tahoma" pitchFamily="34" charset="0"/>
              </a:rPr>
              <a:t>“It’s what you go through here on earth.”</a:t>
            </a:r>
          </a:p>
          <a:p>
            <a:pPr algn="ctr">
              <a:lnSpc>
                <a:spcPct val="90000"/>
              </a:lnSpc>
            </a:pPr>
            <a:endParaRPr lang="en-US" dirty="0">
              <a:solidFill>
                <a:schemeClr val="bg1"/>
              </a:solidFill>
              <a:effectLst/>
              <a:latin typeface="Tahoma" pitchFamily="34" charset="0"/>
              <a:ea typeface="Tahoma" pitchFamily="34" charset="0"/>
              <a:cs typeface="Tahoma" pitchFamily="34" charset="0"/>
            </a:endParaRPr>
          </a:p>
          <a:p>
            <a:pPr algn="ctr">
              <a:lnSpc>
                <a:spcPct val="90000"/>
              </a:lnSpc>
              <a:buNone/>
            </a:pPr>
            <a:r>
              <a:rPr lang="en-US" sz="3600" dirty="0">
                <a:solidFill>
                  <a:schemeClr val="bg1"/>
                </a:solidFill>
                <a:effectLst/>
                <a:latin typeface="Tahoma" pitchFamily="34" charset="0"/>
                <a:ea typeface="Tahoma" pitchFamily="34" charset="0"/>
                <a:cs typeface="Tahoma" pitchFamily="34" charset="0"/>
              </a:rPr>
              <a:t>“Only murderers or really evil people go there.” </a:t>
            </a:r>
          </a:p>
          <a:p>
            <a:pPr algn="ctr">
              <a:lnSpc>
                <a:spcPct val="90000"/>
              </a:lnSpc>
            </a:pPr>
            <a:endParaRPr lang="en-US" dirty="0">
              <a:solidFill>
                <a:schemeClr val="bg1"/>
              </a:solidFill>
              <a:effectLst/>
              <a:latin typeface="Tahoma" pitchFamily="34" charset="0"/>
              <a:ea typeface="Tahoma" pitchFamily="34" charset="0"/>
              <a:cs typeface="Tahoma" pitchFamily="34" charset="0"/>
            </a:endParaRPr>
          </a:p>
          <a:p>
            <a:pPr algn="ctr">
              <a:lnSpc>
                <a:spcPct val="90000"/>
              </a:lnSpc>
              <a:buNone/>
            </a:pPr>
            <a:r>
              <a:rPr lang="en-US" sz="3600" dirty="0">
                <a:solidFill>
                  <a:schemeClr val="bg1"/>
                </a:solidFill>
                <a:effectLst/>
                <a:latin typeface="Tahoma" pitchFamily="34" charset="0"/>
                <a:ea typeface="Tahoma" pitchFamily="34" charset="0"/>
                <a:cs typeface="Tahoma" pitchFamily="34" charset="0"/>
              </a:rPr>
              <a:t>“A loving God would never send anyone there.” </a:t>
            </a:r>
          </a:p>
          <a:p>
            <a:pPr marL="0" indent="0" algn="ctr">
              <a:lnSpc>
                <a:spcPct val="90000"/>
              </a:lnSpc>
              <a:buNone/>
            </a:pPr>
            <a:endParaRPr lang="en-US" dirty="0">
              <a:solidFill>
                <a:schemeClr val="bg1"/>
              </a:solidFill>
              <a:effectLst/>
              <a:latin typeface="Tahoma" pitchFamily="34" charset="0"/>
              <a:ea typeface="Tahoma" pitchFamily="34" charset="0"/>
              <a:cs typeface="Tahoma" pitchFamily="34" charset="0"/>
            </a:endParaRPr>
          </a:p>
          <a:p>
            <a:pPr algn="ctr">
              <a:lnSpc>
                <a:spcPct val="90000"/>
              </a:lnSpc>
              <a:buNone/>
            </a:pPr>
            <a:r>
              <a:rPr lang="en-US" sz="3600" dirty="0">
                <a:solidFill>
                  <a:schemeClr val="bg1"/>
                </a:solidFill>
                <a:effectLst/>
                <a:latin typeface="Tahoma" pitchFamily="34" charset="0"/>
                <a:ea typeface="Tahoma" pitchFamily="34" charset="0"/>
                <a:cs typeface="Tahoma" pitchFamily="34" charset="0"/>
              </a:rPr>
              <a:t>“Hell is annihilation – you just cease to exist.” </a:t>
            </a:r>
          </a:p>
          <a:p>
            <a:pPr algn="ctr">
              <a:lnSpc>
                <a:spcPct val="90000"/>
              </a:lnSpc>
              <a:buNone/>
            </a:pPr>
            <a:endParaRPr lang="en-US" sz="1000" dirty="0">
              <a:solidFill>
                <a:schemeClr val="bg1"/>
              </a:solidFill>
              <a:latin typeface="Tahoma" pitchFamily="34" charset="0"/>
              <a:ea typeface="Tahoma" pitchFamily="34" charset="0"/>
              <a:cs typeface="Tahoma" pitchFamily="34" charset="0"/>
            </a:endParaRPr>
          </a:p>
          <a:p>
            <a:endParaRPr lang="en-US" dirty="0"/>
          </a:p>
        </p:txBody>
      </p:sp>
    </p:spTree>
    <p:extLst>
      <p:ext uri="{BB962C8B-B14F-4D97-AF65-F5344CB8AC3E}">
        <p14:creationId xmlns:p14="http://schemas.microsoft.com/office/powerpoint/2010/main" val="1159007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30" name="Picture 6" descr="Hell Is A Real Place | Hell Is A Real Place | By TCOG Royal | Facebook">
            <a:extLst>
              <a:ext uri="{FF2B5EF4-FFF2-40B4-BE49-F238E27FC236}">
                <a16:creationId xmlns:a16="http://schemas.microsoft.com/office/drawing/2014/main" id="{A5CA8E2C-E5B4-7539-21BA-EAD5D65FC8A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 y="-1"/>
            <a:ext cx="12192001" cy="6828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6367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EF146-F243-26EC-AC03-B91E125715A7}"/>
              </a:ext>
            </a:extLst>
          </p:cNvPr>
          <p:cNvSpPr>
            <a:spLocks noGrp="1"/>
          </p:cNvSpPr>
          <p:nvPr>
            <p:ph type="title"/>
          </p:nvPr>
        </p:nvSpPr>
        <p:spPr>
          <a:xfrm>
            <a:off x="0" y="1"/>
            <a:ext cx="12192000" cy="998805"/>
          </a:xfrm>
        </p:spPr>
        <p:txBody>
          <a:bodyPr>
            <a:noAutofit/>
          </a:bodyPr>
          <a:lstStyle/>
          <a:p>
            <a:pPr algn="ctr"/>
            <a:r>
              <a:rPr lang="en-US" sz="7000" b="1" dirty="0">
                <a:solidFill>
                  <a:srgbClr val="FF0000"/>
                </a:solidFill>
                <a:latin typeface="Tahoma" panose="020B0604030504040204" pitchFamily="34" charset="0"/>
                <a:ea typeface="Tahoma" panose="020B0604030504040204" pitchFamily="34" charset="0"/>
                <a:cs typeface="Tahoma" panose="020B0604030504040204" pitchFamily="34" charset="0"/>
              </a:rPr>
              <a:t>Hell: Place of Darkness</a:t>
            </a:r>
          </a:p>
        </p:txBody>
      </p:sp>
      <p:sp>
        <p:nvSpPr>
          <p:cNvPr id="3" name="Content Placeholder 2">
            <a:extLst>
              <a:ext uri="{FF2B5EF4-FFF2-40B4-BE49-F238E27FC236}">
                <a16:creationId xmlns:a16="http://schemas.microsoft.com/office/drawing/2014/main" id="{019BC052-82F6-0A18-E70E-D088CCC5E5ED}"/>
              </a:ext>
            </a:extLst>
          </p:cNvPr>
          <p:cNvSpPr>
            <a:spLocks noGrp="1"/>
          </p:cNvSpPr>
          <p:nvPr>
            <p:ph idx="1"/>
          </p:nvPr>
        </p:nvSpPr>
        <p:spPr>
          <a:xfrm>
            <a:off x="0" y="1153551"/>
            <a:ext cx="12192000" cy="5704448"/>
          </a:xfrm>
        </p:spPr>
        <p:txBody>
          <a:bodyPr>
            <a:normAutofit/>
          </a:bodyPr>
          <a:lstStyle/>
          <a:p>
            <a:pPr algn="ctr">
              <a:lnSpc>
                <a:spcPct val="90000"/>
              </a:lnSpc>
              <a:buNone/>
            </a:pPr>
            <a:r>
              <a:rPr lang="en-US" sz="3600" dirty="0">
                <a:solidFill>
                  <a:schemeClr val="bg1"/>
                </a:solidFill>
                <a:effectLst/>
                <a:latin typeface="Tahoma" pitchFamily="34" charset="0"/>
                <a:ea typeface="Tahoma" pitchFamily="34" charset="0"/>
                <a:cs typeface="Tahoma" pitchFamily="34" charset="0"/>
              </a:rPr>
              <a:t>Many are walking in darkness now love to sin &amp; are blinded</a:t>
            </a:r>
          </a:p>
          <a:p>
            <a:pPr algn="ctr">
              <a:lnSpc>
                <a:spcPct val="90000"/>
              </a:lnSpc>
              <a:buNone/>
            </a:pPr>
            <a:r>
              <a:rPr lang="en-US" sz="3600" dirty="0">
                <a:solidFill>
                  <a:schemeClr val="bg1"/>
                </a:solidFill>
                <a:effectLst/>
                <a:latin typeface="Tahoma" pitchFamily="34" charset="0"/>
                <a:ea typeface="Tahoma" pitchFamily="34" charset="0"/>
                <a:cs typeface="Tahoma" pitchFamily="34" charset="0"/>
              </a:rPr>
              <a:t>by the devil (John 3:19-21; 2 Cor. 4:4; Eph. 4:17-19).</a:t>
            </a:r>
          </a:p>
          <a:p>
            <a:pPr marL="0" indent="0" algn="ctr">
              <a:lnSpc>
                <a:spcPct val="90000"/>
              </a:lnSpc>
              <a:buNone/>
            </a:pPr>
            <a:endParaRPr lang="en-US" dirty="0">
              <a:solidFill>
                <a:schemeClr val="bg1"/>
              </a:solidFill>
              <a:effectLst/>
              <a:latin typeface="Tahoma" pitchFamily="34" charset="0"/>
              <a:ea typeface="Tahoma" pitchFamily="34" charset="0"/>
              <a:cs typeface="Tahoma" pitchFamily="34" charset="0"/>
            </a:endParaRPr>
          </a:p>
          <a:p>
            <a:pPr algn="ctr">
              <a:lnSpc>
                <a:spcPct val="90000"/>
              </a:lnSpc>
              <a:buNone/>
            </a:pPr>
            <a:r>
              <a:rPr lang="en-US" sz="3600" dirty="0">
                <a:solidFill>
                  <a:schemeClr val="bg1"/>
                </a:solidFill>
                <a:effectLst/>
                <a:latin typeface="Tahoma" pitchFamily="34" charset="0"/>
                <a:ea typeface="Tahoma" pitchFamily="34" charset="0"/>
                <a:cs typeface="Tahoma" pitchFamily="34" charset="0"/>
              </a:rPr>
              <a:t>Those who die in their sins will be cast into outer darkness</a:t>
            </a:r>
          </a:p>
          <a:p>
            <a:pPr algn="ctr">
              <a:lnSpc>
                <a:spcPct val="90000"/>
              </a:lnSpc>
              <a:buNone/>
            </a:pPr>
            <a:r>
              <a:rPr lang="en-US" sz="3600" dirty="0">
                <a:solidFill>
                  <a:schemeClr val="bg1"/>
                </a:solidFill>
                <a:effectLst/>
                <a:latin typeface="Tahoma" pitchFamily="34" charset="0"/>
                <a:ea typeface="Tahoma" pitchFamily="34" charset="0"/>
                <a:cs typeface="Tahoma" pitchFamily="34" charset="0"/>
              </a:rPr>
              <a:t>(Matthew 8:11-12; 22:13; 25:30)  </a:t>
            </a:r>
          </a:p>
          <a:p>
            <a:pPr algn="ctr">
              <a:lnSpc>
                <a:spcPct val="90000"/>
              </a:lnSpc>
              <a:buNone/>
            </a:pPr>
            <a:r>
              <a:rPr lang="en-US" dirty="0">
                <a:solidFill>
                  <a:schemeClr val="bg1"/>
                </a:solidFill>
                <a:effectLst/>
                <a:latin typeface="Tahoma" pitchFamily="34" charset="0"/>
                <a:ea typeface="Tahoma" pitchFamily="34" charset="0"/>
                <a:cs typeface="Tahoma" pitchFamily="34" charset="0"/>
              </a:rPr>
              <a:t> </a:t>
            </a:r>
          </a:p>
          <a:p>
            <a:pPr algn="ctr">
              <a:lnSpc>
                <a:spcPct val="90000"/>
              </a:lnSpc>
              <a:buNone/>
            </a:pPr>
            <a:r>
              <a:rPr lang="en-US" sz="3600" dirty="0">
                <a:solidFill>
                  <a:schemeClr val="bg1"/>
                </a:solidFill>
                <a:effectLst/>
                <a:latin typeface="Tahoma" pitchFamily="34" charset="0"/>
                <a:ea typeface="Tahoma" pitchFamily="34" charset="0"/>
                <a:cs typeface="Tahoma" pitchFamily="34" charset="0"/>
              </a:rPr>
              <a:t>But you can be rescued from darkness and transferred to</a:t>
            </a:r>
          </a:p>
          <a:p>
            <a:pPr algn="ctr">
              <a:lnSpc>
                <a:spcPct val="90000"/>
              </a:lnSpc>
              <a:buNone/>
            </a:pPr>
            <a:r>
              <a:rPr lang="en-US" sz="3600" dirty="0">
                <a:solidFill>
                  <a:schemeClr val="bg1"/>
                </a:solidFill>
                <a:effectLst/>
                <a:latin typeface="Tahoma" pitchFamily="34" charset="0"/>
                <a:ea typeface="Tahoma" pitchFamily="34" charset="0"/>
                <a:cs typeface="Tahoma" pitchFamily="34" charset="0"/>
              </a:rPr>
              <a:t>the Kingdom of His beloved Son where ther</a:t>
            </a:r>
            <a:r>
              <a:rPr lang="en-US" sz="3600" dirty="0">
                <a:solidFill>
                  <a:schemeClr val="bg1"/>
                </a:solidFill>
                <a:latin typeface="Tahoma" pitchFamily="34" charset="0"/>
                <a:ea typeface="Tahoma" pitchFamily="34" charset="0"/>
                <a:cs typeface="Tahoma" pitchFamily="34" charset="0"/>
              </a:rPr>
              <a:t>e is </a:t>
            </a:r>
            <a:r>
              <a:rPr lang="en-US" sz="3600" dirty="0">
                <a:solidFill>
                  <a:schemeClr val="bg1"/>
                </a:solidFill>
                <a:effectLst/>
                <a:latin typeface="Tahoma" pitchFamily="34" charset="0"/>
                <a:ea typeface="Tahoma" pitchFamily="34" charset="0"/>
                <a:cs typeface="Tahoma" pitchFamily="34" charset="0"/>
              </a:rPr>
              <a:t>light and </a:t>
            </a:r>
          </a:p>
          <a:p>
            <a:pPr algn="ctr">
              <a:lnSpc>
                <a:spcPct val="90000"/>
              </a:lnSpc>
              <a:buNone/>
            </a:pPr>
            <a:r>
              <a:rPr lang="en-US" sz="3600" dirty="0">
                <a:solidFill>
                  <a:schemeClr val="bg1"/>
                </a:solidFill>
                <a:effectLst/>
                <a:latin typeface="Tahoma" pitchFamily="34" charset="0"/>
                <a:ea typeface="Tahoma" pitchFamily="34" charset="0"/>
                <a:cs typeface="Tahoma" pitchFamily="34" charset="0"/>
              </a:rPr>
              <a:t>the forgiveness of sins (Colossians 1:13-14; 1 Peter 2:9).</a:t>
            </a:r>
          </a:p>
          <a:p>
            <a:endParaRPr lang="en-US" dirty="0"/>
          </a:p>
        </p:txBody>
      </p:sp>
    </p:spTree>
    <p:extLst>
      <p:ext uri="{BB962C8B-B14F-4D97-AF65-F5344CB8AC3E}">
        <p14:creationId xmlns:p14="http://schemas.microsoft.com/office/powerpoint/2010/main" val="349739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EF146-F243-26EC-AC03-B91E125715A7}"/>
              </a:ext>
            </a:extLst>
          </p:cNvPr>
          <p:cNvSpPr>
            <a:spLocks noGrp="1"/>
          </p:cNvSpPr>
          <p:nvPr>
            <p:ph type="title"/>
          </p:nvPr>
        </p:nvSpPr>
        <p:spPr>
          <a:xfrm>
            <a:off x="0" y="1"/>
            <a:ext cx="12192000" cy="998805"/>
          </a:xfrm>
        </p:spPr>
        <p:txBody>
          <a:bodyPr>
            <a:noAutofit/>
          </a:bodyPr>
          <a:lstStyle/>
          <a:p>
            <a:pPr algn="ctr"/>
            <a:r>
              <a:rPr lang="en-US" sz="5800" b="1" dirty="0">
                <a:solidFill>
                  <a:srgbClr val="FF0000"/>
                </a:solidFill>
                <a:latin typeface="Tahoma" panose="020B0604030504040204" pitchFamily="34" charset="0"/>
                <a:ea typeface="Tahoma" panose="020B0604030504040204" pitchFamily="34" charset="0"/>
                <a:cs typeface="Tahoma" panose="020B0604030504040204" pitchFamily="34" charset="0"/>
              </a:rPr>
              <a:t>Hell: Place of Unquenchable Fire</a:t>
            </a:r>
          </a:p>
        </p:txBody>
      </p:sp>
      <p:sp>
        <p:nvSpPr>
          <p:cNvPr id="3" name="Content Placeholder 2">
            <a:extLst>
              <a:ext uri="{FF2B5EF4-FFF2-40B4-BE49-F238E27FC236}">
                <a16:creationId xmlns:a16="http://schemas.microsoft.com/office/drawing/2014/main" id="{019BC052-82F6-0A18-E70E-D088CCC5E5ED}"/>
              </a:ext>
            </a:extLst>
          </p:cNvPr>
          <p:cNvSpPr>
            <a:spLocks noGrp="1"/>
          </p:cNvSpPr>
          <p:nvPr>
            <p:ph idx="1"/>
          </p:nvPr>
        </p:nvSpPr>
        <p:spPr>
          <a:xfrm>
            <a:off x="0" y="998806"/>
            <a:ext cx="12192000" cy="5859193"/>
          </a:xfrm>
        </p:spPr>
        <p:txBody>
          <a:bodyPr>
            <a:normAutofit/>
          </a:bodyPr>
          <a:lstStyle/>
          <a:p>
            <a:pPr algn="ctr">
              <a:lnSpc>
                <a:spcPct val="90000"/>
              </a:lnSpc>
              <a:buNone/>
            </a:pPr>
            <a:r>
              <a:rPr lang="en-US" sz="3600" dirty="0">
                <a:solidFill>
                  <a:schemeClr val="bg1"/>
                </a:solidFill>
                <a:effectLst/>
                <a:latin typeface="Tahoma" pitchFamily="34" charset="0"/>
                <a:ea typeface="Tahoma" pitchFamily="34" charset="0"/>
                <a:cs typeface="Tahoma" pitchFamily="34" charset="0"/>
              </a:rPr>
              <a:t>Jesus used the term Gehenna 11x to describe this place</a:t>
            </a:r>
          </a:p>
          <a:p>
            <a:pPr algn="ctr">
              <a:lnSpc>
                <a:spcPct val="90000"/>
              </a:lnSpc>
              <a:buNone/>
            </a:pPr>
            <a:r>
              <a:rPr lang="en-US" sz="3500" dirty="0">
                <a:solidFill>
                  <a:schemeClr val="bg1"/>
                </a:solidFill>
                <a:effectLst/>
                <a:latin typeface="Tahoma" pitchFamily="34" charset="0"/>
                <a:ea typeface="Tahoma" pitchFamily="34" charset="0"/>
                <a:cs typeface="Tahoma" pitchFamily="34" charset="0"/>
              </a:rPr>
              <a:t> (children were sacrificed in fire to false gods in Jerusalem). </a:t>
            </a:r>
          </a:p>
          <a:p>
            <a:pPr algn="ctr">
              <a:lnSpc>
                <a:spcPct val="90000"/>
              </a:lnSpc>
              <a:buNone/>
            </a:pPr>
            <a:r>
              <a:rPr lang="en-US" sz="3600" dirty="0">
                <a:solidFill>
                  <a:schemeClr val="bg1"/>
                </a:solidFill>
                <a:effectLst/>
                <a:latin typeface="Tahoma" pitchFamily="34" charset="0"/>
                <a:ea typeface="Tahoma" pitchFamily="34" charset="0"/>
                <a:cs typeface="Tahoma" pitchFamily="34" charset="0"/>
              </a:rPr>
              <a:t>(Jeremiah 19:2-6; Matthew 10:28; Mark 9:43-44)</a:t>
            </a:r>
          </a:p>
          <a:p>
            <a:pPr algn="ctr">
              <a:lnSpc>
                <a:spcPct val="90000"/>
              </a:lnSpc>
              <a:buNone/>
            </a:pPr>
            <a:endParaRPr lang="en-US" sz="1400" dirty="0">
              <a:solidFill>
                <a:schemeClr val="bg1"/>
              </a:solidFill>
              <a:effectLst/>
              <a:latin typeface="Tahoma" pitchFamily="34" charset="0"/>
              <a:ea typeface="Tahoma" pitchFamily="34" charset="0"/>
              <a:cs typeface="Tahoma" pitchFamily="34" charset="0"/>
            </a:endParaRPr>
          </a:p>
          <a:p>
            <a:pPr algn="ctr">
              <a:lnSpc>
                <a:spcPct val="90000"/>
              </a:lnSpc>
              <a:buNone/>
            </a:pPr>
            <a:r>
              <a:rPr lang="en-US" sz="3600" dirty="0">
                <a:solidFill>
                  <a:schemeClr val="bg1"/>
                </a:solidFill>
                <a:effectLst/>
                <a:latin typeface="Tahoma" pitchFamily="34" charset="0"/>
                <a:ea typeface="Tahoma" pitchFamily="34" charset="0"/>
                <a:cs typeface="Tahoma" pitchFamily="34" charset="0"/>
              </a:rPr>
              <a:t>If your name </a:t>
            </a:r>
            <a:r>
              <a:rPr lang="en-US" sz="3600" dirty="0">
                <a:solidFill>
                  <a:schemeClr val="bg1"/>
                </a:solidFill>
                <a:latin typeface="Tahoma" pitchFamily="34" charset="0"/>
                <a:ea typeface="Tahoma" pitchFamily="34" charset="0"/>
                <a:cs typeface="Tahoma" pitchFamily="34" charset="0"/>
              </a:rPr>
              <a:t>is not written </a:t>
            </a:r>
            <a:r>
              <a:rPr lang="en-US" sz="3600" dirty="0">
                <a:solidFill>
                  <a:schemeClr val="bg1"/>
                </a:solidFill>
                <a:effectLst/>
                <a:latin typeface="Tahoma" pitchFamily="34" charset="0"/>
                <a:ea typeface="Tahoma" pitchFamily="34" charset="0"/>
                <a:cs typeface="Tahoma" pitchFamily="34" charset="0"/>
              </a:rPr>
              <a:t>in God’s book of life you will be </a:t>
            </a:r>
          </a:p>
          <a:p>
            <a:pPr algn="ctr">
              <a:lnSpc>
                <a:spcPct val="90000"/>
              </a:lnSpc>
              <a:buNone/>
            </a:pPr>
            <a:r>
              <a:rPr lang="en-US" sz="3600" dirty="0">
                <a:solidFill>
                  <a:schemeClr val="bg1"/>
                </a:solidFill>
                <a:effectLst/>
                <a:latin typeface="Tahoma" pitchFamily="34" charset="0"/>
                <a:ea typeface="Tahoma" pitchFamily="34" charset="0"/>
                <a:cs typeface="Tahoma" pitchFamily="34" charset="0"/>
              </a:rPr>
              <a:t>thrown into the lake of fire (Revelation 20:14-15). </a:t>
            </a:r>
          </a:p>
          <a:p>
            <a:pPr algn="ctr">
              <a:lnSpc>
                <a:spcPct val="90000"/>
              </a:lnSpc>
              <a:buNone/>
            </a:pPr>
            <a:endParaRPr lang="en-US" sz="1400" dirty="0">
              <a:solidFill>
                <a:schemeClr val="bg1"/>
              </a:solidFill>
              <a:effectLst/>
              <a:latin typeface="Tahoma" pitchFamily="34" charset="0"/>
              <a:ea typeface="Tahoma" pitchFamily="34" charset="0"/>
              <a:cs typeface="Tahoma" pitchFamily="34" charset="0"/>
            </a:endParaRPr>
          </a:p>
          <a:p>
            <a:pPr algn="ctr">
              <a:lnSpc>
                <a:spcPct val="90000"/>
              </a:lnSpc>
              <a:buNone/>
            </a:pPr>
            <a:r>
              <a:rPr lang="en-US" sz="3600" dirty="0">
                <a:solidFill>
                  <a:schemeClr val="bg1"/>
                </a:solidFill>
                <a:latin typeface="Tahoma" pitchFamily="34" charset="0"/>
                <a:ea typeface="Tahoma" pitchFamily="34" charset="0"/>
                <a:cs typeface="Tahoma" pitchFamily="34" charset="0"/>
              </a:rPr>
              <a:t>The destruction of Sodom and Gomorrah is an example of</a:t>
            </a:r>
          </a:p>
          <a:p>
            <a:pPr algn="ctr">
              <a:lnSpc>
                <a:spcPct val="90000"/>
              </a:lnSpc>
              <a:buNone/>
            </a:pPr>
            <a:r>
              <a:rPr lang="en-US" sz="3600" dirty="0">
                <a:solidFill>
                  <a:schemeClr val="bg1"/>
                </a:solidFill>
                <a:latin typeface="Tahoma" pitchFamily="34" charset="0"/>
                <a:ea typeface="Tahoma" pitchFamily="34" charset="0"/>
                <a:cs typeface="Tahoma" pitchFamily="34" charset="0"/>
              </a:rPr>
              <a:t>those who will undergo the punishment of eternal fire</a:t>
            </a:r>
            <a:r>
              <a:rPr lang="en-US" sz="3600" dirty="0">
                <a:solidFill>
                  <a:schemeClr val="bg1"/>
                </a:solidFill>
                <a:effectLst/>
                <a:latin typeface="Tahoma" pitchFamily="34" charset="0"/>
                <a:ea typeface="Tahoma" pitchFamily="34" charset="0"/>
                <a:cs typeface="Tahoma" pitchFamily="34" charset="0"/>
              </a:rPr>
              <a:t>.</a:t>
            </a:r>
            <a:r>
              <a:rPr lang="en-US" sz="3600" dirty="0">
                <a:solidFill>
                  <a:schemeClr val="bg1"/>
                </a:solidFill>
                <a:latin typeface="Tahoma" pitchFamily="34" charset="0"/>
                <a:ea typeface="Tahoma" pitchFamily="34" charset="0"/>
                <a:cs typeface="Tahoma" pitchFamily="34" charset="0"/>
              </a:rPr>
              <a:t>  </a:t>
            </a:r>
          </a:p>
          <a:p>
            <a:pPr algn="ctr">
              <a:lnSpc>
                <a:spcPct val="90000"/>
              </a:lnSpc>
              <a:buNone/>
            </a:pPr>
            <a:r>
              <a:rPr lang="en-US" sz="3600" dirty="0">
                <a:solidFill>
                  <a:schemeClr val="bg1"/>
                </a:solidFill>
                <a:latin typeface="Tahoma" pitchFamily="34" charset="0"/>
                <a:ea typeface="Tahoma" pitchFamily="34" charset="0"/>
                <a:cs typeface="Tahoma" pitchFamily="34" charset="0"/>
              </a:rPr>
              <a:t>Let us rescue the perishing out of the fire (Jude 1:7, 23)</a:t>
            </a:r>
          </a:p>
          <a:p>
            <a:endParaRPr lang="en-US" dirty="0"/>
          </a:p>
        </p:txBody>
      </p:sp>
    </p:spTree>
    <p:extLst>
      <p:ext uri="{BB962C8B-B14F-4D97-AF65-F5344CB8AC3E}">
        <p14:creationId xmlns:p14="http://schemas.microsoft.com/office/powerpoint/2010/main" val="2786408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EF146-F243-26EC-AC03-B91E125715A7}"/>
              </a:ext>
            </a:extLst>
          </p:cNvPr>
          <p:cNvSpPr>
            <a:spLocks noGrp="1"/>
          </p:cNvSpPr>
          <p:nvPr>
            <p:ph type="title"/>
          </p:nvPr>
        </p:nvSpPr>
        <p:spPr>
          <a:xfrm>
            <a:off x="0" y="1"/>
            <a:ext cx="12192000" cy="998805"/>
          </a:xfrm>
        </p:spPr>
        <p:txBody>
          <a:bodyPr>
            <a:noAutofit/>
          </a:bodyPr>
          <a:lstStyle/>
          <a:p>
            <a:pPr algn="ctr"/>
            <a:r>
              <a:rPr lang="en-US" sz="6400" b="1" dirty="0">
                <a:solidFill>
                  <a:srgbClr val="FF0000"/>
                </a:solidFill>
                <a:latin typeface="Tahoma" panose="020B0604030504040204" pitchFamily="34" charset="0"/>
                <a:ea typeface="Tahoma" panose="020B0604030504040204" pitchFamily="34" charset="0"/>
                <a:cs typeface="Tahoma" panose="020B0604030504040204" pitchFamily="34" charset="0"/>
              </a:rPr>
              <a:t>Hell: Place of Agonizing Pain</a:t>
            </a:r>
          </a:p>
        </p:txBody>
      </p:sp>
      <p:sp>
        <p:nvSpPr>
          <p:cNvPr id="3" name="Content Placeholder 2">
            <a:extLst>
              <a:ext uri="{FF2B5EF4-FFF2-40B4-BE49-F238E27FC236}">
                <a16:creationId xmlns:a16="http://schemas.microsoft.com/office/drawing/2014/main" id="{019BC052-82F6-0A18-E70E-D088CCC5E5ED}"/>
              </a:ext>
            </a:extLst>
          </p:cNvPr>
          <p:cNvSpPr>
            <a:spLocks noGrp="1"/>
          </p:cNvSpPr>
          <p:nvPr>
            <p:ph idx="1"/>
          </p:nvPr>
        </p:nvSpPr>
        <p:spPr>
          <a:xfrm>
            <a:off x="0" y="998806"/>
            <a:ext cx="12192000" cy="5859193"/>
          </a:xfrm>
        </p:spPr>
        <p:txBody>
          <a:bodyPr>
            <a:normAutofit/>
          </a:bodyPr>
          <a:lstStyle/>
          <a:p>
            <a:pPr algn="ctr">
              <a:buNone/>
            </a:pPr>
            <a:r>
              <a:rPr lang="en-US" sz="3600" dirty="0">
                <a:solidFill>
                  <a:schemeClr val="bg1"/>
                </a:solidFill>
                <a:effectLst/>
                <a:latin typeface="Tahoma" pitchFamily="34" charset="0"/>
                <a:ea typeface="Tahoma" pitchFamily="34" charset="0"/>
                <a:cs typeface="Tahoma" pitchFamily="34" charset="0"/>
              </a:rPr>
              <a:t>In that place there will be weeping and gnashing of teeth.</a:t>
            </a:r>
          </a:p>
          <a:p>
            <a:pPr algn="ctr">
              <a:buNone/>
            </a:pPr>
            <a:r>
              <a:rPr lang="en-US" sz="3600" dirty="0">
                <a:solidFill>
                  <a:schemeClr val="bg1"/>
                </a:solidFill>
                <a:effectLst/>
                <a:latin typeface="Tahoma" pitchFamily="34" charset="0"/>
                <a:ea typeface="Tahoma" pitchFamily="34" charset="0"/>
                <a:cs typeface="Tahoma" pitchFamily="34" charset="0"/>
              </a:rPr>
              <a:t>(Matthew 8:12; 13:42, 50; 24:51; 25:30)</a:t>
            </a:r>
          </a:p>
          <a:p>
            <a:pPr marL="0" indent="0" algn="ctr">
              <a:buNone/>
            </a:pPr>
            <a:endParaRPr lang="en-US" sz="1800" dirty="0">
              <a:solidFill>
                <a:schemeClr val="bg1"/>
              </a:solidFill>
              <a:effectLst/>
              <a:latin typeface="Tahoma" pitchFamily="34" charset="0"/>
              <a:ea typeface="Tahoma" pitchFamily="34" charset="0"/>
              <a:cs typeface="Tahoma" pitchFamily="34" charset="0"/>
            </a:endParaRPr>
          </a:p>
          <a:p>
            <a:pPr algn="ctr">
              <a:buNone/>
            </a:pPr>
            <a:r>
              <a:rPr lang="en-US" sz="3600" dirty="0">
                <a:solidFill>
                  <a:schemeClr val="bg1"/>
                </a:solidFill>
                <a:effectLst/>
                <a:latin typeface="Tahoma" pitchFamily="34" charset="0"/>
                <a:ea typeface="Tahoma" pitchFamily="34" charset="0"/>
                <a:cs typeface="Tahoma" pitchFamily="34" charset="0"/>
              </a:rPr>
              <a:t>Think about the worst pain you might have experienced</a:t>
            </a:r>
          </a:p>
          <a:p>
            <a:pPr algn="ctr">
              <a:buNone/>
            </a:pPr>
            <a:r>
              <a:rPr lang="en-US" sz="3600" dirty="0">
                <a:solidFill>
                  <a:schemeClr val="bg1"/>
                </a:solidFill>
                <a:effectLst/>
                <a:latin typeface="Tahoma" pitchFamily="34" charset="0"/>
                <a:ea typeface="Tahoma" pitchFamily="34" charset="0"/>
                <a:cs typeface="Tahoma" pitchFamily="34" charset="0"/>
              </a:rPr>
              <a:t>here on earth.  You likely have never forgotten it but </a:t>
            </a:r>
          </a:p>
          <a:p>
            <a:pPr algn="ctr">
              <a:buNone/>
            </a:pPr>
            <a:r>
              <a:rPr lang="en-US" sz="3600" dirty="0">
                <a:solidFill>
                  <a:schemeClr val="bg1"/>
                </a:solidFill>
                <a:effectLst/>
                <a:latin typeface="Tahoma" pitchFamily="34" charset="0"/>
                <a:ea typeface="Tahoma" pitchFamily="34" charset="0"/>
                <a:cs typeface="Tahoma" pitchFamily="34" charset="0"/>
              </a:rPr>
              <a:t>overcame it.  But in hell you will not only wail, scream, &amp;</a:t>
            </a:r>
          </a:p>
          <a:p>
            <a:pPr algn="ctr">
              <a:buNone/>
            </a:pPr>
            <a:r>
              <a:rPr lang="en-US" sz="3600" dirty="0">
                <a:solidFill>
                  <a:schemeClr val="bg1"/>
                </a:solidFill>
                <a:effectLst/>
                <a:latin typeface="Tahoma" pitchFamily="34" charset="0"/>
                <a:ea typeface="Tahoma" pitchFamily="34" charset="0"/>
                <a:cs typeface="Tahoma" pitchFamily="34" charset="0"/>
              </a:rPr>
              <a:t>shriek from th</a:t>
            </a:r>
            <a:r>
              <a:rPr lang="en-US" sz="3600" dirty="0">
                <a:solidFill>
                  <a:schemeClr val="bg1"/>
                </a:solidFill>
                <a:latin typeface="Tahoma" pitchFamily="34" charset="0"/>
                <a:ea typeface="Tahoma" pitchFamily="34" charset="0"/>
                <a:cs typeface="Tahoma" pitchFamily="34" charset="0"/>
              </a:rPr>
              <a:t>e pain for an hour, day, year, </a:t>
            </a:r>
            <a:r>
              <a:rPr lang="en-US" sz="3600" dirty="0">
                <a:solidFill>
                  <a:schemeClr val="bg1"/>
                </a:solidFill>
                <a:effectLst/>
                <a:latin typeface="Tahoma" pitchFamily="34" charset="0"/>
                <a:ea typeface="Tahoma" pitchFamily="34" charset="0"/>
                <a:cs typeface="Tahoma" pitchFamily="34" charset="0"/>
              </a:rPr>
              <a:t>10 years, or </a:t>
            </a:r>
          </a:p>
          <a:p>
            <a:pPr algn="ctr">
              <a:buNone/>
            </a:pPr>
            <a:r>
              <a:rPr lang="en-US" sz="3600" dirty="0">
                <a:solidFill>
                  <a:schemeClr val="bg1"/>
                </a:solidFill>
                <a:effectLst/>
                <a:latin typeface="Tahoma" pitchFamily="34" charset="0"/>
                <a:ea typeface="Tahoma" pitchFamily="34" charset="0"/>
                <a:cs typeface="Tahoma" pitchFamily="34" charset="0"/>
              </a:rPr>
              <a:t>10,000 years but forever and ever while there will be no </a:t>
            </a:r>
          </a:p>
          <a:p>
            <a:pPr algn="ctr">
              <a:buNone/>
            </a:pPr>
            <a:r>
              <a:rPr lang="en-US" sz="3600" dirty="0">
                <a:solidFill>
                  <a:schemeClr val="bg1"/>
                </a:solidFill>
                <a:effectLst/>
                <a:latin typeface="Tahoma" pitchFamily="34" charset="0"/>
                <a:ea typeface="Tahoma" pitchFamily="34" charset="0"/>
                <a:cs typeface="Tahoma" pitchFamily="34" charset="0"/>
              </a:rPr>
              <a:t>pain in heaven for the faithful Christian (Rev. 21:4). </a:t>
            </a:r>
          </a:p>
          <a:p>
            <a:endParaRPr lang="en-US" dirty="0"/>
          </a:p>
        </p:txBody>
      </p:sp>
    </p:spTree>
    <p:extLst>
      <p:ext uri="{BB962C8B-B14F-4D97-AF65-F5344CB8AC3E}">
        <p14:creationId xmlns:p14="http://schemas.microsoft.com/office/powerpoint/2010/main" val="2875764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EF146-F243-26EC-AC03-B91E125715A7}"/>
              </a:ext>
            </a:extLst>
          </p:cNvPr>
          <p:cNvSpPr>
            <a:spLocks noGrp="1"/>
          </p:cNvSpPr>
          <p:nvPr>
            <p:ph type="title"/>
          </p:nvPr>
        </p:nvSpPr>
        <p:spPr>
          <a:xfrm>
            <a:off x="0" y="1"/>
            <a:ext cx="12192000" cy="998805"/>
          </a:xfrm>
        </p:spPr>
        <p:txBody>
          <a:bodyPr>
            <a:noAutofit/>
          </a:bodyPr>
          <a:lstStyle/>
          <a:p>
            <a:pPr algn="ctr"/>
            <a:r>
              <a:rPr lang="en-US" sz="6900" b="1" dirty="0">
                <a:solidFill>
                  <a:srgbClr val="FF0000"/>
                </a:solidFill>
                <a:latin typeface="Tahoma" panose="020B0604030504040204" pitchFamily="34" charset="0"/>
                <a:ea typeface="Tahoma" panose="020B0604030504040204" pitchFamily="34" charset="0"/>
                <a:cs typeface="Tahoma" panose="020B0604030504040204" pitchFamily="34" charset="0"/>
              </a:rPr>
              <a:t>Hell: Who Will be There?</a:t>
            </a:r>
          </a:p>
        </p:txBody>
      </p:sp>
      <p:sp>
        <p:nvSpPr>
          <p:cNvPr id="3" name="Content Placeholder 2">
            <a:extLst>
              <a:ext uri="{FF2B5EF4-FFF2-40B4-BE49-F238E27FC236}">
                <a16:creationId xmlns:a16="http://schemas.microsoft.com/office/drawing/2014/main" id="{019BC052-82F6-0A18-E70E-D088CCC5E5ED}"/>
              </a:ext>
            </a:extLst>
          </p:cNvPr>
          <p:cNvSpPr>
            <a:spLocks noGrp="1"/>
          </p:cNvSpPr>
          <p:nvPr>
            <p:ph idx="1"/>
          </p:nvPr>
        </p:nvSpPr>
        <p:spPr>
          <a:xfrm>
            <a:off x="0" y="998806"/>
            <a:ext cx="12192000" cy="5859193"/>
          </a:xfrm>
        </p:spPr>
        <p:txBody>
          <a:bodyPr>
            <a:normAutofit/>
          </a:bodyPr>
          <a:lstStyle/>
          <a:p>
            <a:pPr algn="ctr">
              <a:buNone/>
            </a:pPr>
            <a:r>
              <a:rPr lang="en-US" sz="3600" dirty="0">
                <a:solidFill>
                  <a:schemeClr val="bg1"/>
                </a:solidFill>
                <a:effectLst/>
                <a:latin typeface="Tahoma" pitchFamily="34" charset="0"/>
                <a:ea typeface="Tahoma" pitchFamily="34" charset="0"/>
                <a:cs typeface="Tahoma" pitchFamily="34" charset="0"/>
              </a:rPr>
              <a:t>Those who don’t know God (Rom</a:t>
            </a:r>
            <a:r>
              <a:rPr lang="en-US" sz="3600" dirty="0">
                <a:solidFill>
                  <a:schemeClr val="bg1"/>
                </a:solidFill>
                <a:latin typeface="Tahoma" pitchFamily="34" charset="0"/>
                <a:ea typeface="Tahoma" pitchFamily="34" charset="0"/>
                <a:cs typeface="Tahoma" pitchFamily="34" charset="0"/>
              </a:rPr>
              <a:t>ans</a:t>
            </a:r>
            <a:r>
              <a:rPr lang="en-US" sz="3600" dirty="0">
                <a:solidFill>
                  <a:schemeClr val="bg1"/>
                </a:solidFill>
                <a:effectLst/>
                <a:latin typeface="Tahoma" pitchFamily="34" charset="0"/>
                <a:ea typeface="Tahoma" pitchFamily="34" charset="0"/>
                <a:cs typeface="Tahoma" pitchFamily="34" charset="0"/>
              </a:rPr>
              <a:t> 1:18-20)</a:t>
            </a:r>
          </a:p>
          <a:p>
            <a:pPr algn="ctr"/>
            <a:endParaRPr lang="en-US" sz="1600" dirty="0">
              <a:solidFill>
                <a:schemeClr val="bg1"/>
              </a:solidFill>
              <a:effectLst/>
              <a:latin typeface="Tahoma" pitchFamily="34" charset="0"/>
              <a:ea typeface="Tahoma" pitchFamily="34" charset="0"/>
              <a:cs typeface="Tahoma" pitchFamily="34" charset="0"/>
            </a:endParaRPr>
          </a:p>
          <a:p>
            <a:pPr algn="ctr">
              <a:buNone/>
            </a:pPr>
            <a:r>
              <a:rPr lang="en-US" sz="3600" dirty="0">
                <a:solidFill>
                  <a:schemeClr val="bg1"/>
                </a:solidFill>
                <a:effectLst/>
                <a:latin typeface="Tahoma" pitchFamily="34" charset="0"/>
                <a:ea typeface="Tahoma" pitchFamily="34" charset="0"/>
                <a:cs typeface="Tahoma" pitchFamily="34" charset="0"/>
              </a:rPr>
              <a:t>Those who haven’t obeyed the gospel (2 Thess. 1:7-9)</a:t>
            </a:r>
          </a:p>
          <a:p>
            <a:pPr algn="ctr"/>
            <a:endParaRPr lang="en-US" sz="1600" dirty="0">
              <a:solidFill>
                <a:schemeClr val="bg1"/>
              </a:solidFill>
              <a:effectLst/>
              <a:latin typeface="Tahoma" pitchFamily="34" charset="0"/>
              <a:ea typeface="Tahoma" pitchFamily="34" charset="0"/>
              <a:cs typeface="Tahoma" pitchFamily="34" charset="0"/>
            </a:endParaRPr>
          </a:p>
          <a:p>
            <a:pPr algn="ctr">
              <a:buNone/>
            </a:pPr>
            <a:r>
              <a:rPr lang="en-US" sz="3600" dirty="0">
                <a:solidFill>
                  <a:schemeClr val="bg1"/>
                </a:solidFill>
                <a:effectLst/>
                <a:latin typeface="Tahoma" pitchFamily="34" charset="0"/>
                <a:ea typeface="Tahoma" pitchFamily="34" charset="0"/>
                <a:cs typeface="Tahoma" pitchFamily="34" charset="0"/>
              </a:rPr>
              <a:t>Those who refuse to repent (Luke 13:3; Acts 24:24-25)</a:t>
            </a:r>
          </a:p>
          <a:p>
            <a:pPr algn="ctr"/>
            <a:endParaRPr lang="en-US" sz="1600" dirty="0">
              <a:solidFill>
                <a:schemeClr val="bg1"/>
              </a:solidFill>
              <a:effectLst/>
              <a:latin typeface="Tahoma" pitchFamily="34" charset="0"/>
              <a:ea typeface="Tahoma" pitchFamily="34" charset="0"/>
              <a:cs typeface="Tahoma" pitchFamily="34" charset="0"/>
            </a:endParaRPr>
          </a:p>
          <a:p>
            <a:pPr algn="ctr">
              <a:buNone/>
            </a:pPr>
            <a:r>
              <a:rPr lang="en-US" sz="3600" dirty="0">
                <a:solidFill>
                  <a:schemeClr val="bg1"/>
                </a:solidFill>
                <a:effectLst/>
                <a:latin typeface="Tahoma" pitchFamily="34" charset="0"/>
                <a:ea typeface="Tahoma" pitchFamily="34" charset="0"/>
                <a:cs typeface="Tahoma" pitchFamily="34" charset="0"/>
              </a:rPr>
              <a:t>Those who have not been baptized for the forgiveness of</a:t>
            </a:r>
          </a:p>
          <a:p>
            <a:pPr algn="ctr">
              <a:buNone/>
            </a:pPr>
            <a:r>
              <a:rPr lang="en-US" sz="3600" dirty="0">
                <a:solidFill>
                  <a:schemeClr val="bg1"/>
                </a:solidFill>
                <a:effectLst/>
                <a:latin typeface="Tahoma" pitchFamily="34" charset="0"/>
                <a:ea typeface="Tahoma" pitchFamily="34" charset="0"/>
                <a:cs typeface="Tahoma" pitchFamily="34" charset="0"/>
              </a:rPr>
              <a:t>their sins (Acts 2:38; 22:16; 1 Peter 3:21; Rev. 21:27)</a:t>
            </a:r>
          </a:p>
          <a:p>
            <a:pPr algn="ctr"/>
            <a:endParaRPr lang="en-US" sz="1600" dirty="0">
              <a:solidFill>
                <a:schemeClr val="bg1"/>
              </a:solidFill>
              <a:effectLst/>
              <a:latin typeface="Tahoma" pitchFamily="34" charset="0"/>
              <a:ea typeface="Tahoma" pitchFamily="34" charset="0"/>
              <a:cs typeface="Tahoma" pitchFamily="34" charset="0"/>
            </a:endParaRPr>
          </a:p>
          <a:p>
            <a:pPr algn="ctr">
              <a:buNone/>
            </a:pPr>
            <a:r>
              <a:rPr lang="en-US" sz="3600" dirty="0">
                <a:solidFill>
                  <a:schemeClr val="bg1"/>
                </a:solidFill>
                <a:effectLst/>
                <a:latin typeface="Tahoma" pitchFamily="34" charset="0"/>
                <a:ea typeface="Tahoma" pitchFamily="34" charset="0"/>
                <a:cs typeface="Tahoma" pitchFamily="34" charset="0"/>
              </a:rPr>
              <a:t>All liars, sexually immoral, drunkards, strife makers, those </a:t>
            </a:r>
          </a:p>
          <a:p>
            <a:pPr algn="ctr">
              <a:buNone/>
            </a:pPr>
            <a:r>
              <a:rPr lang="en-US" sz="3600" dirty="0">
                <a:solidFill>
                  <a:schemeClr val="bg1"/>
                </a:solidFill>
                <a:effectLst/>
                <a:latin typeface="Tahoma" pitchFamily="34" charset="0"/>
                <a:ea typeface="Tahoma" pitchFamily="34" charset="0"/>
                <a:cs typeface="Tahoma" pitchFamily="34" charset="0"/>
              </a:rPr>
              <a:t>who failed to obey (Gal. 5:19-21; Rev. 21:8; Jas. 4:17)</a:t>
            </a:r>
            <a:endParaRPr lang="en-US" dirty="0"/>
          </a:p>
        </p:txBody>
      </p:sp>
    </p:spTree>
    <p:extLst>
      <p:ext uri="{BB962C8B-B14F-4D97-AF65-F5344CB8AC3E}">
        <p14:creationId xmlns:p14="http://schemas.microsoft.com/office/powerpoint/2010/main" val="1126401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EF146-F243-26EC-AC03-B91E125715A7}"/>
              </a:ext>
            </a:extLst>
          </p:cNvPr>
          <p:cNvSpPr>
            <a:spLocks noGrp="1"/>
          </p:cNvSpPr>
          <p:nvPr>
            <p:ph type="title"/>
          </p:nvPr>
        </p:nvSpPr>
        <p:spPr>
          <a:xfrm>
            <a:off x="0" y="1"/>
            <a:ext cx="12192000" cy="998805"/>
          </a:xfrm>
        </p:spPr>
        <p:txBody>
          <a:bodyPr>
            <a:noAutofit/>
          </a:bodyPr>
          <a:lstStyle/>
          <a:p>
            <a:pPr algn="ctr"/>
            <a:r>
              <a:rPr lang="en-US" sz="5600" b="1" dirty="0">
                <a:solidFill>
                  <a:srgbClr val="FF0000"/>
                </a:solidFill>
                <a:latin typeface="Tahoma" panose="020B0604030504040204" pitchFamily="34" charset="0"/>
                <a:ea typeface="Tahoma" panose="020B0604030504040204" pitchFamily="34" charset="0"/>
                <a:cs typeface="Tahoma" panose="020B0604030504040204" pitchFamily="34" charset="0"/>
              </a:rPr>
              <a:t>Hell is Worse than being Crippled</a:t>
            </a:r>
          </a:p>
        </p:txBody>
      </p:sp>
      <p:sp>
        <p:nvSpPr>
          <p:cNvPr id="3" name="Content Placeholder 2">
            <a:extLst>
              <a:ext uri="{FF2B5EF4-FFF2-40B4-BE49-F238E27FC236}">
                <a16:creationId xmlns:a16="http://schemas.microsoft.com/office/drawing/2014/main" id="{019BC052-82F6-0A18-E70E-D088CCC5E5ED}"/>
              </a:ext>
            </a:extLst>
          </p:cNvPr>
          <p:cNvSpPr>
            <a:spLocks noGrp="1"/>
          </p:cNvSpPr>
          <p:nvPr>
            <p:ph idx="1"/>
          </p:nvPr>
        </p:nvSpPr>
        <p:spPr>
          <a:xfrm>
            <a:off x="0" y="998806"/>
            <a:ext cx="12192000" cy="5859193"/>
          </a:xfrm>
        </p:spPr>
        <p:txBody>
          <a:bodyPr>
            <a:normAutofit/>
          </a:bodyPr>
          <a:lstStyle/>
          <a:p>
            <a:pPr algn="ctr">
              <a:buNone/>
            </a:pPr>
            <a:r>
              <a:rPr lang="en-US" sz="3600" dirty="0">
                <a:solidFill>
                  <a:schemeClr val="bg1"/>
                </a:solidFill>
                <a:effectLst/>
                <a:latin typeface="Tahoma" pitchFamily="34" charset="0"/>
                <a:ea typeface="Tahoma" pitchFamily="34" charset="0"/>
                <a:cs typeface="Tahoma" pitchFamily="34" charset="0"/>
              </a:rPr>
              <a:t>Imagine if your hand was cut off because you desired to</a:t>
            </a:r>
          </a:p>
          <a:p>
            <a:pPr algn="ctr">
              <a:buNone/>
            </a:pPr>
            <a:r>
              <a:rPr lang="en-US" sz="3600" dirty="0">
                <a:solidFill>
                  <a:schemeClr val="bg1"/>
                </a:solidFill>
                <a:effectLst/>
                <a:latin typeface="Tahoma" pitchFamily="34" charset="0"/>
                <a:ea typeface="Tahoma" pitchFamily="34" charset="0"/>
                <a:cs typeface="Tahoma" pitchFamily="34" charset="0"/>
              </a:rPr>
              <a:t>steal, kill, or destroy. </a:t>
            </a:r>
            <a:r>
              <a:rPr lang="en-US" sz="3600" u="sng" dirty="0">
                <a:solidFill>
                  <a:schemeClr val="bg1"/>
                </a:solidFill>
                <a:effectLst/>
                <a:latin typeface="Tahoma" pitchFamily="34" charset="0"/>
                <a:ea typeface="Tahoma" pitchFamily="34" charset="0"/>
                <a:cs typeface="Tahoma" pitchFamily="34" charset="0"/>
              </a:rPr>
              <a:t>Hell is much worse</a:t>
            </a:r>
            <a:r>
              <a:rPr lang="en-US" sz="3600" dirty="0">
                <a:solidFill>
                  <a:schemeClr val="bg1"/>
                </a:solidFill>
                <a:effectLst/>
                <a:latin typeface="Tahoma" pitchFamily="34" charset="0"/>
                <a:ea typeface="Tahoma" pitchFamily="34" charset="0"/>
                <a:cs typeface="Tahoma" pitchFamily="34" charset="0"/>
              </a:rPr>
              <a:t>! (Mark 9:43-44) </a:t>
            </a:r>
          </a:p>
          <a:p>
            <a:pPr algn="ctr"/>
            <a:endParaRPr lang="en-US" sz="1800" dirty="0">
              <a:solidFill>
                <a:schemeClr val="bg1"/>
              </a:solidFill>
              <a:effectLst/>
              <a:latin typeface="Tahoma" pitchFamily="34" charset="0"/>
              <a:ea typeface="Tahoma" pitchFamily="34" charset="0"/>
              <a:cs typeface="Tahoma" pitchFamily="34" charset="0"/>
            </a:endParaRPr>
          </a:p>
          <a:p>
            <a:pPr algn="ctr">
              <a:buNone/>
            </a:pPr>
            <a:r>
              <a:rPr lang="en-US" sz="3600" dirty="0">
                <a:solidFill>
                  <a:schemeClr val="bg1"/>
                </a:solidFill>
                <a:effectLst/>
                <a:latin typeface="Tahoma" pitchFamily="34" charset="0"/>
                <a:ea typeface="Tahoma" pitchFamily="34" charset="0"/>
                <a:cs typeface="Tahoma" pitchFamily="34" charset="0"/>
              </a:rPr>
              <a:t>Imagine if your foot was amputated because you went to</a:t>
            </a:r>
          </a:p>
          <a:p>
            <a:pPr algn="ctr">
              <a:buNone/>
            </a:pPr>
            <a:r>
              <a:rPr lang="en-US" sz="3600" dirty="0">
                <a:solidFill>
                  <a:schemeClr val="bg1"/>
                </a:solidFill>
                <a:effectLst/>
                <a:latin typeface="Tahoma" pitchFamily="34" charset="0"/>
                <a:ea typeface="Tahoma" pitchFamily="34" charset="0"/>
                <a:cs typeface="Tahoma" pitchFamily="34" charset="0"/>
              </a:rPr>
              <a:t>sinful places to drink, dance, or do drugs. </a:t>
            </a:r>
          </a:p>
          <a:p>
            <a:pPr algn="ctr">
              <a:buNone/>
            </a:pPr>
            <a:r>
              <a:rPr lang="en-US" sz="3600" u="sng" dirty="0">
                <a:solidFill>
                  <a:schemeClr val="bg1"/>
                </a:solidFill>
                <a:effectLst/>
                <a:latin typeface="Tahoma" pitchFamily="34" charset="0"/>
                <a:ea typeface="Tahoma" pitchFamily="34" charset="0"/>
                <a:cs typeface="Tahoma" pitchFamily="34" charset="0"/>
              </a:rPr>
              <a:t>Hell is much worse</a:t>
            </a:r>
            <a:r>
              <a:rPr lang="en-US" sz="3600" dirty="0">
                <a:solidFill>
                  <a:schemeClr val="bg1"/>
                </a:solidFill>
                <a:effectLst/>
                <a:latin typeface="Tahoma" pitchFamily="34" charset="0"/>
                <a:ea typeface="Tahoma" pitchFamily="34" charset="0"/>
                <a:cs typeface="Tahoma" pitchFamily="34" charset="0"/>
              </a:rPr>
              <a:t>! (Mark 9:45-46; 1 Pet. 4:1-4)</a:t>
            </a:r>
          </a:p>
          <a:p>
            <a:pPr marL="0" indent="0" algn="ctr">
              <a:buNone/>
            </a:pPr>
            <a:endParaRPr lang="en-US" sz="1800" dirty="0">
              <a:solidFill>
                <a:schemeClr val="bg1"/>
              </a:solidFill>
              <a:effectLst/>
              <a:latin typeface="Tahoma" pitchFamily="34" charset="0"/>
              <a:ea typeface="Tahoma" pitchFamily="34" charset="0"/>
              <a:cs typeface="Tahoma" pitchFamily="34" charset="0"/>
            </a:endParaRPr>
          </a:p>
          <a:p>
            <a:pPr algn="ctr">
              <a:buNone/>
            </a:pPr>
            <a:r>
              <a:rPr lang="en-US" sz="3600" dirty="0">
                <a:solidFill>
                  <a:schemeClr val="bg1"/>
                </a:solidFill>
                <a:effectLst/>
                <a:latin typeface="Tahoma" pitchFamily="34" charset="0"/>
                <a:ea typeface="Tahoma" pitchFamily="34" charset="0"/>
                <a:cs typeface="Tahoma" pitchFamily="34" charset="0"/>
              </a:rPr>
              <a:t>Imagine if your eye was cut out because you lusted after</a:t>
            </a:r>
          </a:p>
          <a:p>
            <a:pPr algn="ctr">
              <a:buNone/>
            </a:pPr>
            <a:r>
              <a:rPr lang="en-US" sz="3600" dirty="0">
                <a:solidFill>
                  <a:schemeClr val="bg1"/>
                </a:solidFill>
                <a:effectLst/>
                <a:latin typeface="Tahoma" pitchFamily="34" charset="0"/>
                <a:ea typeface="Tahoma" pitchFamily="34" charset="0"/>
                <a:cs typeface="Tahoma" pitchFamily="34" charset="0"/>
              </a:rPr>
              <a:t>the flesh.  </a:t>
            </a:r>
            <a:r>
              <a:rPr lang="en-US" sz="3600" u="sng" dirty="0">
                <a:solidFill>
                  <a:schemeClr val="bg1"/>
                </a:solidFill>
                <a:effectLst/>
                <a:latin typeface="Tahoma" pitchFamily="34" charset="0"/>
                <a:ea typeface="Tahoma" pitchFamily="34" charset="0"/>
                <a:cs typeface="Tahoma" pitchFamily="34" charset="0"/>
              </a:rPr>
              <a:t>Hell is much worse</a:t>
            </a:r>
            <a:r>
              <a:rPr lang="en-US" sz="3600" dirty="0">
                <a:solidFill>
                  <a:schemeClr val="bg1"/>
                </a:solidFill>
                <a:effectLst/>
                <a:latin typeface="Tahoma" pitchFamily="34" charset="0"/>
                <a:ea typeface="Tahoma" pitchFamily="34" charset="0"/>
                <a:cs typeface="Tahoma" pitchFamily="34" charset="0"/>
              </a:rPr>
              <a:t>!                                      </a:t>
            </a:r>
          </a:p>
          <a:p>
            <a:pPr algn="ctr">
              <a:buNone/>
            </a:pPr>
            <a:r>
              <a:rPr lang="en-US" sz="3600" dirty="0">
                <a:solidFill>
                  <a:schemeClr val="bg1"/>
                </a:solidFill>
                <a:effectLst/>
                <a:latin typeface="Tahoma" pitchFamily="34" charset="0"/>
                <a:ea typeface="Tahoma" pitchFamily="34" charset="0"/>
                <a:cs typeface="Tahoma" pitchFamily="34" charset="0"/>
              </a:rPr>
              <a:t>(Matthew 5:27-29; 18:9; Mark 9:47-48)</a:t>
            </a:r>
          </a:p>
          <a:p>
            <a:pPr algn="ctr">
              <a:buNone/>
            </a:pPr>
            <a:endParaRPr lang="en-US" dirty="0"/>
          </a:p>
        </p:txBody>
      </p:sp>
    </p:spTree>
    <p:extLst>
      <p:ext uri="{BB962C8B-B14F-4D97-AF65-F5344CB8AC3E}">
        <p14:creationId xmlns:p14="http://schemas.microsoft.com/office/powerpoint/2010/main" val="438862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9BC052-82F6-0A18-E70E-D088CCC5E5ED}"/>
              </a:ext>
            </a:extLst>
          </p:cNvPr>
          <p:cNvSpPr>
            <a:spLocks noGrp="1"/>
          </p:cNvSpPr>
          <p:nvPr>
            <p:ph idx="1"/>
          </p:nvPr>
        </p:nvSpPr>
        <p:spPr>
          <a:xfrm>
            <a:off x="0" y="0"/>
            <a:ext cx="12192000" cy="6857999"/>
          </a:xfrm>
        </p:spPr>
        <p:txBody>
          <a:bodyPr>
            <a:normAutofit fontScale="92500"/>
          </a:bodyPr>
          <a:lstStyle/>
          <a:p>
            <a:pPr algn="ctr">
              <a:buNone/>
            </a:pPr>
            <a:r>
              <a:rPr lang="en-US" sz="3600" dirty="0">
                <a:solidFill>
                  <a:schemeClr val="bg1"/>
                </a:solidFill>
                <a:effectLst/>
                <a:latin typeface="Tahoma" pitchFamily="34" charset="0"/>
                <a:ea typeface="Tahoma" pitchFamily="34" charset="0"/>
                <a:cs typeface="Tahoma" pitchFamily="34" charset="0"/>
              </a:rPr>
              <a:t>God does not want you to go to hell &amp; loved you so much</a:t>
            </a:r>
          </a:p>
          <a:p>
            <a:pPr algn="ctr">
              <a:buNone/>
            </a:pPr>
            <a:r>
              <a:rPr lang="en-US" sz="3600" dirty="0">
                <a:solidFill>
                  <a:schemeClr val="bg1"/>
                </a:solidFill>
                <a:effectLst/>
                <a:latin typeface="Tahoma" pitchFamily="34" charset="0"/>
                <a:ea typeface="Tahoma" pitchFamily="34" charset="0"/>
                <a:cs typeface="Tahoma" pitchFamily="34" charset="0"/>
              </a:rPr>
              <a:t>that He sent His Son to die for your sins.</a:t>
            </a:r>
          </a:p>
          <a:p>
            <a:pPr marL="0" indent="0" algn="ctr">
              <a:buNone/>
            </a:pPr>
            <a:endParaRPr lang="en-US" sz="1100" dirty="0">
              <a:solidFill>
                <a:schemeClr val="bg1"/>
              </a:solidFill>
              <a:effectLst/>
              <a:latin typeface="Tahoma" pitchFamily="34" charset="0"/>
              <a:ea typeface="Tahoma" pitchFamily="34" charset="0"/>
              <a:cs typeface="Tahoma" pitchFamily="34" charset="0"/>
            </a:endParaRPr>
          </a:p>
          <a:p>
            <a:pPr algn="ctr">
              <a:buNone/>
            </a:pPr>
            <a:r>
              <a:rPr lang="en-US" sz="3600" dirty="0">
                <a:solidFill>
                  <a:schemeClr val="bg1"/>
                </a:solidFill>
                <a:effectLst/>
                <a:latin typeface="Tahoma" pitchFamily="34" charset="0"/>
                <a:ea typeface="Tahoma" pitchFamily="34" charset="0"/>
                <a:cs typeface="Tahoma" pitchFamily="34" charset="0"/>
              </a:rPr>
              <a:t>Once you die, it’s too late to change or beg for mercy as your </a:t>
            </a:r>
          </a:p>
          <a:p>
            <a:pPr algn="ctr">
              <a:buNone/>
            </a:pPr>
            <a:r>
              <a:rPr lang="en-US" sz="3600" dirty="0">
                <a:solidFill>
                  <a:schemeClr val="bg1"/>
                </a:solidFill>
                <a:effectLst/>
                <a:latin typeface="Tahoma" pitchFamily="34" charset="0"/>
                <a:ea typeface="Tahoma" pitchFamily="34" charset="0"/>
                <a:cs typeface="Tahoma" pitchFamily="34" charset="0"/>
              </a:rPr>
              <a:t>fate is sealed if you haven’t obeyed the Lord (Matt. 7:21-23).</a:t>
            </a:r>
          </a:p>
          <a:p>
            <a:pPr algn="ctr">
              <a:buNone/>
            </a:pPr>
            <a:endParaRPr lang="en-US" sz="1700" dirty="0">
              <a:solidFill>
                <a:schemeClr val="bg1"/>
              </a:solidFill>
              <a:effectLst/>
              <a:latin typeface="Tahoma" pitchFamily="34" charset="0"/>
              <a:ea typeface="Tahoma" pitchFamily="34" charset="0"/>
              <a:cs typeface="Tahoma" pitchFamily="34" charset="0"/>
            </a:endParaRPr>
          </a:p>
          <a:p>
            <a:pPr algn="ctr">
              <a:buNone/>
            </a:pPr>
            <a:r>
              <a:rPr lang="en-US" sz="3600" dirty="0">
                <a:solidFill>
                  <a:schemeClr val="bg1"/>
                </a:solidFill>
                <a:effectLst/>
                <a:latin typeface="Tahoma" pitchFamily="34" charset="0"/>
                <a:ea typeface="Tahoma" pitchFamily="34" charset="0"/>
                <a:cs typeface="Tahoma" pitchFamily="34" charset="0"/>
              </a:rPr>
              <a:t>You will be in agony forever with regret (Luke 16:24-26).</a:t>
            </a:r>
          </a:p>
          <a:p>
            <a:pPr algn="ctr"/>
            <a:endParaRPr lang="en-US" sz="1700" dirty="0">
              <a:solidFill>
                <a:schemeClr val="bg1"/>
              </a:solidFill>
              <a:effectLst/>
              <a:latin typeface="Tahoma" pitchFamily="34" charset="0"/>
              <a:ea typeface="Tahoma" pitchFamily="34" charset="0"/>
              <a:cs typeface="Tahoma" pitchFamily="34" charset="0"/>
            </a:endParaRPr>
          </a:p>
          <a:p>
            <a:pPr algn="ctr">
              <a:buNone/>
            </a:pPr>
            <a:r>
              <a:rPr lang="en-US" sz="3600" dirty="0">
                <a:solidFill>
                  <a:schemeClr val="bg1"/>
                </a:solidFill>
                <a:effectLst/>
                <a:latin typeface="Tahoma" pitchFamily="34" charset="0"/>
                <a:ea typeface="Tahoma" pitchFamily="34" charset="0"/>
                <a:cs typeface="Tahoma" pitchFamily="34" charset="0"/>
              </a:rPr>
              <a:t>You will think about your family and friends who you want to be</a:t>
            </a:r>
          </a:p>
          <a:p>
            <a:pPr algn="ctr">
              <a:buNone/>
            </a:pPr>
            <a:r>
              <a:rPr lang="en-US" sz="3600" dirty="0">
                <a:solidFill>
                  <a:schemeClr val="bg1"/>
                </a:solidFill>
                <a:effectLst/>
                <a:latin typeface="Tahoma" pitchFamily="34" charset="0"/>
                <a:ea typeface="Tahoma" pitchFamily="34" charset="0"/>
                <a:cs typeface="Tahoma" pitchFamily="34" charset="0"/>
              </a:rPr>
              <a:t>warned but you will be unable to help them (Luke 16:27-28).</a:t>
            </a:r>
          </a:p>
          <a:p>
            <a:pPr marL="0" indent="0" algn="ctr">
              <a:buNone/>
            </a:pPr>
            <a:endParaRPr lang="en-US" sz="1700" dirty="0">
              <a:solidFill>
                <a:schemeClr val="bg1"/>
              </a:solidFill>
              <a:effectLst/>
              <a:latin typeface="Tahoma" pitchFamily="34" charset="0"/>
              <a:ea typeface="Tahoma" pitchFamily="34" charset="0"/>
              <a:cs typeface="Tahoma" pitchFamily="34" charset="0"/>
            </a:endParaRPr>
          </a:p>
          <a:p>
            <a:pPr algn="ctr">
              <a:buNone/>
            </a:pPr>
            <a:r>
              <a:rPr lang="en-US" sz="3600" dirty="0">
                <a:solidFill>
                  <a:schemeClr val="bg1"/>
                </a:solidFill>
                <a:effectLst/>
                <a:latin typeface="Tahoma" pitchFamily="34" charset="0"/>
                <a:ea typeface="Tahoma" pitchFamily="34" charset="0"/>
                <a:cs typeface="Tahoma" pitchFamily="34" charset="0"/>
              </a:rPr>
              <a:t>But you can still be baptized to have your sins forgiven or be</a:t>
            </a:r>
          </a:p>
          <a:p>
            <a:pPr algn="ctr">
              <a:buNone/>
            </a:pPr>
            <a:r>
              <a:rPr lang="en-US" sz="3600" dirty="0">
                <a:solidFill>
                  <a:schemeClr val="bg1"/>
                </a:solidFill>
                <a:effectLst/>
                <a:latin typeface="Tahoma" pitchFamily="34" charset="0"/>
                <a:ea typeface="Tahoma" pitchFamily="34" charset="0"/>
                <a:cs typeface="Tahoma" pitchFamily="34" charset="0"/>
              </a:rPr>
              <a:t>restored today (Acts 22:16; 8:22)! </a:t>
            </a:r>
            <a:endParaRPr lang="en-US" dirty="0"/>
          </a:p>
        </p:txBody>
      </p:sp>
    </p:spTree>
    <p:extLst>
      <p:ext uri="{BB962C8B-B14F-4D97-AF65-F5344CB8AC3E}">
        <p14:creationId xmlns:p14="http://schemas.microsoft.com/office/powerpoint/2010/main" val="2478331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500"/>
                                        <p:tgtEl>
                                          <p:spTgt spid="3">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1072</TotalTime>
  <Words>1541</Words>
  <Application>Microsoft Office PowerPoint</Application>
  <PresentationFormat>Widescreen</PresentationFormat>
  <Paragraphs>122</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Tahoma</vt:lpstr>
      <vt:lpstr>Verdana</vt:lpstr>
      <vt:lpstr>Office Theme</vt:lpstr>
      <vt:lpstr>Hymns for Worship at Woodmont</vt:lpstr>
      <vt:lpstr>Man’s Thoughts about Hell</vt:lpstr>
      <vt:lpstr>PowerPoint Presentation</vt:lpstr>
      <vt:lpstr>Hell: Place of Darkness</vt:lpstr>
      <vt:lpstr>Hell: Place of Unquenchable Fire</vt:lpstr>
      <vt:lpstr>Hell: Place of Agonizing Pain</vt:lpstr>
      <vt:lpstr>Hell: Who Will be There?</vt:lpstr>
      <vt:lpstr>Hell is Worse than being Crippled</vt:lpstr>
      <vt:lpstr>PowerPoint Presentation</vt:lpstr>
      <vt:lpstr>Be Saved from Hell Today!</vt:lpstr>
      <vt:lpstr>Hymns for Worship at Woodmont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4</cp:revision>
  <cp:lastPrinted>2023-08-20T12:42:31Z</cp:lastPrinted>
  <dcterms:created xsi:type="dcterms:W3CDTF">2023-08-19T23:27:37Z</dcterms:created>
  <dcterms:modified xsi:type="dcterms:W3CDTF">2023-08-20T17:20:06Z</dcterms:modified>
</cp:coreProperties>
</file>