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0" r:id="rId2"/>
    <p:sldId id="257" r:id="rId3"/>
    <p:sldId id="267" r:id="rId4"/>
    <p:sldId id="268" r:id="rId5"/>
    <p:sldId id="269" r:id="rId6"/>
    <p:sldId id="261" r:id="rId7"/>
    <p:sldId id="271" r:id="rId8"/>
    <p:sldId id="262" r:id="rId9"/>
    <p:sldId id="272" r:id="rId10"/>
    <p:sldId id="263" r:id="rId11"/>
    <p:sldId id="273" r:id="rId12"/>
    <p:sldId id="264" r:id="rId13"/>
    <p:sldId id="274" r:id="rId14"/>
    <p:sldId id="275" r:id="rId15"/>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2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D273F3E3-FD3B-42C5-AC41-889FB6B64C0D}" type="datetimeFigureOut">
              <a:rPr lang="en-US" smtClean="0"/>
              <a:t>10/1/2023</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3EF1C403-5B59-477F-A21C-6AF41294F324}" type="slidenum">
              <a:rPr lang="en-US" smtClean="0"/>
              <a:t>‹#›</a:t>
            </a:fld>
            <a:endParaRPr lang="en-US"/>
          </a:p>
        </p:txBody>
      </p:sp>
    </p:spTree>
    <p:extLst>
      <p:ext uri="{BB962C8B-B14F-4D97-AF65-F5344CB8AC3E}">
        <p14:creationId xmlns:p14="http://schemas.microsoft.com/office/powerpoint/2010/main" val="3036522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Heb. 6:11-12 </a:t>
            </a:r>
            <a:r>
              <a:rPr lang="en-US" b="0" i="0" dirty="0">
                <a:solidFill>
                  <a:srgbClr val="000000"/>
                </a:solidFill>
                <a:effectLst/>
                <a:latin typeface="system-ui"/>
              </a:rPr>
              <a:t>we desire that each one of you show the same diligence so as to realize the full assurance of hope until the end, </a:t>
            </a:r>
            <a:r>
              <a:rPr lang="en-US" b="1" i="0" baseline="30000" dirty="0">
                <a:solidFill>
                  <a:srgbClr val="000000"/>
                </a:solidFill>
                <a:effectLst/>
                <a:latin typeface="system-ui"/>
              </a:rPr>
              <a:t> </a:t>
            </a:r>
            <a:r>
              <a:rPr lang="en-US" b="0" i="0" dirty="0">
                <a:solidFill>
                  <a:srgbClr val="000000"/>
                </a:solidFill>
                <a:effectLst/>
                <a:latin typeface="system-ui"/>
              </a:rPr>
              <a:t>so that you will not be sluggish, but imitators of those who through faith and patience inherit the promises. Swift to obey God &amp; not sluggish.  Daniel was faithful in a foreign land all of his life.  Determine to be a Daniel in these turbulent times! You can do it!!</a:t>
            </a:r>
            <a:endParaRPr lang="en-US" dirty="0"/>
          </a:p>
        </p:txBody>
      </p:sp>
      <p:sp>
        <p:nvSpPr>
          <p:cNvPr id="4" name="Slide Number Placeholder 3"/>
          <p:cNvSpPr>
            <a:spLocks noGrp="1"/>
          </p:cNvSpPr>
          <p:nvPr>
            <p:ph type="sldNum" sz="quarter" idx="5"/>
          </p:nvPr>
        </p:nvSpPr>
        <p:spPr/>
        <p:txBody>
          <a:bodyPr/>
          <a:lstStyle/>
          <a:p>
            <a:fld id="{3EF1C403-5B59-477F-A21C-6AF41294F324}" type="slidenum">
              <a:rPr lang="en-US" smtClean="0"/>
              <a:t>1</a:t>
            </a:fld>
            <a:endParaRPr lang="en-US"/>
          </a:p>
        </p:txBody>
      </p:sp>
    </p:spTree>
    <p:extLst>
      <p:ext uri="{BB962C8B-B14F-4D97-AF65-F5344CB8AC3E}">
        <p14:creationId xmlns:p14="http://schemas.microsoft.com/office/powerpoint/2010/main" val="1091578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Jews practiced sin, idolatrous, &amp; were going into captivity. What was so different about Daniel?  He determined, made up his mind, decided he would obey God even if it cost him his life.  Most powerful king on planet Neb. feared by all but Daniel feared God more &amp; eventually he praises the God of heaven.  S</a:t>
            </a:r>
            <a:r>
              <a:rPr lang="en-US" dirty="0"/>
              <a:t>atan like roaring lion seeking to devour your soul but you can resist him by being firm in your faith like Daniel. </a:t>
            </a:r>
          </a:p>
        </p:txBody>
      </p:sp>
      <p:sp>
        <p:nvSpPr>
          <p:cNvPr id="4" name="Slide Number Placeholder 3"/>
          <p:cNvSpPr>
            <a:spLocks noGrp="1"/>
          </p:cNvSpPr>
          <p:nvPr>
            <p:ph type="sldNum" sz="quarter" idx="5"/>
          </p:nvPr>
        </p:nvSpPr>
        <p:spPr/>
        <p:txBody>
          <a:bodyPr/>
          <a:lstStyle/>
          <a:p>
            <a:fld id="{3EF1C403-5B59-477F-A21C-6AF41294F324}" type="slidenum">
              <a:rPr lang="en-US" smtClean="0"/>
              <a:t>2</a:t>
            </a:fld>
            <a:endParaRPr lang="en-US"/>
          </a:p>
        </p:txBody>
      </p:sp>
    </p:spTree>
    <p:extLst>
      <p:ext uri="{BB962C8B-B14F-4D97-AF65-F5344CB8AC3E}">
        <p14:creationId xmlns:p14="http://schemas.microsoft.com/office/powerpoint/2010/main" val="721067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Indoctrinated worldly ways. Aliens, strangers, foreigners.   Must be unstained by world.  Peer pressure worldly strong (college campuses- ungodly professors, brainwashing, </a:t>
            </a:r>
            <a:r>
              <a:rPr lang="en-US" dirty="0" err="1"/>
              <a:t>lGBTQ</a:t>
            </a:r>
            <a:r>
              <a:rPr lang="en-US" dirty="0"/>
              <a:t>, PC language, etc.) Abstain from fleshly lusts which wage war against the soul.  Desire to be rich, status, party with the popular, drink alcohol, commit SI strong.  Are you determined to be holy &amp; do God’s will? God’s grace teaches us to deny desire &amp; live righteously, looking for Christ to return. While Daniel faced the loss of his life, Satan is trying to seduce us lust of flesh, eye, &amp; pride of life so that we will lose our soul.  Have you made up your mind before the enticements come to live it up, live in the lap of luxury not to give in to the flesh which is death &amp; destruction? Say no to lust &amp; yes to the Lord’s will.  You can do it like Daniel did. </a:t>
            </a:r>
          </a:p>
        </p:txBody>
      </p:sp>
      <p:sp>
        <p:nvSpPr>
          <p:cNvPr id="4" name="Slide Number Placeholder 3"/>
          <p:cNvSpPr>
            <a:spLocks noGrp="1"/>
          </p:cNvSpPr>
          <p:nvPr>
            <p:ph type="sldNum" sz="quarter" idx="5"/>
          </p:nvPr>
        </p:nvSpPr>
        <p:spPr/>
        <p:txBody>
          <a:bodyPr/>
          <a:lstStyle/>
          <a:p>
            <a:fld id="{3EF1C403-5B59-477F-A21C-6AF41294F324}" type="slidenum">
              <a:rPr lang="en-US" smtClean="0"/>
              <a:t>3</a:t>
            </a:fld>
            <a:endParaRPr lang="en-US"/>
          </a:p>
        </p:txBody>
      </p:sp>
    </p:spTree>
    <p:extLst>
      <p:ext uri="{BB962C8B-B14F-4D97-AF65-F5344CB8AC3E}">
        <p14:creationId xmlns:p14="http://schemas.microsoft.com/office/powerpoint/2010/main" val="2985500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Romans were obedient he warns about flattering speech turn away from truth.  To be wise in what is good you must know the Scriptures &amp; be able to tell if the GP is teaching the truth.  Mark &amp; avoid them.  Good &amp; evil. Who are your friends?  Who will you marry?  Today, how many genders are there?  Only two.  Daniel refused to be friends with the world &amp; so must you if you want to be a friend of God &amp; not an enemy.  </a:t>
            </a:r>
            <a:r>
              <a:rPr lang="en-US" dirty="0" err="1"/>
              <a:t>Ptactice</a:t>
            </a:r>
            <a:r>
              <a:rPr lang="en-US" dirty="0"/>
              <a:t>, practice, practice righteousness to discern good from evil. </a:t>
            </a:r>
          </a:p>
        </p:txBody>
      </p:sp>
      <p:sp>
        <p:nvSpPr>
          <p:cNvPr id="4" name="Slide Number Placeholder 3"/>
          <p:cNvSpPr>
            <a:spLocks noGrp="1"/>
          </p:cNvSpPr>
          <p:nvPr>
            <p:ph type="sldNum" sz="quarter" idx="5"/>
          </p:nvPr>
        </p:nvSpPr>
        <p:spPr/>
        <p:txBody>
          <a:bodyPr/>
          <a:lstStyle/>
          <a:p>
            <a:fld id="{3EF1C403-5B59-477F-A21C-6AF41294F324}" type="slidenum">
              <a:rPr lang="en-US" smtClean="0"/>
              <a:t>4</a:t>
            </a:fld>
            <a:endParaRPr lang="en-US"/>
          </a:p>
        </p:txBody>
      </p:sp>
    </p:spTree>
    <p:extLst>
      <p:ext uri="{BB962C8B-B14F-4D97-AF65-F5344CB8AC3E}">
        <p14:creationId xmlns:p14="http://schemas.microsoft.com/office/powerpoint/2010/main" val="3661994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panic or pray &amp; ask for God’s help when you’re overwhelmed with temptations, trials, suffering?  Temptation to get drunk, do drugs, or party to not think about your problems which is what the world would do.  Think about what the apostle Paul said to the brethren at Corinth.   Mus task in faith w/o doubting. </a:t>
            </a:r>
          </a:p>
        </p:txBody>
      </p:sp>
      <p:sp>
        <p:nvSpPr>
          <p:cNvPr id="4" name="Slide Number Placeholder 3"/>
          <p:cNvSpPr>
            <a:spLocks noGrp="1"/>
          </p:cNvSpPr>
          <p:nvPr>
            <p:ph type="sldNum" sz="quarter" idx="5"/>
          </p:nvPr>
        </p:nvSpPr>
        <p:spPr/>
        <p:txBody>
          <a:bodyPr/>
          <a:lstStyle/>
          <a:p>
            <a:fld id="{3EF1C403-5B59-477F-A21C-6AF41294F324}" type="slidenum">
              <a:rPr lang="en-US" smtClean="0"/>
              <a:t>5</a:t>
            </a:fld>
            <a:endParaRPr lang="en-US"/>
          </a:p>
        </p:txBody>
      </p:sp>
    </p:spTree>
    <p:extLst>
      <p:ext uri="{BB962C8B-B14F-4D97-AF65-F5344CB8AC3E}">
        <p14:creationId xmlns:p14="http://schemas.microsoft.com/office/powerpoint/2010/main" val="3832705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dirty="0"/>
              <a:t>66 years later, </a:t>
            </a:r>
            <a:r>
              <a:rPr lang="en-US"/>
              <a:t>Daniel old</a:t>
            </a:r>
            <a:r>
              <a:rPr lang="en-US" dirty="0"/>
              <a:t>. Medes &amp; Persians, 2</a:t>
            </a:r>
            <a:r>
              <a:rPr lang="en-US" baseline="30000" dirty="0"/>
              <a:t>nd</a:t>
            </a:r>
            <a:r>
              <a:rPr lang="en-US" dirty="0"/>
              <a:t> of 4</a:t>
            </a:r>
            <a:r>
              <a:rPr lang="en-US" baseline="30000" dirty="0"/>
              <a:t>th</a:t>
            </a:r>
            <a:r>
              <a:rPr lang="en-US" dirty="0"/>
              <a:t> kingdoms.  80ish, Faithful no</a:t>
            </a:r>
            <a:r>
              <a:rPr lang="en-US" b="0" i="0" dirty="0">
                <a:solidFill>
                  <a:srgbClr val="414042"/>
                </a:solidFill>
                <a:effectLst/>
                <a:latin typeface="tahoma" panose="020B0604030504040204" pitchFamily="34" charset="0"/>
              </a:rPr>
              <a:t> flaw in character. et under this kind of scrutiny, but imagine </a:t>
            </a:r>
            <a:r>
              <a:rPr lang="en-US" b="0" i="0" dirty="0" err="1">
                <a:solidFill>
                  <a:srgbClr val="414042"/>
                </a:solidFill>
                <a:effectLst/>
                <a:latin typeface="tahoma" panose="020B0604030504040204" pitchFamily="34" charset="0"/>
              </a:rPr>
              <a:t>loooking</a:t>
            </a:r>
            <a:r>
              <a:rPr lang="en-US" b="0" i="0" dirty="0">
                <a:solidFill>
                  <a:srgbClr val="414042"/>
                </a:solidFill>
                <a:effectLst/>
                <a:latin typeface="tahoma" panose="020B0604030504040204" pitchFamily="34" charset="0"/>
              </a:rPr>
              <a:t> as hard as you can at a public servant in office some 50 years and finding </a:t>
            </a:r>
            <a:r>
              <a:rPr lang="en-US" b="0" i="1" dirty="0">
                <a:solidFill>
                  <a:srgbClr val="414042"/>
                </a:solidFill>
                <a:effectLst/>
                <a:latin typeface="inherit"/>
              </a:rPr>
              <a:t>nothing wrong</a:t>
            </a:r>
            <a:r>
              <a:rPr lang="en-US" b="0" i="0" dirty="0">
                <a:solidFill>
                  <a:srgbClr val="414042"/>
                </a:solidFill>
                <a:effectLst/>
                <a:latin typeface="tahoma" panose="020B0604030504040204" pitchFamily="34" charset="0"/>
              </a:rPr>
              <a:t>. No fraudulent expense accounts. No intern scandals. No questionable business deals. No gifts from lobbyists. No accusations from his staff.</a:t>
            </a:r>
          </a:p>
          <a:p>
            <a:pPr algn="l" fontAlgn="base"/>
            <a:r>
              <a:rPr lang="en-US" b="0" i="0" dirty="0">
                <a:solidFill>
                  <a:srgbClr val="414042"/>
                </a:solidFill>
                <a:effectLst/>
                <a:latin typeface="tahoma" panose="020B0604030504040204" pitchFamily="34" charset="0"/>
              </a:rPr>
              <a:t>ii. Simply, there were no skeletons in Daniel’s closet. His enemies examined his life and found nothing to attack – so they had to </a:t>
            </a:r>
            <a:r>
              <a:rPr lang="en-US" b="0" i="1" dirty="0">
                <a:solidFill>
                  <a:srgbClr val="414042"/>
                </a:solidFill>
                <a:effectLst/>
                <a:latin typeface="inherit"/>
              </a:rPr>
              <a:t>make up</a:t>
            </a:r>
            <a:r>
              <a:rPr lang="en-US" b="0" i="0" dirty="0">
                <a:solidFill>
                  <a:srgbClr val="414042"/>
                </a:solidFill>
                <a:effectLst/>
                <a:latin typeface="tahoma" panose="020B0604030504040204" pitchFamily="34" charset="0"/>
              </a:rPr>
              <a:t> something.</a:t>
            </a:r>
          </a:p>
          <a:p>
            <a:endParaRPr lang="en-US" dirty="0"/>
          </a:p>
        </p:txBody>
      </p:sp>
      <p:sp>
        <p:nvSpPr>
          <p:cNvPr id="4" name="Slide Number Placeholder 3"/>
          <p:cNvSpPr>
            <a:spLocks noGrp="1"/>
          </p:cNvSpPr>
          <p:nvPr>
            <p:ph type="sldNum" sz="quarter" idx="5"/>
          </p:nvPr>
        </p:nvSpPr>
        <p:spPr/>
        <p:txBody>
          <a:bodyPr/>
          <a:lstStyle/>
          <a:p>
            <a:fld id="{3EF1C403-5B59-477F-A21C-6AF41294F324}" type="slidenum">
              <a:rPr lang="en-US" smtClean="0"/>
              <a:t>9</a:t>
            </a:fld>
            <a:endParaRPr lang="en-US"/>
          </a:p>
        </p:txBody>
      </p:sp>
    </p:spTree>
    <p:extLst>
      <p:ext uri="{BB962C8B-B14F-4D97-AF65-F5344CB8AC3E}">
        <p14:creationId xmlns:p14="http://schemas.microsoft.com/office/powerpoint/2010/main" val="3827042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effectLst/>
                <a:latin typeface="PT Serif" panose="020A0603040505020204" pitchFamily="18" charset="0"/>
              </a:rPr>
              <a:t>2014 City subpoenaed sermons of 5 pastors who oppose a recently passed equal rights ordinance for gay &amp; transgender residents. The subpoenas are an attempt by city officials to determine how the preachers instructed their congregants in their push to get the law repealed. Repeal Houston Equal Rights Ordinance, which bars businesses from discriminating against gay and transgender residents. Law passed May 2014, derided as a “bathroom bill,” allows transgender individuals to choose male or female restroom.</a:t>
            </a:r>
          </a:p>
          <a:p>
            <a:endParaRPr lang="en-US" dirty="0"/>
          </a:p>
        </p:txBody>
      </p:sp>
      <p:sp>
        <p:nvSpPr>
          <p:cNvPr id="4" name="Slide Number Placeholder 3"/>
          <p:cNvSpPr>
            <a:spLocks noGrp="1"/>
          </p:cNvSpPr>
          <p:nvPr>
            <p:ph type="sldNum" sz="quarter" idx="5"/>
          </p:nvPr>
        </p:nvSpPr>
        <p:spPr/>
        <p:txBody>
          <a:bodyPr/>
          <a:lstStyle/>
          <a:p>
            <a:fld id="{3EF1C403-5B59-477F-A21C-6AF41294F324}" type="slidenum">
              <a:rPr lang="en-US" smtClean="0"/>
              <a:t>11</a:t>
            </a:fld>
            <a:endParaRPr lang="en-US"/>
          </a:p>
        </p:txBody>
      </p:sp>
    </p:spTree>
    <p:extLst>
      <p:ext uri="{BB962C8B-B14F-4D97-AF65-F5344CB8AC3E}">
        <p14:creationId xmlns:p14="http://schemas.microsoft.com/office/powerpoint/2010/main" val="857301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Heb. 6:11-12 </a:t>
            </a:r>
            <a:r>
              <a:rPr lang="en-US" b="0" i="0" dirty="0">
                <a:solidFill>
                  <a:srgbClr val="000000"/>
                </a:solidFill>
                <a:effectLst/>
                <a:latin typeface="system-ui"/>
              </a:rPr>
              <a:t>we desire that each one of you show the same diligence so as to realize the full assurance of hope until the end, </a:t>
            </a:r>
            <a:r>
              <a:rPr lang="en-US" b="1" i="0" baseline="30000" dirty="0">
                <a:solidFill>
                  <a:srgbClr val="000000"/>
                </a:solidFill>
                <a:effectLst/>
                <a:latin typeface="system-ui"/>
              </a:rPr>
              <a:t> </a:t>
            </a:r>
            <a:r>
              <a:rPr lang="en-US" b="0" i="0" dirty="0">
                <a:solidFill>
                  <a:srgbClr val="000000"/>
                </a:solidFill>
                <a:effectLst/>
                <a:latin typeface="system-ui"/>
              </a:rPr>
              <a:t>so that you will not be sluggish, but imitators of those who through faith and patience inherit the promises. Swift to obey God &amp; not sluggish.  Daniel was faithful in a foreign land all of his life.  Determine to be a Daniel in these turbulent times! You can do it!!</a:t>
            </a:r>
            <a:endParaRPr lang="en-US" dirty="0"/>
          </a:p>
        </p:txBody>
      </p:sp>
      <p:sp>
        <p:nvSpPr>
          <p:cNvPr id="4" name="Slide Number Placeholder 3"/>
          <p:cNvSpPr>
            <a:spLocks noGrp="1"/>
          </p:cNvSpPr>
          <p:nvPr>
            <p:ph type="sldNum" sz="quarter" idx="5"/>
          </p:nvPr>
        </p:nvSpPr>
        <p:spPr/>
        <p:txBody>
          <a:bodyPr/>
          <a:lstStyle/>
          <a:p>
            <a:fld id="{3EF1C403-5B59-477F-A21C-6AF41294F324}" type="slidenum">
              <a:rPr lang="en-US" smtClean="0"/>
              <a:t>14</a:t>
            </a:fld>
            <a:endParaRPr lang="en-US"/>
          </a:p>
        </p:txBody>
      </p:sp>
    </p:spTree>
    <p:extLst>
      <p:ext uri="{BB962C8B-B14F-4D97-AF65-F5344CB8AC3E}">
        <p14:creationId xmlns:p14="http://schemas.microsoft.com/office/powerpoint/2010/main" val="610563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A4B7E-7DE9-D1CD-5D56-59428C5F0E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128D977-D645-C22B-5402-F4B908FDF0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D008FE2-78FC-0DCD-E091-3EB8068F86F2}"/>
              </a:ext>
            </a:extLst>
          </p:cNvPr>
          <p:cNvSpPr>
            <a:spLocks noGrp="1"/>
          </p:cNvSpPr>
          <p:nvPr>
            <p:ph type="dt" sz="half" idx="10"/>
          </p:nvPr>
        </p:nvSpPr>
        <p:spPr/>
        <p:txBody>
          <a:bodyPr/>
          <a:lstStyle/>
          <a:p>
            <a:fld id="{A24970DD-7080-4851-A310-943BCE27267A}" type="datetimeFigureOut">
              <a:rPr lang="en-US" smtClean="0"/>
              <a:t>10/1/2023</a:t>
            </a:fld>
            <a:endParaRPr lang="en-US"/>
          </a:p>
        </p:txBody>
      </p:sp>
      <p:sp>
        <p:nvSpPr>
          <p:cNvPr id="5" name="Footer Placeholder 4">
            <a:extLst>
              <a:ext uri="{FF2B5EF4-FFF2-40B4-BE49-F238E27FC236}">
                <a16:creationId xmlns:a16="http://schemas.microsoft.com/office/drawing/2014/main" id="{B8C1B213-735A-46C3-BA07-1138C9A198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D53EFF-B241-1C63-7EB6-F384CDF55E37}"/>
              </a:ext>
            </a:extLst>
          </p:cNvPr>
          <p:cNvSpPr>
            <a:spLocks noGrp="1"/>
          </p:cNvSpPr>
          <p:nvPr>
            <p:ph type="sldNum" sz="quarter" idx="12"/>
          </p:nvPr>
        </p:nvSpPr>
        <p:spPr/>
        <p:txBody>
          <a:bodyPr/>
          <a:lstStyle/>
          <a:p>
            <a:fld id="{8DCBB977-6FCD-42E0-BF37-488C2CACC6AC}" type="slidenum">
              <a:rPr lang="en-US" smtClean="0"/>
              <a:t>‹#›</a:t>
            </a:fld>
            <a:endParaRPr lang="en-US"/>
          </a:p>
        </p:txBody>
      </p:sp>
    </p:spTree>
    <p:extLst>
      <p:ext uri="{BB962C8B-B14F-4D97-AF65-F5344CB8AC3E}">
        <p14:creationId xmlns:p14="http://schemas.microsoft.com/office/powerpoint/2010/main" val="995646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823F9-1A55-27E0-4FA7-07D6B42819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32B911-BB59-7665-DF54-106054C4CB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485987-1494-DE0E-C76E-396839DBA3D1}"/>
              </a:ext>
            </a:extLst>
          </p:cNvPr>
          <p:cNvSpPr>
            <a:spLocks noGrp="1"/>
          </p:cNvSpPr>
          <p:nvPr>
            <p:ph type="dt" sz="half" idx="10"/>
          </p:nvPr>
        </p:nvSpPr>
        <p:spPr/>
        <p:txBody>
          <a:bodyPr/>
          <a:lstStyle/>
          <a:p>
            <a:fld id="{A24970DD-7080-4851-A310-943BCE27267A}" type="datetimeFigureOut">
              <a:rPr lang="en-US" smtClean="0"/>
              <a:t>10/1/2023</a:t>
            </a:fld>
            <a:endParaRPr lang="en-US"/>
          </a:p>
        </p:txBody>
      </p:sp>
      <p:sp>
        <p:nvSpPr>
          <p:cNvPr id="5" name="Footer Placeholder 4">
            <a:extLst>
              <a:ext uri="{FF2B5EF4-FFF2-40B4-BE49-F238E27FC236}">
                <a16:creationId xmlns:a16="http://schemas.microsoft.com/office/drawing/2014/main" id="{85C1385A-5129-F1DE-DA88-CC3B2774CB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2FF7B6-15B5-7DEC-76F0-F7A34725016F}"/>
              </a:ext>
            </a:extLst>
          </p:cNvPr>
          <p:cNvSpPr>
            <a:spLocks noGrp="1"/>
          </p:cNvSpPr>
          <p:nvPr>
            <p:ph type="sldNum" sz="quarter" idx="12"/>
          </p:nvPr>
        </p:nvSpPr>
        <p:spPr/>
        <p:txBody>
          <a:bodyPr/>
          <a:lstStyle/>
          <a:p>
            <a:fld id="{8DCBB977-6FCD-42E0-BF37-488C2CACC6AC}" type="slidenum">
              <a:rPr lang="en-US" smtClean="0"/>
              <a:t>‹#›</a:t>
            </a:fld>
            <a:endParaRPr lang="en-US"/>
          </a:p>
        </p:txBody>
      </p:sp>
    </p:spTree>
    <p:extLst>
      <p:ext uri="{BB962C8B-B14F-4D97-AF65-F5344CB8AC3E}">
        <p14:creationId xmlns:p14="http://schemas.microsoft.com/office/powerpoint/2010/main" val="1863986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B2CC3C-8768-1A5A-BB4A-EB41F3FECE7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22F135-31EA-6C7E-6C6F-C5C5488AC8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C8B016-BF12-33F8-1A41-A2E6EB035CFA}"/>
              </a:ext>
            </a:extLst>
          </p:cNvPr>
          <p:cNvSpPr>
            <a:spLocks noGrp="1"/>
          </p:cNvSpPr>
          <p:nvPr>
            <p:ph type="dt" sz="half" idx="10"/>
          </p:nvPr>
        </p:nvSpPr>
        <p:spPr/>
        <p:txBody>
          <a:bodyPr/>
          <a:lstStyle/>
          <a:p>
            <a:fld id="{A24970DD-7080-4851-A310-943BCE27267A}" type="datetimeFigureOut">
              <a:rPr lang="en-US" smtClean="0"/>
              <a:t>10/1/2023</a:t>
            </a:fld>
            <a:endParaRPr lang="en-US"/>
          </a:p>
        </p:txBody>
      </p:sp>
      <p:sp>
        <p:nvSpPr>
          <p:cNvPr id="5" name="Footer Placeholder 4">
            <a:extLst>
              <a:ext uri="{FF2B5EF4-FFF2-40B4-BE49-F238E27FC236}">
                <a16:creationId xmlns:a16="http://schemas.microsoft.com/office/drawing/2014/main" id="{D57B5F00-7B84-8B72-6840-9999718D06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942468-09F2-CF8E-DD1C-B284A74FA2CF}"/>
              </a:ext>
            </a:extLst>
          </p:cNvPr>
          <p:cNvSpPr>
            <a:spLocks noGrp="1"/>
          </p:cNvSpPr>
          <p:nvPr>
            <p:ph type="sldNum" sz="quarter" idx="12"/>
          </p:nvPr>
        </p:nvSpPr>
        <p:spPr/>
        <p:txBody>
          <a:bodyPr/>
          <a:lstStyle/>
          <a:p>
            <a:fld id="{8DCBB977-6FCD-42E0-BF37-488C2CACC6AC}" type="slidenum">
              <a:rPr lang="en-US" smtClean="0"/>
              <a:t>‹#›</a:t>
            </a:fld>
            <a:endParaRPr lang="en-US"/>
          </a:p>
        </p:txBody>
      </p:sp>
    </p:spTree>
    <p:extLst>
      <p:ext uri="{BB962C8B-B14F-4D97-AF65-F5344CB8AC3E}">
        <p14:creationId xmlns:p14="http://schemas.microsoft.com/office/powerpoint/2010/main" val="3514923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57364-2202-6BBB-ECED-F130EEDCE1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585758-D3AA-3C0F-3FC8-FEB61F8EB51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205C51-699B-C413-3BF1-E0B89A00658E}"/>
              </a:ext>
            </a:extLst>
          </p:cNvPr>
          <p:cNvSpPr>
            <a:spLocks noGrp="1"/>
          </p:cNvSpPr>
          <p:nvPr>
            <p:ph type="dt" sz="half" idx="10"/>
          </p:nvPr>
        </p:nvSpPr>
        <p:spPr/>
        <p:txBody>
          <a:bodyPr/>
          <a:lstStyle/>
          <a:p>
            <a:fld id="{A24970DD-7080-4851-A310-943BCE27267A}" type="datetimeFigureOut">
              <a:rPr lang="en-US" smtClean="0"/>
              <a:t>10/1/2023</a:t>
            </a:fld>
            <a:endParaRPr lang="en-US"/>
          </a:p>
        </p:txBody>
      </p:sp>
      <p:sp>
        <p:nvSpPr>
          <p:cNvPr id="5" name="Footer Placeholder 4">
            <a:extLst>
              <a:ext uri="{FF2B5EF4-FFF2-40B4-BE49-F238E27FC236}">
                <a16:creationId xmlns:a16="http://schemas.microsoft.com/office/drawing/2014/main" id="{02A8F36E-430E-DA5C-BB6F-B2F68BD6E3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7701D5-D066-6A94-2393-0821252297FD}"/>
              </a:ext>
            </a:extLst>
          </p:cNvPr>
          <p:cNvSpPr>
            <a:spLocks noGrp="1"/>
          </p:cNvSpPr>
          <p:nvPr>
            <p:ph type="sldNum" sz="quarter" idx="12"/>
          </p:nvPr>
        </p:nvSpPr>
        <p:spPr/>
        <p:txBody>
          <a:bodyPr/>
          <a:lstStyle/>
          <a:p>
            <a:fld id="{8DCBB977-6FCD-42E0-BF37-488C2CACC6AC}" type="slidenum">
              <a:rPr lang="en-US" smtClean="0"/>
              <a:t>‹#›</a:t>
            </a:fld>
            <a:endParaRPr lang="en-US"/>
          </a:p>
        </p:txBody>
      </p:sp>
    </p:spTree>
    <p:extLst>
      <p:ext uri="{BB962C8B-B14F-4D97-AF65-F5344CB8AC3E}">
        <p14:creationId xmlns:p14="http://schemas.microsoft.com/office/powerpoint/2010/main" val="968265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0BFFC-73CE-A2D3-7227-7DC5BBE394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E7D560-B4DE-A813-0152-7E9810C3F7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D083F1-D53E-A356-6CB9-BFEDE99B01EF}"/>
              </a:ext>
            </a:extLst>
          </p:cNvPr>
          <p:cNvSpPr>
            <a:spLocks noGrp="1"/>
          </p:cNvSpPr>
          <p:nvPr>
            <p:ph type="dt" sz="half" idx="10"/>
          </p:nvPr>
        </p:nvSpPr>
        <p:spPr/>
        <p:txBody>
          <a:bodyPr/>
          <a:lstStyle/>
          <a:p>
            <a:fld id="{A24970DD-7080-4851-A310-943BCE27267A}" type="datetimeFigureOut">
              <a:rPr lang="en-US" smtClean="0"/>
              <a:t>10/1/2023</a:t>
            </a:fld>
            <a:endParaRPr lang="en-US"/>
          </a:p>
        </p:txBody>
      </p:sp>
      <p:sp>
        <p:nvSpPr>
          <p:cNvPr id="5" name="Footer Placeholder 4">
            <a:extLst>
              <a:ext uri="{FF2B5EF4-FFF2-40B4-BE49-F238E27FC236}">
                <a16:creationId xmlns:a16="http://schemas.microsoft.com/office/drawing/2014/main" id="{222BFB80-EE51-1192-131A-11D35178EE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0EA03E-22A0-0089-557B-C0052846E05E}"/>
              </a:ext>
            </a:extLst>
          </p:cNvPr>
          <p:cNvSpPr>
            <a:spLocks noGrp="1"/>
          </p:cNvSpPr>
          <p:nvPr>
            <p:ph type="sldNum" sz="quarter" idx="12"/>
          </p:nvPr>
        </p:nvSpPr>
        <p:spPr/>
        <p:txBody>
          <a:bodyPr/>
          <a:lstStyle/>
          <a:p>
            <a:fld id="{8DCBB977-6FCD-42E0-BF37-488C2CACC6AC}" type="slidenum">
              <a:rPr lang="en-US" smtClean="0"/>
              <a:t>‹#›</a:t>
            </a:fld>
            <a:endParaRPr lang="en-US"/>
          </a:p>
        </p:txBody>
      </p:sp>
    </p:spTree>
    <p:extLst>
      <p:ext uri="{BB962C8B-B14F-4D97-AF65-F5344CB8AC3E}">
        <p14:creationId xmlns:p14="http://schemas.microsoft.com/office/powerpoint/2010/main" val="3904899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40F38-0E64-B8E3-17CF-0AB41A31AD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901BFA-2F03-0321-D0A3-5C60D9F520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C603813-2490-BB20-686E-2DDB291CFB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BAC078-C78C-F65D-5DC7-374E86FBC851}"/>
              </a:ext>
            </a:extLst>
          </p:cNvPr>
          <p:cNvSpPr>
            <a:spLocks noGrp="1"/>
          </p:cNvSpPr>
          <p:nvPr>
            <p:ph type="dt" sz="half" idx="10"/>
          </p:nvPr>
        </p:nvSpPr>
        <p:spPr/>
        <p:txBody>
          <a:bodyPr/>
          <a:lstStyle/>
          <a:p>
            <a:fld id="{A24970DD-7080-4851-A310-943BCE27267A}" type="datetimeFigureOut">
              <a:rPr lang="en-US" smtClean="0"/>
              <a:t>10/1/2023</a:t>
            </a:fld>
            <a:endParaRPr lang="en-US"/>
          </a:p>
        </p:txBody>
      </p:sp>
      <p:sp>
        <p:nvSpPr>
          <p:cNvPr id="6" name="Footer Placeholder 5">
            <a:extLst>
              <a:ext uri="{FF2B5EF4-FFF2-40B4-BE49-F238E27FC236}">
                <a16:creationId xmlns:a16="http://schemas.microsoft.com/office/drawing/2014/main" id="{9D364A6E-4578-70FC-1839-78A8665815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8414E6-37D4-F201-EF4F-8103E535106C}"/>
              </a:ext>
            </a:extLst>
          </p:cNvPr>
          <p:cNvSpPr>
            <a:spLocks noGrp="1"/>
          </p:cNvSpPr>
          <p:nvPr>
            <p:ph type="sldNum" sz="quarter" idx="12"/>
          </p:nvPr>
        </p:nvSpPr>
        <p:spPr/>
        <p:txBody>
          <a:bodyPr/>
          <a:lstStyle/>
          <a:p>
            <a:fld id="{8DCBB977-6FCD-42E0-BF37-488C2CACC6AC}" type="slidenum">
              <a:rPr lang="en-US" smtClean="0"/>
              <a:t>‹#›</a:t>
            </a:fld>
            <a:endParaRPr lang="en-US"/>
          </a:p>
        </p:txBody>
      </p:sp>
    </p:spTree>
    <p:extLst>
      <p:ext uri="{BB962C8B-B14F-4D97-AF65-F5344CB8AC3E}">
        <p14:creationId xmlns:p14="http://schemas.microsoft.com/office/powerpoint/2010/main" val="4193757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F1D50-D082-7502-0B7B-CC15FC4A211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3DF87A-20D2-9553-D6C6-2B36B02062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030E63-345B-A517-9176-EE1EC0714A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F2C80B7-E13C-4A6E-11B1-E1D6D5106C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C42C07-9F12-DEC2-C63D-C4D4119D91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0BE260-CE20-8BF5-B569-103BA7ADC0BA}"/>
              </a:ext>
            </a:extLst>
          </p:cNvPr>
          <p:cNvSpPr>
            <a:spLocks noGrp="1"/>
          </p:cNvSpPr>
          <p:nvPr>
            <p:ph type="dt" sz="half" idx="10"/>
          </p:nvPr>
        </p:nvSpPr>
        <p:spPr/>
        <p:txBody>
          <a:bodyPr/>
          <a:lstStyle/>
          <a:p>
            <a:fld id="{A24970DD-7080-4851-A310-943BCE27267A}" type="datetimeFigureOut">
              <a:rPr lang="en-US" smtClean="0"/>
              <a:t>10/1/2023</a:t>
            </a:fld>
            <a:endParaRPr lang="en-US"/>
          </a:p>
        </p:txBody>
      </p:sp>
      <p:sp>
        <p:nvSpPr>
          <p:cNvPr id="8" name="Footer Placeholder 7">
            <a:extLst>
              <a:ext uri="{FF2B5EF4-FFF2-40B4-BE49-F238E27FC236}">
                <a16:creationId xmlns:a16="http://schemas.microsoft.com/office/drawing/2014/main" id="{E02C0F54-0067-5F64-8A25-901BE06B33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1264E01-704C-F3B1-A3B7-9CA66034A26B}"/>
              </a:ext>
            </a:extLst>
          </p:cNvPr>
          <p:cNvSpPr>
            <a:spLocks noGrp="1"/>
          </p:cNvSpPr>
          <p:nvPr>
            <p:ph type="sldNum" sz="quarter" idx="12"/>
          </p:nvPr>
        </p:nvSpPr>
        <p:spPr/>
        <p:txBody>
          <a:bodyPr/>
          <a:lstStyle/>
          <a:p>
            <a:fld id="{8DCBB977-6FCD-42E0-BF37-488C2CACC6AC}" type="slidenum">
              <a:rPr lang="en-US" smtClean="0"/>
              <a:t>‹#›</a:t>
            </a:fld>
            <a:endParaRPr lang="en-US"/>
          </a:p>
        </p:txBody>
      </p:sp>
    </p:spTree>
    <p:extLst>
      <p:ext uri="{BB962C8B-B14F-4D97-AF65-F5344CB8AC3E}">
        <p14:creationId xmlns:p14="http://schemas.microsoft.com/office/powerpoint/2010/main" val="3655411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E5C65-7160-C718-D89D-48F618D1DB6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F4CC35-3558-0E08-EE70-069A6D375C6E}"/>
              </a:ext>
            </a:extLst>
          </p:cNvPr>
          <p:cNvSpPr>
            <a:spLocks noGrp="1"/>
          </p:cNvSpPr>
          <p:nvPr>
            <p:ph type="dt" sz="half" idx="10"/>
          </p:nvPr>
        </p:nvSpPr>
        <p:spPr/>
        <p:txBody>
          <a:bodyPr/>
          <a:lstStyle/>
          <a:p>
            <a:fld id="{A24970DD-7080-4851-A310-943BCE27267A}" type="datetimeFigureOut">
              <a:rPr lang="en-US" smtClean="0"/>
              <a:t>10/1/2023</a:t>
            </a:fld>
            <a:endParaRPr lang="en-US"/>
          </a:p>
        </p:txBody>
      </p:sp>
      <p:sp>
        <p:nvSpPr>
          <p:cNvPr id="4" name="Footer Placeholder 3">
            <a:extLst>
              <a:ext uri="{FF2B5EF4-FFF2-40B4-BE49-F238E27FC236}">
                <a16:creationId xmlns:a16="http://schemas.microsoft.com/office/drawing/2014/main" id="{C8A412CC-4055-6961-DCF4-1F8416B0CA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8082C7F-54CF-F933-B9D4-B66DE6D80359}"/>
              </a:ext>
            </a:extLst>
          </p:cNvPr>
          <p:cNvSpPr>
            <a:spLocks noGrp="1"/>
          </p:cNvSpPr>
          <p:nvPr>
            <p:ph type="sldNum" sz="quarter" idx="12"/>
          </p:nvPr>
        </p:nvSpPr>
        <p:spPr/>
        <p:txBody>
          <a:bodyPr/>
          <a:lstStyle/>
          <a:p>
            <a:fld id="{8DCBB977-6FCD-42E0-BF37-488C2CACC6AC}" type="slidenum">
              <a:rPr lang="en-US" smtClean="0"/>
              <a:t>‹#›</a:t>
            </a:fld>
            <a:endParaRPr lang="en-US"/>
          </a:p>
        </p:txBody>
      </p:sp>
    </p:spTree>
    <p:extLst>
      <p:ext uri="{BB962C8B-B14F-4D97-AF65-F5344CB8AC3E}">
        <p14:creationId xmlns:p14="http://schemas.microsoft.com/office/powerpoint/2010/main" val="1343903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E951CE-D7A3-8C18-7C14-1A05B36BDA30}"/>
              </a:ext>
            </a:extLst>
          </p:cNvPr>
          <p:cNvSpPr>
            <a:spLocks noGrp="1"/>
          </p:cNvSpPr>
          <p:nvPr>
            <p:ph type="dt" sz="half" idx="10"/>
          </p:nvPr>
        </p:nvSpPr>
        <p:spPr/>
        <p:txBody>
          <a:bodyPr/>
          <a:lstStyle/>
          <a:p>
            <a:fld id="{A24970DD-7080-4851-A310-943BCE27267A}" type="datetimeFigureOut">
              <a:rPr lang="en-US" smtClean="0"/>
              <a:t>10/1/2023</a:t>
            </a:fld>
            <a:endParaRPr lang="en-US"/>
          </a:p>
        </p:txBody>
      </p:sp>
      <p:sp>
        <p:nvSpPr>
          <p:cNvPr id="3" name="Footer Placeholder 2">
            <a:extLst>
              <a:ext uri="{FF2B5EF4-FFF2-40B4-BE49-F238E27FC236}">
                <a16:creationId xmlns:a16="http://schemas.microsoft.com/office/drawing/2014/main" id="{4BBD7961-14D5-0B50-696E-FD1F1B9EF3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1820BB-503F-E8D1-E515-6515388C3020}"/>
              </a:ext>
            </a:extLst>
          </p:cNvPr>
          <p:cNvSpPr>
            <a:spLocks noGrp="1"/>
          </p:cNvSpPr>
          <p:nvPr>
            <p:ph type="sldNum" sz="quarter" idx="12"/>
          </p:nvPr>
        </p:nvSpPr>
        <p:spPr/>
        <p:txBody>
          <a:bodyPr/>
          <a:lstStyle/>
          <a:p>
            <a:fld id="{8DCBB977-6FCD-42E0-BF37-488C2CACC6AC}" type="slidenum">
              <a:rPr lang="en-US" smtClean="0"/>
              <a:t>‹#›</a:t>
            </a:fld>
            <a:endParaRPr lang="en-US"/>
          </a:p>
        </p:txBody>
      </p:sp>
    </p:spTree>
    <p:extLst>
      <p:ext uri="{BB962C8B-B14F-4D97-AF65-F5344CB8AC3E}">
        <p14:creationId xmlns:p14="http://schemas.microsoft.com/office/powerpoint/2010/main" val="2193847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F2764-45DC-7DAD-DEC9-85BC96014B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3269B7C-4541-4F10-9978-748726D6C8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99C388-80DF-BE48-E1A1-A0E7FBF78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02A6D6-48CF-5652-AC6F-27D5281360F2}"/>
              </a:ext>
            </a:extLst>
          </p:cNvPr>
          <p:cNvSpPr>
            <a:spLocks noGrp="1"/>
          </p:cNvSpPr>
          <p:nvPr>
            <p:ph type="dt" sz="half" idx="10"/>
          </p:nvPr>
        </p:nvSpPr>
        <p:spPr/>
        <p:txBody>
          <a:bodyPr/>
          <a:lstStyle/>
          <a:p>
            <a:fld id="{A24970DD-7080-4851-A310-943BCE27267A}" type="datetimeFigureOut">
              <a:rPr lang="en-US" smtClean="0"/>
              <a:t>10/1/2023</a:t>
            </a:fld>
            <a:endParaRPr lang="en-US"/>
          </a:p>
        </p:txBody>
      </p:sp>
      <p:sp>
        <p:nvSpPr>
          <p:cNvPr id="6" name="Footer Placeholder 5">
            <a:extLst>
              <a:ext uri="{FF2B5EF4-FFF2-40B4-BE49-F238E27FC236}">
                <a16:creationId xmlns:a16="http://schemas.microsoft.com/office/drawing/2014/main" id="{3CF59CF4-E15A-1186-40DF-E13EF19A49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A28515-A24D-C40C-4286-C087A0E00AB7}"/>
              </a:ext>
            </a:extLst>
          </p:cNvPr>
          <p:cNvSpPr>
            <a:spLocks noGrp="1"/>
          </p:cNvSpPr>
          <p:nvPr>
            <p:ph type="sldNum" sz="quarter" idx="12"/>
          </p:nvPr>
        </p:nvSpPr>
        <p:spPr/>
        <p:txBody>
          <a:bodyPr/>
          <a:lstStyle/>
          <a:p>
            <a:fld id="{8DCBB977-6FCD-42E0-BF37-488C2CACC6AC}" type="slidenum">
              <a:rPr lang="en-US" smtClean="0"/>
              <a:t>‹#›</a:t>
            </a:fld>
            <a:endParaRPr lang="en-US"/>
          </a:p>
        </p:txBody>
      </p:sp>
    </p:spTree>
    <p:extLst>
      <p:ext uri="{BB962C8B-B14F-4D97-AF65-F5344CB8AC3E}">
        <p14:creationId xmlns:p14="http://schemas.microsoft.com/office/powerpoint/2010/main" val="474381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3B394-3A45-A96F-5299-C83E9735F3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8E1370-7841-F75C-1973-DE84F0646B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8D245E-1455-520F-2245-D7EE50A224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DE7F28-BE52-F70F-6194-5780D6DF580F}"/>
              </a:ext>
            </a:extLst>
          </p:cNvPr>
          <p:cNvSpPr>
            <a:spLocks noGrp="1"/>
          </p:cNvSpPr>
          <p:nvPr>
            <p:ph type="dt" sz="half" idx="10"/>
          </p:nvPr>
        </p:nvSpPr>
        <p:spPr/>
        <p:txBody>
          <a:bodyPr/>
          <a:lstStyle/>
          <a:p>
            <a:fld id="{A24970DD-7080-4851-A310-943BCE27267A}" type="datetimeFigureOut">
              <a:rPr lang="en-US" smtClean="0"/>
              <a:t>10/1/2023</a:t>
            </a:fld>
            <a:endParaRPr lang="en-US"/>
          </a:p>
        </p:txBody>
      </p:sp>
      <p:sp>
        <p:nvSpPr>
          <p:cNvPr id="6" name="Footer Placeholder 5">
            <a:extLst>
              <a:ext uri="{FF2B5EF4-FFF2-40B4-BE49-F238E27FC236}">
                <a16:creationId xmlns:a16="http://schemas.microsoft.com/office/drawing/2014/main" id="{68CE668C-8F9A-359D-9F3D-830812AA41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89899A-6D8B-B59F-C2A5-0E36A35BD30C}"/>
              </a:ext>
            </a:extLst>
          </p:cNvPr>
          <p:cNvSpPr>
            <a:spLocks noGrp="1"/>
          </p:cNvSpPr>
          <p:nvPr>
            <p:ph type="sldNum" sz="quarter" idx="12"/>
          </p:nvPr>
        </p:nvSpPr>
        <p:spPr/>
        <p:txBody>
          <a:bodyPr/>
          <a:lstStyle/>
          <a:p>
            <a:fld id="{8DCBB977-6FCD-42E0-BF37-488C2CACC6AC}" type="slidenum">
              <a:rPr lang="en-US" smtClean="0"/>
              <a:t>‹#›</a:t>
            </a:fld>
            <a:endParaRPr lang="en-US"/>
          </a:p>
        </p:txBody>
      </p:sp>
    </p:spTree>
    <p:extLst>
      <p:ext uri="{BB962C8B-B14F-4D97-AF65-F5344CB8AC3E}">
        <p14:creationId xmlns:p14="http://schemas.microsoft.com/office/powerpoint/2010/main" val="4246028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B4A405-6A65-8AE2-D8B6-2759AA8E5D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DADC71-790B-9A3E-83C3-9D44660A10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A53BDB-7563-CE8A-C65D-CEC4660255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4970DD-7080-4851-A310-943BCE27267A}" type="datetimeFigureOut">
              <a:rPr lang="en-US" smtClean="0"/>
              <a:t>10/1/2023</a:t>
            </a:fld>
            <a:endParaRPr lang="en-US"/>
          </a:p>
        </p:txBody>
      </p:sp>
      <p:sp>
        <p:nvSpPr>
          <p:cNvPr id="5" name="Footer Placeholder 4">
            <a:extLst>
              <a:ext uri="{FF2B5EF4-FFF2-40B4-BE49-F238E27FC236}">
                <a16:creationId xmlns:a16="http://schemas.microsoft.com/office/drawing/2014/main" id="{81916FEE-6799-6D99-1B88-B1398AFA31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A428E8B-33F0-E082-E0C7-78B6130A11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CBB977-6FCD-42E0-BF37-488C2CACC6AC}" type="slidenum">
              <a:rPr lang="en-US" smtClean="0"/>
              <a:t>‹#›</a:t>
            </a:fld>
            <a:endParaRPr lang="en-US"/>
          </a:p>
        </p:txBody>
      </p:sp>
    </p:spTree>
    <p:extLst>
      <p:ext uri="{BB962C8B-B14F-4D97-AF65-F5344CB8AC3E}">
        <p14:creationId xmlns:p14="http://schemas.microsoft.com/office/powerpoint/2010/main" val="3896618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2037-EA1B-2BAF-DB3D-2CC792E3A596}"/>
              </a:ext>
            </a:extLst>
          </p:cNvPr>
          <p:cNvSpPr>
            <a:spLocks noGrp="1"/>
          </p:cNvSpPr>
          <p:nvPr>
            <p:ph type="title"/>
          </p:nvPr>
        </p:nvSpPr>
        <p:spPr>
          <a:xfrm>
            <a:off x="0" y="1"/>
            <a:ext cx="12192000" cy="1111347"/>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BF3BA84B-5053-2B8F-95DF-65E7BEB1DA36}"/>
              </a:ext>
            </a:extLst>
          </p:cNvPr>
          <p:cNvSpPr>
            <a:spLocks noGrp="1"/>
          </p:cNvSpPr>
          <p:nvPr>
            <p:ph idx="1"/>
          </p:nvPr>
        </p:nvSpPr>
        <p:spPr>
          <a:xfrm>
            <a:off x="0" y="1209822"/>
            <a:ext cx="12192000" cy="5648177"/>
          </a:xfrm>
        </p:spPr>
        <p:txBody>
          <a:bodyPr>
            <a:normAutofit/>
          </a:bodyPr>
          <a:lstStyle/>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410 The Church’s One Foundation</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118 Take Time to be Holy</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433 I Love Thy Kingdom Lord</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506 The Kingdoms of Earth Pass Away</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150 Purer in Heart O God</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441 Christ </a:t>
            </a:r>
            <a:r>
              <a:rPr lang="en-US" sz="5000" dirty="0" err="1">
                <a:solidFill>
                  <a:schemeClr val="bg1"/>
                </a:solidFill>
                <a:latin typeface="Tahoma" panose="020B0604030504040204" pitchFamily="34" charset="0"/>
                <a:ea typeface="Tahoma" panose="020B0604030504040204" pitchFamily="34" charset="0"/>
                <a:cs typeface="Tahoma" panose="020B0604030504040204" pitchFamily="34" charset="0"/>
              </a:rPr>
              <a:t>Liveth</a:t>
            </a: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 in Me</a:t>
            </a:r>
          </a:p>
        </p:txBody>
      </p:sp>
    </p:spTree>
    <p:extLst>
      <p:ext uri="{BB962C8B-B14F-4D97-AF65-F5344CB8AC3E}">
        <p14:creationId xmlns:p14="http://schemas.microsoft.com/office/powerpoint/2010/main" val="3359462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B4D8D-2937-79BA-7E99-68E3A0A14B89}"/>
              </a:ext>
            </a:extLst>
          </p:cNvPr>
          <p:cNvSpPr>
            <a:spLocks noGrp="1"/>
          </p:cNvSpPr>
          <p:nvPr>
            <p:ph type="title"/>
          </p:nvPr>
        </p:nvSpPr>
        <p:spPr>
          <a:xfrm>
            <a:off x="0" y="1"/>
            <a:ext cx="12192000" cy="1069144"/>
          </a:xfrm>
        </p:spPr>
        <p:txBody>
          <a:bodyPr>
            <a:normAutofit/>
          </a:bodyPr>
          <a:lstStyle/>
          <a:p>
            <a:pPr algn="ctr"/>
            <a:r>
              <a:rPr lang="en-US" sz="4200" b="1" dirty="0">
                <a:solidFill>
                  <a:srgbClr val="FFFF00"/>
                </a:solidFill>
                <a:latin typeface="Tahoma" panose="020B0604030504040204" pitchFamily="34" charset="0"/>
                <a:ea typeface="Tahoma" panose="020B0604030504040204" pitchFamily="34" charset="0"/>
                <a:cs typeface="Tahoma" panose="020B0604030504040204" pitchFamily="34" charset="0"/>
              </a:rPr>
              <a:t>Determine to be a Daniel in Turbulent Times </a:t>
            </a:r>
          </a:p>
        </p:txBody>
      </p:sp>
      <p:graphicFrame>
        <p:nvGraphicFramePr>
          <p:cNvPr id="4" name="Content Placeholder 3">
            <a:extLst>
              <a:ext uri="{FF2B5EF4-FFF2-40B4-BE49-F238E27FC236}">
                <a16:creationId xmlns:a16="http://schemas.microsoft.com/office/drawing/2014/main" id="{A26ADE0B-CB11-9564-4DB9-0DD43C8D7B1E}"/>
              </a:ext>
            </a:extLst>
          </p:cNvPr>
          <p:cNvGraphicFramePr>
            <a:graphicFrameLocks noGrp="1"/>
          </p:cNvGraphicFramePr>
          <p:nvPr>
            <p:ph idx="1"/>
            <p:extLst>
              <p:ext uri="{D42A27DB-BD31-4B8C-83A1-F6EECF244321}">
                <p14:modId xmlns:p14="http://schemas.microsoft.com/office/powerpoint/2010/main" val="678435866"/>
              </p:ext>
            </p:extLst>
          </p:nvPr>
        </p:nvGraphicFramePr>
        <p:xfrm>
          <a:off x="0" y="1069145"/>
          <a:ext cx="12192000" cy="5788853"/>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91509302"/>
                    </a:ext>
                  </a:extLst>
                </a:gridCol>
                <a:gridCol w="6096000">
                  <a:extLst>
                    <a:ext uri="{9D8B030D-6E8A-4147-A177-3AD203B41FA5}">
                      <a16:colId xmlns:a16="http://schemas.microsoft.com/office/drawing/2014/main" val="973008287"/>
                    </a:ext>
                  </a:extLst>
                </a:gridCol>
              </a:tblGrid>
              <a:tr h="5788853">
                <a:tc>
                  <a:txBody>
                    <a:bodyPr/>
                    <a:lstStyle/>
                    <a:p>
                      <a:pPr marL="0" marR="0" algn="ctr">
                        <a:lnSpc>
                          <a:spcPct val="107000"/>
                        </a:lnSpc>
                        <a:spcBef>
                          <a:spcPts val="0"/>
                        </a:spcBef>
                        <a:spcAft>
                          <a:spcPts val="0"/>
                        </a:spcAft>
                      </a:pPr>
                      <a:endParaRPr lang="en-US" sz="2000" b="0" u="sng" kern="1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u="sng" kern="100" dirty="0">
                          <a:effectLst/>
                          <a:latin typeface="Tahoma" panose="020B0604030504040204" pitchFamily="34" charset="0"/>
                          <a:ea typeface="Tahoma" panose="020B0604030504040204" pitchFamily="34" charset="0"/>
                          <a:cs typeface="Tahoma" panose="020B0604030504040204" pitchFamily="34" charset="0"/>
                        </a:rPr>
                        <a:t>Be Sacrificial</a:t>
                      </a:r>
                      <a:r>
                        <a:rPr lang="en-US" sz="4000" b="0" kern="100" dirty="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prayed to God knowing that it was against the law &amp; he would be thrown in the lions den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(Daniel 6:10)</a:t>
                      </a:r>
                    </a:p>
                  </a:txBody>
                  <a:tcPr marL="68580" marR="68580" marT="0" marB="0"/>
                </a:tc>
                <a:tc>
                  <a:txBody>
                    <a:bodyPr/>
                    <a:lstStyle/>
                    <a:p>
                      <a:pPr marL="0" marR="0" algn="ctr">
                        <a:lnSpc>
                          <a:spcPct val="107000"/>
                        </a:lnSpc>
                        <a:spcBef>
                          <a:spcPts val="0"/>
                        </a:spcBef>
                        <a:spcAft>
                          <a:spcPts val="0"/>
                        </a:spcAft>
                      </a:pPr>
                      <a:endParaRPr lang="en-US" sz="4000" b="0" kern="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414665739"/>
                  </a:ext>
                </a:extLst>
              </a:tr>
            </a:tbl>
          </a:graphicData>
        </a:graphic>
      </p:graphicFrame>
    </p:spTree>
    <p:extLst>
      <p:ext uri="{BB962C8B-B14F-4D97-AF65-F5344CB8AC3E}">
        <p14:creationId xmlns:p14="http://schemas.microsoft.com/office/powerpoint/2010/main" val="1181193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B4D8D-2937-79BA-7E99-68E3A0A14B89}"/>
              </a:ext>
            </a:extLst>
          </p:cNvPr>
          <p:cNvSpPr>
            <a:spLocks noGrp="1"/>
          </p:cNvSpPr>
          <p:nvPr>
            <p:ph type="title"/>
          </p:nvPr>
        </p:nvSpPr>
        <p:spPr>
          <a:xfrm>
            <a:off x="0" y="1"/>
            <a:ext cx="12192000" cy="1069144"/>
          </a:xfrm>
        </p:spPr>
        <p:txBody>
          <a:bodyPr>
            <a:normAutofit/>
          </a:bodyPr>
          <a:lstStyle/>
          <a:p>
            <a:pPr algn="ctr"/>
            <a:r>
              <a:rPr lang="en-US" sz="4200" b="1" dirty="0">
                <a:solidFill>
                  <a:srgbClr val="FFFF00"/>
                </a:solidFill>
                <a:latin typeface="Tahoma" panose="020B0604030504040204" pitchFamily="34" charset="0"/>
                <a:ea typeface="Tahoma" panose="020B0604030504040204" pitchFamily="34" charset="0"/>
                <a:cs typeface="Tahoma" panose="020B0604030504040204" pitchFamily="34" charset="0"/>
              </a:rPr>
              <a:t>Determine to be a Daniel in Turbulent Times </a:t>
            </a:r>
          </a:p>
        </p:txBody>
      </p:sp>
      <p:graphicFrame>
        <p:nvGraphicFramePr>
          <p:cNvPr id="4" name="Content Placeholder 3">
            <a:extLst>
              <a:ext uri="{FF2B5EF4-FFF2-40B4-BE49-F238E27FC236}">
                <a16:creationId xmlns:a16="http://schemas.microsoft.com/office/drawing/2014/main" id="{A26ADE0B-CB11-9564-4DB9-0DD43C8D7B1E}"/>
              </a:ext>
            </a:extLst>
          </p:cNvPr>
          <p:cNvGraphicFramePr>
            <a:graphicFrameLocks noGrp="1"/>
          </p:cNvGraphicFramePr>
          <p:nvPr>
            <p:ph idx="1"/>
            <p:extLst>
              <p:ext uri="{D42A27DB-BD31-4B8C-83A1-F6EECF244321}">
                <p14:modId xmlns:p14="http://schemas.microsoft.com/office/powerpoint/2010/main" val="2327963531"/>
              </p:ext>
            </p:extLst>
          </p:nvPr>
        </p:nvGraphicFramePr>
        <p:xfrm>
          <a:off x="0" y="1069145"/>
          <a:ext cx="12192000" cy="6137783"/>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91509302"/>
                    </a:ext>
                  </a:extLst>
                </a:gridCol>
                <a:gridCol w="6096000">
                  <a:extLst>
                    <a:ext uri="{9D8B030D-6E8A-4147-A177-3AD203B41FA5}">
                      <a16:colId xmlns:a16="http://schemas.microsoft.com/office/drawing/2014/main" val="973008287"/>
                    </a:ext>
                  </a:extLst>
                </a:gridCol>
              </a:tblGrid>
              <a:tr h="5788853">
                <a:tc>
                  <a:txBody>
                    <a:bodyPr/>
                    <a:lstStyle/>
                    <a:p>
                      <a:pPr marL="0" marR="0" algn="ctr">
                        <a:lnSpc>
                          <a:spcPct val="107000"/>
                        </a:lnSpc>
                        <a:spcBef>
                          <a:spcPts val="0"/>
                        </a:spcBef>
                        <a:spcAft>
                          <a:spcPts val="0"/>
                        </a:spcAft>
                      </a:pPr>
                      <a:endParaRPr lang="en-US" sz="2000" b="0" u="sng" kern="1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u="sng" kern="100" dirty="0">
                          <a:effectLst/>
                          <a:latin typeface="Tahoma" panose="020B0604030504040204" pitchFamily="34" charset="0"/>
                          <a:ea typeface="Tahoma" panose="020B0604030504040204" pitchFamily="34" charset="0"/>
                          <a:cs typeface="Tahoma" panose="020B0604030504040204" pitchFamily="34" charset="0"/>
                        </a:rPr>
                        <a:t>Be Sacrificial</a:t>
                      </a:r>
                      <a:r>
                        <a:rPr lang="en-US" sz="4000" b="0" kern="100" dirty="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prayed to God knowing that it was against the law &amp; he would be thrown in the lions den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(Daniel 6:10-15)</a:t>
                      </a:r>
                    </a:p>
                  </a:txBody>
                  <a:tcPr marL="68580" marR="68580" marT="0" marB="0"/>
                </a:tc>
                <a:tc>
                  <a:txBody>
                    <a:bodyPr/>
                    <a:lstStyle/>
                    <a:p>
                      <a:pPr marL="0" marR="0" algn="ctr">
                        <a:lnSpc>
                          <a:spcPct val="107000"/>
                        </a:lnSpc>
                        <a:spcBef>
                          <a:spcPts val="0"/>
                        </a:spcBef>
                        <a:spcAft>
                          <a:spcPts val="0"/>
                        </a:spcAft>
                      </a:pPr>
                      <a:endParaRPr lang="en-US" sz="2000" b="0" kern="1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Are you making your body a living sacrifice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to do God’s will?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(Luke 9:23;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Romans 12:1-2;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Luke 14:25-33;</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John 16:2;</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b="0" kern="100" dirty="0">
                          <a:effectLst/>
                          <a:latin typeface="Tahoma" panose="020B0604030504040204" pitchFamily="34" charset="0"/>
                          <a:ea typeface="Tahoma" panose="020B0604030504040204" pitchFamily="34" charset="0"/>
                          <a:cs typeface="Tahoma" panose="020B0604030504040204" pitchFamily="34" charset="0"/>
                        </a:rPr>
                        <a:t>Acts 5:27-32)</a:t>
                      </a:r>
                    </a:p>
                    <a:p>
                      <a:pPr marL="0" marR="0" algn="ctr">
                        <a:lnSpc>
                          <a:spcPct val="107000"/>
                        </a:lnSpc>
                        <a:spcBef>
                          <a:spcPts val="0"/>
                        </a:spcBef>
                        <a:spcAft>
                          <a:spcPts val="0"/>
                        </a:spcAft>
                      </a:pPr>
                      <a:endParaRPr lang="en-US" sz="4000" b="0" kern="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414665739"/>
                  </a:ext>
                </a:extLst>
              </a:tr>
            </a:tbl>
          </a:graphicData>
        </a:graphic>
      </p:graphicFrame>
    </p:spTree>
    <p:extLst>
      <p:ext uri="{BB962C8B-B14F-4D97-AF65-F5344CB8AC3E}">
        <p14:creationId xmlns:p14="http://schemas.microsoft.com/office/powerpoint/2010/main" val="610709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B4D8D-2937-79BA-7E99-68E3A0A14B89}"/>
              </a:ext>
            </a:extLst>
          </p:cNvPr>
          <p:cNvSpPr>
            <a:spLocks noGrp="1"/>
          </p:cNvSpPr>
          <p:nvPr>
            <p:ph type="title"/>
          </p:nvPr>
        </p:nvSpPr>
        <p:spPr>
          <a:xfrm>
            <a:off x="0" y="1"/>
            <a:ext cx="12192000" cy="1069144"/>
          </a:xfrm>
        </p:spPr>
        <p:txBody>
          <a:bodyPr>
            <a:normAutofit/>
          </a:bodyPr>
          <a:lstStyle/>
          <a:p>
            <a:pPr algn="ctr"/>
            <a:r>
              <a:rPr lang="en-US" sz="4200" b="1" dirty="0">
                <a:solidFill>
                  <a:srgbClr val="FFFF00"/>
                </a:solidFill>
                <a:latin typeface="Tahoma" panose="020B0604030504040204" pitchFamily="34" charset="0"/>
                <a:ea typeface="Tahoma" panose="020B0604030504040204" pitchFamily="34" charset="0"/>
                <a:cs typeface="Tahoma" panose="020B0604030504040204" pitchFamily="34" charset="0"/>
              </a:rPr>
              <a:t>Determine to be a Daniel in Turbulent Times </a:t>
            </a:r>
          </a:p>
        </p:txBody>
      </p:sp>
      <p:graphicFrame>
        <p:nvGraphicFramePr>
          <p:cNvPr id="4" name="Content Placeholder 3">
            <a:extLst>
              <a:ext uri="{FF2B5EF4-FFF2-40B4-BE49-F238E27FC236}">
                <a16:creationId xmlns:a16="http://schemas.microsoft.com/office/drawing/2014/main" id="{A26ADE0B-CB11-9564-4DB9-0DD43C8D7B1E}"/>
              </a:ext>
            </a:extLst>
          </p:cNvPr>
          <p:cNvGraphicFramePr>
            <a:graphicFrameLocks noGrp="1"/>
          </p:cNvGraphicFramePr>
          <p:nvPr>
            <p:ph idx="1"/>
            <p:extLst>
              <p:ext uri="{D42A27DB-BD31-4B8C-83A1-F6EECF244321}">
                <p14:modId xmlns:p14="http://schemas.microsoft.com/office/powerpoint/2010/main" val="3218836050"/>
              </p:ext>
            </p:extLst>
          </p:nvPr>
        </p:nvGraphicFramePr>
        <p:xfrm>
          <a:off x="0" y="1069145"/>
          <a:ext cx="12192000" cy="5788853"/>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91509302"/>
                    </a:ext>
                  </a:extLst>
                </a:gridCol>
                <a:gridCol w="6096000">
                  <a:extLst>
                    <a:ext uri="{9D8B030D-6E8A-4147-A177-3AD203B41FA5}">
                      <a16:colId xmlns:a16="http://schemas.microsoft.com/office/drawing/2014/main" val="973008287"/>
                    </a:ext>
                  </a:extLst>
                </a:gridCol>
              </a:tblGrid>
              <a:tr h="5788853">
                <a:tc>
                  <a:txBody>
                    <a:bodyPr/>
                    <a:lstStyle/>
                    <a:p>
                      <a:pPr marL="0" marR="0" algn="ctr">
                        <a:lnSpc>
                          <a:spcPct val="107000"/>
                        </a:lnSpc>
                        <a:spcBef>
                          <a:spcPts val="0"/>
                        </a:spcBef>
                        <a:spcAft>
                          <a:spcPts val="0"/>
                        </a:spcAft>
                      </a:pPr>
                      <a:endParaRPr lang="en-US" sz="4000" b="0" kern="1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God delivered Daniel from the Lion’s den because he was faithful to Him</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(Daniel 6:16-28)</a:t>
                      </a:r>
                    </a:p>
                  </a:txBody>
                  <a:tcPr marL="68580" marR="68580" marT="0" marB="0"/>
                </a:tc>
                <a:tc>
                  <a:txBody>
                    <a:bodyPr/>
                    <a:lstStyle/>
                    <a:p>
                      <a:pPr marL="0" marR="0" algn="ctr">
                        <a:lnSpc>
                          <a:spcPct val="107000"/>
                        </a:lnSpc>
                        <a:spcBef>
                          <a:spcPts val="0"/>
                        </a:spcBef>
                        <a:spcAft>
                          <a:spcPts val="0"/>
                        </a:spcAft>
                      </a:pPr>
                      <a:endParaRPr lang="en-US" sz="4000" b="0" kern="1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4000" b="0" kern="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414665739"/>
                  </a:ext>
                </a:extLst>
              </a:tr>
            </a:tbl>
          </a:graphicData>
        </a:graphic>
      </p:graphicFrame>
    </p:spTree>
    <p:extLst>
      <p:ext uri="{BB962C8B-B14F-4D97-AF65-F5344CB8AC3E}">
        <p14:creationId xmlns:p14="http://schemas.microsoft.com/office/powerpoint/2010/main" val="1681527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B4D8D-2937-79BA-7E99-68E3A0A14B89}"/>
              </a:ext>
            </a:extLst>
          </p:cNvPr>
          <p:cNvSpPr>
            <a:spLocks noGrp="1"/>
          </p:cNvSpPr>
          <p:nvPr>
            <p:ph type="title"/>
          </p:nvPr>
        </p:nvSpPr>
        <p:spPr>
          <a:xfrm>
            <a:off x="0" y="1"/>
            <a:ext cx="12192000" cy="1069144"/>
          </a:xfrm>
        </p:spPr>
        <p:txBody>
          <a:bodyPr>
            <a:normAutofit/>
          </a:bodyPr>
          <a:lstStyle/>
          <a:p>
            <a:pPr algn="ctr"/>
            <a:r>
              <a:rPr lang="en-US" sz="4200" b="1" dirty="0">
                <a:solidFill>
                  <a:srgbClr val="FFFF00"/>
                </a:solidFill>
                <a:latin typeface="Tahoma" panose="020B0604030504040204" pitchFamily="34" charset="0"/>
                <a:ea typeface="Tahoma" panose="020B0604030504040204" pitchFamily="34" charset="0"/>
                <a:cs typeface="Tahoma" panose="020B0604030504040204" pitchFamily="34" charset="0"/>
              </a:rPr>
              <a:t>Determine to be a Daniel in Turbulent Times </a:t>
            </a:r>
          </a:p>
        </p:txBody>
      </p:sp>
      <p:graphicFrame>
        <p:nvGraphicFramePr>
          <p:cNvPr id="4" name="Content Placeholder 3">
            <a:extLst>
              <a:ext uri="{FF2B5EF4-FFF2-40B4-BE49-F238E27FC236}">
                <a16:creationId xmlns:a16="http://schemas.microsoft.com/office/drawing/2014/main" id="{A26ADE0B-CB11-9564-4DB9-0DD43C8D7B1E}"/>
              </a:ext>
            </a:extLst>
          </p:cNvPr>
          <p:cNvGraphicFramePr>
            <a:graphicFrameLocks noGrp="1"/>
          </p:cNvGraphicFramePr>
          <p:nvPr>
            <p:ph idx="1"/>
          </p:nvPr>
        </p:nvGraphicFramePr>
        <p:xfrm>
          <a:off x="0" y="1069145"/>
          <a:ext cx="12192000" cy="5788853"/>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91509302"/>
                    </a:ext>
                  </a:extLst>
                </a:gridCol>
                <a:gridCol w="6096000">
                  <a:extLst>
                    <a:ext uri="{9D8B030D-6E8A-4147-A177-3AD203B41FA5}">
                      <a16:colId xmlns:a16="http://schemas.microsoft.com/office/drawing/2014/main" val="973008287"/>
                    </a:ext>
                  </a:extLst>
                </a:gridCol>
              </a:tblGrid>
              <a:tr h="5788853">
                <a:tc>
                  <a:txBody>
                    <a:bodyPr/>
                    <a:lstStyle/>
                    <a:p>
                      <a:pPr marL="0" marR="0" algn="ctr">
                        <a:lnSpc>
                          <a:spcPct val="107000"/>
                        </a:lnSpc>
                        <a:spcBef>
                          <a:spcPts val="0"/>
                        </a:spcBef>
                        <a:spcAft>
                          <a:spcPts val="0"/>
                        </a:spcAft>
                      </a:pPr>
                      <a:endParaRPr lang="en-US" sz="4000" b="0" kern="1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God delivered Daniel from the Lion’s den because he was faithful to Him</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(Daniel 6:16-28)</a:t>
                      </a:r>
                    </a:p>
                  </a:txBody>
                  <a:tcPr marL="68580" marR="68580" marT="0" marB="0"/>
                </a:tc>
                <a:tc>
                  <a:txBody>
                    <a:bodyPr/>
                    <a:lstStyle/>
                    <a:p>
                      <a:pPr marL="0" marR="0" algn="ctr">
                        <a:lnSpc>
                          <a:spcPct val="107000"/>
                        </a:lnSpc>
                        <a:spcBef>
                          <a:spcPts val="0"/>
                        </a:spcBef>
                        <a:spcAft>
                          <a:spcPts val="0"/>
                        </a:spcAft>
                      </a:pPr>
                      <a:endParaRPr lang="en-US" sz="4000" b="0" kern="1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God will deliver the saints from every evil deed &amp; bring them safely to His heavenly kingdom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(2 Timothy 4:6-8, 18)</a:t>
                      </a:r>
                    </a:p>
                  </a:txBody>
                  <a:tcPr marL="68580" marR="68580" marT="0" marB="0"/>
                </a:tc>
                <a:extLst>
                  <a:ext uri="{0D108BD9-81ED-4DB2-BD59-A6C34878D82A}">
                    <a16:rowId xmlns:a16="http://schemas.microsoft.com/office/drawing/2014/main" val="414665739"/>
                  </a:ext>
                </a:extLst>
              </a:tr>
            </a:tbl>
          </a:graphicData>
        </a:graphic>
      </p:graphicFrame>
    </p:spTree>
    <p:extLst>
      <p:ext uri="{BB962C8B-B14F-4D97-AF65-F5344CB8AC3E}">
        <p14:creationId xmlns:p14="http://schemas.microsoft.com/office/powerpoint/2010/main" val="3994358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2037-EA1B-2BAF-DB3D-2CC792E3A596}"/>
              </a:ext>
            </a:extLst>
          </p:cNvPr>
          <p:cNvSpPr>
            <a:spLocks noGrp="1"/>
          </p:cNvSpPr>
          <p:nvPr>
            <p:ph type="title"/>
          </p:nvPr>
        </p:nvSpPr>
        <p:spPr>
          <a:xfrm>
            <a:off x="0" y="1"/>
            <a:ext cx="12192000" cy="1111347"/>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BF3BA84B-5053-2B8F-95DF-65E7BEB1DA36}"/>
              </a:ext>
            </a:extLst>
          </p:cNvPr>
          <p:cNvSpPr>
            <a:spLocks noGrp="1"/>
          </p:cNvSpPr>
          <p:nvPr>
            <p:ph idx="1"/>
          </p:nvPr>
        </p:nvSpPr>
        <p:spPr>
          <a:xfrm>
            <a:off x="0" y="1209822"/>
            <a:ext cx="12192000" cy="5648177"/>
          </a:xfrm>
        </p:spPr>
        <p:txBody>
          <a:bodyPr>
            <a:normAutofit/>
          </a:bodyPr>
          <a:lstStyle/>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410 The Church’s One Foundation</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118 Take Time to be Holy</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433 I Love Thy Kingdom Lord</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506 The Kingdoms of Earth Pass Away</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150 Purer in Heart O God</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441 Christ </a:t>
            </a:r>
            <a:r>
              <a:rPr lang="en-US" sz="5000" dirty="0" err="1">
                <a:solidFill>
                  <a:schemeClr val="bg1"/>
                </a:solidFill>
                <a:latin typeface="Tahoma" panose="020B0604030504040204" pitchFamily="34" charset="0"/>
                <a:ea typeface="Tahoma" panose="020B0604030504040204" pitchFamily="34" charset="0"/>
                <a:cs typeface="Tahoma" panose="020B0604030504040204" pitchFamily="34" charset="0"/>
              </a:rPr>
              <a:t>Liveth</a:t>
            </a: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 in Me</a:t>
            </a:r>
          </a:p>
        </p:txBody>
      </p:sp>
    </p:spTree>
    <p:extLst>
      <p:ext uri="{BB962C8B-B14F-4D97-AF65-F5344CB8AC3E}">
        <p14:creationId xmlns:p14="http://schemas.microsoft.com/office/powerpoint/2010/main" val="1435392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New Video: &quot;Dare to be a Daniel&quot; | 95.9 The Fish - OC, CA">
            <a:extLst>
              <a:ext uri="{FF2B5EF4-FFF2-40B4-BE49-F238E27FC236}">
                <a16:creationId xmlns:a16="http://schemas.microsoft.com/office/drawing/2014/main" id="{2181B7EB-1DFE-D16E-936C-AC8686537CE0}"/>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4763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B4D8D-2937-79BA-7E99-68E3A0A14B89}"/>
              </a:ext>
            </a:extLst>
          </p:cNvPr>
          <p:cNvSpPr>
            <a:spLocks noGrp="1"/>
          </p:cNvSpPr>
          <p:nvPr>
            <p:ph type="title"/>
          </p:nvPr>
        </p:nvSpPr>
        <p:spPr>
          <a:xfrm>
            <a:off x="0" y="1"/>
            <a:ext cx="12192000" cy="1069144"/>
          </a:xfrm>
        </p:spPr>
        <p:txBody>
          <a:bodyPr>
            <a:normAutofit/>
          </a:bodyPr>
          <a:lstStyle/>
          <a:p>
            <a:pPr algn="ctr"/>
            <a:r>
              <a:rPr lang="en-US" sz="4200" b="1" dirty="0">
                <a:solidFill>
                  <a:srgbClr val="FFFF00"/>
                </a:solidFill>
                <a:latin typeface="Tahoma" panose="020B0604030504040204" pitchFamily="34" charset="0"/>
                <a:ea typeface="Tahoma" panose="020B0604030504040204" pitchFamily="34" charset="0"/>
                <a:cs typeface="Tahoma" panose="020B0604030504040204" pitchFamily="34" charset="0"/>
              </a:rPr>
              <a:t>Determine to be a Daniel in Turbulent Times </a:t>
            </a:r>
          </a:p>
        </p:txBody>
      </p:sp>
      <p:graphicFrame>
        <p:nvGraphicFramePr>
          <p:cNvPr id="4" name="Content Placeholder 3">
            <a:extLst>
              <a:ext uri="{FF2B5EF4-FFF2-40B4-BE49-F238E27FC236}">
                <a16:creationId xmlns:a16="http://schemas.microsoft.com/office/drawing/2014/main" id="{A26ADE0B-CB11-9564-4DB9-0DD43C8D7B1E}"/>
              </a:ext>
            </a:extLst>
          </p:cNvPr>
          <p:cNvGraphicFramePr>
            <a:graphicFrameLocks noGrp="1"/>
          </p:cNvGraphicFramePr>
          <p:nvPr>
            <p:ph idx="1"/>
          </p:nvPr>
        </p:nvGraphicFramePr>
        <p:xfrm>
          <a:off x="0" y="1069145"/>
          <a:ext cx="12192000" cy="5788853"/>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91509302"/>
                    </a:ext>
                  </a:extLst>
                </a:gridCol>
                <a:gridCol w="6096000">
                  <a:extLst>
                    <a:ext uri="{9D8B030D-6E8A-4147-A177-3AD203B41FA5}">
                      <a16:colId xmlns:a16="http://schemas.microsoft.com/office/drawing/2014/main" val="973008287"/>
                    </a:ext>
                  </a:extLst>
                </a:gridCol>
              </a:tblGrid>
              <a:tr h="5788853">
                <a:tc>
                  <a:txBody>
                    <a:bodyPr/>
                    <a:lstStyle/>
                    <a:p>
                      <a:pPr marL="0" marR="0" algn="ctr">
                        <a:lnSpc>
                          <a:spcPct val="107000"/>
                        </a:lnSpc>
                        <a:spcBef>
                          <a:spcPts val="0"/>
                        </a:spcBef>
                        <a:spcAft>
                          <a:spcPts val="0"/>
                        </a:spcAft>
                      </a:pPr>
                      <a:endParaRPr lang="en-US" sz="4000" b="0" u="sng" kern="1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u="sng" kern="100" dirty="0">
                          <a:effectLst/>
                          <a:latin typeface="Tahoma" panose="020B0604030504040204" pitchFamily="34" charset="0"/>
                          <a:ea typeface="Tahoma" panose="020B0604030504040204" pitchFamily="34" charset="0"/>
                          <a:cs typeface="Tahoma" panose="020B0604030504040204" pitchFamily="34" charset="0"/>
                        </a:rPr>
                        <a:t>Be Holy</a:t>
                      </a:r>
                      <a:r>
                        <a:rPr lang="en-US" sz="4000" b="0" kern="100" dirty="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he refused to defile himself with the king’s food &amp; drink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(Daniel 1:8)</a:t>
                      </a:r>
                    </a:p>
                  </a:txBody>
                  <a:tcPr marL="68580" marR="68580" marT="0" marB="0"/>
                </a:tc>
                <a:tc>
                  <a:txBody>
                    <a:bodyPr/>
                    <a:lstStyle/>
                    <a:p>
                      <a:pPr marL="0" marR="0" algn="ctr">
                        <a:lnSpc>
                          <a:spcPct val="107000"/>
                        </a:lnSpc>
                        <a:spcBef>
                          <a:spcPts val="0"/>
                        </a:spcBef>
                        <a:spcAft>
                          <a:spcPts val="0"/>
                        </a:spcAft>
                      </a:pPr>
                      <a:endParaRPr lang="en-US" sz="4000" b="0" kern="1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u="sng" kern="100" dirty="0">
                          <a:effectLst/>
                          <a:latin typeface="Tahoma" panose="020B0604030504040204" pitchFamily="34" charset="0"/>
                          <a:ea typeface="Tahoma" panose="020B0604030504040204" pitchFamily="34" charset="0"/>
                          <a:cs typeface="Tahoma" panose="020B0604030504040204" pitchFamily="34" charset="0"/>
                        </a:rPr>
                        <a:t>Are you holy</a:t>
                      </a:r>
                      <a:r>
                        <a:rPr lang="en-US" sz="4000" b="0" kern="100" dirty="0">
                          <a:effectLst/>
                          <a:latin typeface="Tahoma" panose="020B0604030504040204" pitchFamily="34" charset="0"/>
                          <a:ea typeface="Tahoma" panose="020B0604030504040204" pitchFamily="34" charset="0"/>
                          <a:cs typeface="Tahoma" panose="020B0604030504040204" pitchFamily="34" charset="0"/>
                        </a:rPr>
                        <a:t>?</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Are you abstaining from the sins of this world? (James 1:27;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1 Peter 2:11;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Titus 2:11-14;</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Proverbs 23:29-35)</a:t>
                      </a:r>
                    </a:p>
                  </a:txBody>
                  <a:tcPr marL="68580" marR="68580" marT="0" marB="0"/>
                </a:tc>
                <a:extLst>
                  <a:ext uri="{0D108BD9-81ED-4DB2-BD59-A6C34878D82A}">
                    <a16:rowId xmlns:a16="http://schemas.microsoft.com/office/drawing/2014/main" val="414665739"/>
                  </a:ext>
                </a:extLst>
              </a:tr>
            </a:tbl>
          </a:graphicData>
        </a:graphic>
      </p:graphicFrame>
    </p:spTree>
    <p:extLst>
      <p:ext uri="{BB962C8B-B14F-4D97-AF65-F5344CB8AC3E}">
        <p14:creationId xmlns:p14="http://schemas.microsoft.com/office/powerpoint/2010/main" val="2965659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B4D8D-2937-79BA-7E99-68E3A0A14B89}"/>
              </a:ext>
            </a:extLst>
          </p:cNvPr>
          <p:cNvSpPr>
            <a:spLocks noGrp="1"/>
          </p:cNvSpPr>
          <p:nvPr>
            <p:ph type="title"/>
          </p:nvPr>
        </p:nvSpPr>
        <p:spPr>
          <a:xfrm>
            <a:off x="0" y="1"/>
            <a:ext cx="12192000" cy="1069144"/>
          </a:xfrm>
        </p:spPr>
        <p:txBody>
          <a:bodyPr>
            <a:normAutofit/>
          </a:bodyPr>
          <a:lstStyle/>
          <a:p>
            <a:pPr algn="ctr"/>
            <a:r>
              <a:rPr lang="en-US" sz="4200" b="1" dirty="0">
                <a:solidFill>
                  <a:srgbClr val="FFFF00"/>
                </a:solidFill>
                <a:latin typeface="Tahoma" panose="020B0604030504040204" pitchFamily="34" charset="0"/>
                <a:ea typeface="Tahoma" panose="020B0604030504040204" pitchFamily="34" charset="0"/>
                <a:cs typeface="Tahoma" panose="020B0604030504040204" pitchFamily="34" charset="0"/>
              </a:rPr>
              <a:t>Determine to be a Daniel in Turbulent Times </a:t>
            </a:r>
          </a:p>
        </p:txBody>
      </p:sp>
      <p:graphicFrame>
        <p:nvGraphicFramePr>
          <p:cNvPr id="4" name="Content Placeholder 3">
            <a:extLst>
              <a:ext uri="{FF2B5EF4-FFF2-40B4-BE49-F238E27FC236}">
                <a16:creationId xmlns:a16="http://schemas.microsoft.com/office/drawing/2014/main" id="{A26ADE0B-CB11-9564-4DB9-0DD43C8D7B1E}"/>
              </a:ext>
            </a:extLst>
          </p:cNvPr>
          <p:cNvGraphicFramePr>
            <a:graphicFrameLocks noGrp="1"/>
          </p:cNvGraphicFramePr>
          <p:nvPr>
            <p:ph idx="1"/>
          </p:nvPr>
        </p:nvGraphicFramePr>
        <p:xfrm>
          <a:off x="0" y="1069145"/>
          <a:ext cx="12192000" cy="5788853"/>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91509302"/>
                    </a:ext>
                  </a:extLst>
                </a:gridCol>
                <a:gridCol w="6096000">
                  <a:extLst>
                    <a:ext uri="{9D8B030D-6E8A-4147-A177-3AD203B41FA5}">
                      <a16:colId xmlns:a16="http://schemas.microsoft.com/office/drawing/2014/main" val="973008287"/>
                    </a:ext>
                  </a:extLst>
                </a:gridCol>
              </a:tblGrid>
              <a:tr h="5788853">
                <a:tc>
                  <a:txBody>
                    <a:bodyPr/>
                    <a:lstStyle/>
                    <a:p>
                      <a:pPr marL="0" marR="0" algn="ctr">
                        <a:lnSpc>
                          <a:spcPct val="107000"/>
                        </a:lnSpc>
                        <a:spcBef>
                          <a:spcPts val="0"/>
                        </a:spcBef>
                        <a:spcAft>
                          <a:spcPts val="0"/>
                        </a:spcAft>
                      </a:pPr>
                      <a:endParaRPr lang="en-US" sz="2000" b="0" u="sng" kern="1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u="sng" kern="100" dirty="0">
                          <a:effectLst/>
                          <a:latin typeface="Tahoma" panose="020B0604030504040204" pitchFamily="34" charset="0"/>
                          <a:ea typeface="Tahoma" panose="020B0604030504040204" pitchFamily="34" charset="0"/>
                          <a:cs typeface="Tahoma" panose="020B0604030504040204" pitchFamily="34" charset="0"/>
                        </a:rPr>
                        <a:t>Be Wise</a:t>
                      </a:r>
                      <a:r>
                        <a:rPr lang="en-US" sz="4000" b="0" kern="100" dirty="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he used discernment with the overseer so he wouldn’t violate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God’s word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(Daniel 1:9-21;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Proverbs 2:1-5)</a:t>
                      </a:r>
                    </a:p>
                  </a:txBody>
                  <a:tcPr marL="68580" marR="68580" marT="0" marB="0"/>
                </a:tc>
                <a:tc>
                  <a:txBody>
                    <a:bodyPr/>
                    <a:lstStyle/>
                    <a:p>
                      <a:pPr marL="0" marR="0" algn="ctr">
                        <a:lnSpc>
                          <a:spcPct val="107000"/>
                        </a:lnSpc>
                        <a:spcBef>
                          <a:spcPts val="0"/>
                        </a:spcBef>
                        <a:spcAft>
                          <a:spcPts val="0"/>
                        </a:spcAft>
                      </a:pPr>
                      <a:endParaRPr lang="en-US" sz="2000" b="0" kern="1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Are you wise in what is good &amp; innocent in evil? (preachers, friends, marriage, gender)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(Romans 16:17-19;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Hebrews 5:12-14;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James 4:4; Gen. 1:27;</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Ephesians 5:11)</a:t>
                      </a:r>
                    </a:p>
                  </a:txBody>
                  <a:tcPr marL="68580" marR="68580" marT="0" marB="0"/>
                </a:tc>
                <a:extLst>
                  <a:ext uri="{0D108BD9-81ED-4DB2-BD59-A6C34878D82A}">
                    <a16:rowId xmlns:a16="http://schemas.microsoft.com/office/drawing/2014/main" val="414665739"/>
                  </a:ext>
                </a:extLst>
              </a:tr>
            </a:tbl>
          </a:graphicData>
        </a:graphic>
      </p:graphicFrame>
    </p:spTree>
    <p:extLst>
      <p:ext uri="{BB962C8B-B14F-4D97-AF65-F5344CB8AC3E}">
        <p14:creationId xmlns:p14="http://schemas.microsoft.com/office/powerpoint/2010/main" val="711567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B4D8D-2937-79BA-7E99-68E3A0A14B89}"/>
              </a:ext>
            </a:extLst>
          </p:cNvPr>
          <p:cNvSpPr>
            <a:spLocks noGrp="1"/>
          </p:cNvSpPr>
          <p:nvPr>
            <p:ph type="title"/>
          </p:nvPr>
        </p:nvSpPr>
        <p:spPr>
          <a:xfrm>
            <a:off x="0" y="1"/>
            <a:ext cx="12192000" cy="1069144"/>
          </a:xfrm>
        </p:spPr>
        <p:txBody>
          <a:bodyPr>
            <a:normAutofit/>
          </a:bodyPr>
          <a:lstStyle/>
          <a:p>
            <a:pPr algn="ctr"/>
            <a:r>
              <a:rPr lang="en-US" sz="4200" b="1" dirty="0">
                <a:solidFill>
                  <a:srgbClr val="FFFF00"/>
                </a:solidFill>
                <a:latin typeface="Tahoma" panose="020B0604030504040204" pitchFamily="34" charset="0"/>
                <a:ea typeface="Tahoma" panose="020B0604030504040204" pitchFamily="34" charset="0"/>
                <a:cs typeface="Tahoma" panose="020B0604030504040204" pitchFamily="34" charset="0"/>
              </a:rPr>
              <a:t>Determine to be a Daniel in Turbulent Times </a:t>
            </a:r>
          </a:p>
        </p:txBody>
      </p:sp>
      <p:graphicFrame>
        <p:nvGraphicFramePr>
          <p:cNvPr id="4" name="Content Placeholder 3">
            <a:extLst>
              <a:ext uri="{FF2B5EF4-FFF2-40B4-BE49-F238E27FC236}">
                <a16:creationId xmlns:a16="http://schemas.microsoft.com/office/drawing/2014/main" id="{A26ADE0B-CB11-9564-4DB9-0DD43C8D7B1E}"/>
              </a:ext>
            </a:extLst>
          </p:cNvPr>
          <p:cNvGraphicFramePr>
            <a:graphicFrameLocks noGrp="1"/>
          </p:cNvGraphicFramePr>
          <p:nvPr>
            <p:ph idx="1"/>
            <p:extLst>
              <p:ext uri="{D42A27DB-BD31-4B8C-83A1-F6EECF244321}">
                <p14:modId xmlns:p14="http://schemas.microsoft.com/office/powerpoint/2010/main" val="1085345343"/>
              </p:ext>
            </p:extLst>
          </p:nvPr>
        </p:nvGraphicFramePr>
        <p:xfrm>
          <a:off x="0" y="1069145"/>
          <a:ext cx="12192000" cy="5788853"/>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91509302"/>
                    </a:ext>
                  </a:extLst>
                </a:gridCol>
                <a:gridCol w="6096000">
                  <a:extLst>
                    <a:ext uri="{9D8B030D-6E8A-4147-A177-3AD203B41FA5}">
                      <a16:colId xmlns:a16="http://schemas.microsoft.com/office/drawing/2014/main" val="973008287"/>
                    </a:ext>
                  </a:extLst>
                </a:gridCol>
              </a:tblGrid>
              <a:tr h="5788853">
                <a:tc>
                  <a:txBody>
                    <a:bodyPr/>
                    <a:lstStyle/>
                    <a:p>
                      <a:pPr marL="0" marR="0" algn="ctr">
                        <a:lnSpc>
                          <a:spcPct val="107000"/>
                        </a:lnSpc>
                        <a:spcBef>
                          <a:spcPts val="0"/>
                        </a:spcBef>
                        <a:spcAft>
                          <a:spcPts val="0"/>
                        </a:spcAft>
                      </a:pPr>
                      <a:endParaRPr lang="en-US" sz="4000" b="0" u="sng" kern="1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u="sng" kern="100" dirty="0">
                          <a:effectLst/>
                          <a:latin typeface="Tahoma" panose="020B0604030504040204" pitchFamily="34" charset="0"/>
                          <a:ea typeface="Tahoma" panose="020B0604030504040204" pitchFamily="34" charset="0"/>
                          <a:cs typeface="Tahoma" panose="020B0604030504040204" pitchFamily="34" charset="0"/>
                        </a:rPr>
                        <a:t>Be Humble</a:t>
                      </a:r>
                      <a:r>
                        <a:rPr lang="en-US" sz="4000" b="0" kern="100" dirty="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he asked God for help with his friends to interpret the king’s dream &amp; He answered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(Daniel 2:1-19)</a:t>
                      </a:r>
                    </a:p>
                  </a:txBody>
                  <a:tcPr marL="68580" marR="68580" marT="0" marB="0"/>
                </a:tc>
                <a:tc>
                  <a:txBody>
                    <a:bodyPr/>
                    <a:lstStyle/>
                    <a:p>
                      <a:pPr marL="0" marR="0" algn="ctr">
                        <a:lnSpc>
                          <a:spcPct val="107000"/>
                        </a:lnSpc>
                        <a:spcBef>
                          <a:spcPts val="0"/>
                        </a:spcBef>
                        <a:spcAft>
                          <a:spcPts val="0"/>
                        </a:spcAft>
                      </a:pPr>
                      <a:endParaRPr lang="en-US" sz="4000" b="0" kern="1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Do you ask for God’s help along with your brethren when you’re overwhelmed?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(2 Corinthians 1:3-11;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Ephesians 6:18;</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James 1:5-8)</a:t>
                      </a:r>
                    </a:p>
                  </a:txBody>
                  <a:tcPr marL="68580" marR="68580" marT="0" marB="0"/>
                </a:tc>
                <a:extLst>
                  <a:ext uri="{0D108BD9-81ED-4DB2-BD59-A6C34878D82A}">
                    <a16:rowId xmlns:a16="http://schemas.microsoft.com/office/drawing/2014/main" val="414665739"/>
                  </a:ext>
                </a:extLst>
              </a:tr>
            </a:tbl>
          </a:graphicData>
        </a:graphic>
      </p:graphicFrame>
    </p:spTree>
    <p:extLst>
      <p:ext uri="{BB962C8B-B14F-4D97-AF65-F5344CB8AC3E}">
        <p14:creationId xmlns:p14="http://schemas.microsoft.com/office/powerpoint/2010/main" val="511448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B4D8D-2937-79BA-7E99-68E3A0A14B89}"/>
              </a:ext>
            </a:extLst>
          </p:cNvPr>
          <p:cNvSpPr>
            <a:spLocks noGrp="1"/>
          </p:cNvSpPr>
          <p:nvPr>
            <p:ph type="title"/>
          </p:nvPr>
        </p:nvSpPr>
        <p:spPr>
          <a:xfrm>
            <a:off x="0" y="1"/>
            <a:ext cx="12192000" cy="1069144"/>
          </a:xfrm>
        </p:spPr>
        <p:txBody>
          <a:bodyPr>
            <a:normAutofit/>
          </a:bodyPr>
          <a:lstStyle/>
          <a:p>
            <a:pPr algn="ctr"/>
            <a:r>
              <a:rPr lang="en-US" sz="4200" b="1" dirty="0">
                <a:solidFill>
                  <a:srgbClr val="FFFF00"/>
                </a:solidFill>
                <a:latin typeface="Tahoma" panose="020B0604030504040204" pitchFamily="34" charset="0"/>
                <a:ea typeface="Tahoma" panose="020B0604030504040204" pitchFamily="34" charset="0"/>
                <a:cs typeface="Tahoma" panose="020B0604030504040204" pitchFamily="34" charset="0"/>
              </a:rPr>
              <a:t>Determine to be a Daniel in Turbulent Times </a:t>
            </a:r>
          </a:p>
        </p:txBody>
      </p:sp>
      <p:graphicFrame>
        <p:nvGraphicFramePr>
          <p:cNvPr id="4" name="Content Placeholder 3">
            <a:extLst>
              <a:ext uri="{FF2B5EF4-FFF2-40B4-BE49-F238E27FC236}">
                <a16:creationId xmlns:a16="http://schemas.microsoft.com/office/drawing/2014/main" id="{A26ADE0B-CB11-9564-4DB9-0DD43C8D7B1E}"/>
              </a:ext>
            </a:extLst>
          </p:cNvPr>
          <p:cNvGraphicFramePr>
            <a:graphicFrameLocks noGrp="1"/>
          </p:cNvGraphicFramePr>
          <p:nvPr>
            <p:ph idx="1"/>
            <p:extLst>
              <p:ext uri="{D42A27DB-BD31-4B8C-83A1-F6EECF244321}">
                <p14:modId xmlns:p14="http://schemas.microsoft.com/office/powerpoint/2010/main" val="3893849649"/>
              </p:ext>
            </p:extLst>
          </p:nvPr>
        </p:nvGraphicFramePr>
        <p:xfrm>
          <a:off x="0" y="1069145"/>
          <a:ext cx="12192000" cy="5788853"/>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91509302"/>
                    </a:ext>
                  </a:extLst>
                </a:gridCol>
                <a:gridCol w="6096000">
                  <a:extLst>
                    <a:ext uri="{9D8B030D-6E8A-4147-A177-3AD203B41FA5}">
                      <a16:colId xmlns:a16="http://schemas.microsoft.com/office/drawing/2014/main" val="973008287"/>
                    </a:ext>
                  </a:extLst>
                </a:gridCol>
              </a:tblGrid>
              <a:tr h="5788853">
                <a:tc>
                  <a:txBody>
                    <a:bodyPr/>
                    <a:lstStyle/>
                    <a:p>
                      <a:pPr marL="0" marR="0">
                        <a:lnSpc>
                          <a:spcPct val="107000"/>
                        </a:lnSpc>
                        <a:spcBef>
                          <a:spcPts val="0"/>
                        </a:spcBef>
                        <a:spcAft>
                          <a:spcPts val="0"/>
                        </a:spcAft>
                      </a:pPr>
                      <a:endParaRPr lang="en-US" sz="4000" b="0" u="sng" kern="1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u="sng" kern="100" dirty="0">
                          <a:effectLst/>
                          <a:latin typeface="Tahoma" panose="020B0604030504040204" pitchFamily="34" charset="0"/>
                          <a:ea typeface="Tahoma" panose="020B0604030504040204" pitchFamily="34" charset="0"/>
                          <a:cs typeface="Tahoma" panose="020B0604030504040204" pitchFamily="34" charset="0"/>
                        </a:rPr>
                        <a:t>Be Compassionate</a:t>
                      </a:r>
                      <a:r>
                        <a:rPr lang="en-US" sz="4000" b="0" kern="100" dirty="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He helped save the lives of the other wise men in being able to reveal and interpret the king’s dream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(Daniel 2:24)</a:t>
                      </a:r>
                    </a:p>
                  </a:txBody>
                  <a:tcPr marL="68580" marR="68580" marT="0" marB="0"/>
                </a:tc>
                <a:tc>
                  <a:txBody>
                    <a:bodyPr/>
                    <a:lstStyle/>
                    <a:p>
                      <a:pPr marL="0" marR="0">
                        <a:lnSpc>
                          <a:spcPct val="107000"/>
                        </a:lnSpc>
                        <a:spcBef>
                          <a:spcPts val="0"/>
                        </a:spcBef>
                        <a:spcAft>
                          <a:spcPts val="0"/>
                        </a:spcAft>
                      </a:pPr>
                      <a:endParaRPr lang="en-US" sz="4000" b="0" kern="1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4000" b="0" kern="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414665739"/>
                  </a:ext>
                </a:extLst>
              </a:tr>
            </a:tbl>
          </a:graphicData>
        </a:graphic>
      </p:graphicFrame>
    </p:spTree>
    <p:extLst>
      <p:ext uri="{BB962C8B-B14F-4D97-AF65-F5344CB8AC3E}">
        <p14:creationId xmlns:p14="http://schemas.microsoft.com/office/powerpoint/2010/main" val="3336527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B4D8D-2937-79BA-7E99-68E3A0A14B89}"/>
              </a:ext>
            </a:extLst>
          </p:cNvPr>
          <p:cNvSpPr>
            <a:spLocks noGrp="1"/>
          </p:cNvSpPr>
          <p:nvPr>
            <p:ph type="title"/>
          </p:nvPr>
        </p:nvSpPr>
        <p:spPr>
          <a:xfrm>
            <a:off x="0" y="1"/>
            <a:ext cx="12192000" cy="1069144"/>
          </a:xfrm>
        </p:spPr>
        <p:txBody>
          <a:bodyPr>
            <a:normAutofit/>
          </a:bodyPr>
          <a:lstStyle/>
          <a:p>
            <a:pPr algn="ctr"/>
            <a:r>
              <a:rPr lang="en-US" sz="4200" b="1" dirty="0">
                <a:solidFill>
                  <a:srgbClr val="FFFF00"/>
                </a:solidFill>
                <a:latin typeface="Tahoma" panose="020B0604030504040204" pitchFamily="34" charset="0"/>
                <a:ea typeface="Tahoma" panose="020B0604030504040204" pitchFamily="34" charset="0"/>
                <a:cs typeface="Tahoma" panose="020B0604030504040204" pitchFamily="34" charset="0"/>
              </a:rPr>
              <a:t>Determine to be a Daniel in Turbulent Times </a:t>
            </a:r>
          </a:p>
        </p:txBody>
      </p:sp>
      <p:graphicFrame>
        <p:nvGraphicFramePr>
          <p:cNvPr id="4" name="Content Placeholder 3">
            <a:extLst>
              <a:ext uri="{FF2B5EF4-FFF2-40B4-BE49-F238E27FC236}">
                <a16:creationId xmlns:a16="http://schemas.microsoft.com/office/drawing/2014/main" id="{A26ADE0B-CB11-9564-4DB9-0DD43C8D7B1E}"/>
              </a:ext>
            </a:extLst>
          </p:cNvPr>
          <p:cNvGraphicFramePr>
            <a:graphicFrameLocks noGrp="1"/>
          </p:cNvGraphicFramePr>
          <p:nvPr>
            <p:ph idx="1"/>
            <p:extLst>
              <p:ext uri="{D42A27DB-BD31-4B8C-83A1-F6EECF244321}">
                <p14:modId xmlns:p14="http://schemas.microsoft.com/office/powerpoint/2010/main" val="3142870264"/>
              </p:ext>
            </p:extLst>
          </p:nvPr>
        </p:nvGraphicFramePr>
        <p:xfrm>
          <a:off x="0" y="1069145"/>
          <a:ext cx="12192000" cy="5788853"/>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91509302"/>
                    </a:ext>
                  </a:extLst>
                </a:gridCol>
                <a:gridCol w="6096000">
                  <a:extLst>
                    <a:ext uri="{9D8B030D-6E8A-4147-A177-3AD203B41FA5}">
                      <a16:colId xmlns:a16="http://schemas.microsoft.com/office/drawing/2014/main" val="973008287"/>
                    </a:ext>
                  </a:extLst>
                </a:gridCol>
              </a:tblGrid>
              <a:tr h="5788853">
                <a:tc>
                  <a:txBody>
                    <a:bodyPr/>
                    <a:lstStyle/>
                    <a:p>
                      <a:pPr marL="0" marR="0">
                        <a:lnSpc>
                          <a:spcPct val="107000"/>
                        </a:lnSpc>
                        <a:spcBef>
                          <a:spcPts val="0"/>
                        </a:spcBef>
                        <a:spcAft>
                          <a:spcPts val="0"/>
                        </a:spcAft>
                      </a:pPr>
                      <a:endParaRPr lang="en-US" sz="4000" b="0" u="sng" kern="1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u="sng" kern="100" dirty="0">
                          <a:effectLst/>
                          <a:latin typeface="Tahoma" panose="020B0604030504040204" pitchFamily="34" charset="0"/>
                          <a:ea typeface="Tahoma" panose="020B0604030504040204" pitchFamily="34" charset="0"/>
                          <a:cs typeface="Tahoma" panose="020B0604030504040204" pitchFamily="34" charset="0"/>
                        </a:rPr>
                        <a:t>Be Compassionate</a:t>
                      </a:r>
                      <a:r>
                        <a:rPr lang="en-US" sz="4000" b="0" kern="100" dirty="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He helped save the lives of the other wise men in being able to reveal and interpret the king’s dream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(Daniel 2:18, 24-30)</a:t>
                      </a:r>
                    </a:p>
                  </a:txBody>
                  <a:tcPr marL="68580" marR="68580" marT="0" marB="0"/>
                </a:tc>
                <a:tc>
                  <a:txBody>
                    <a:bodyPr/>
                    <a:lstStyle/>
                    <a:p>
                      <a:pPr marL="0" marR="0">
                        <a:lnSpc>
                          <a:spcPct val="107000"/>
                        </a:lnSpc>
                        <a:spcBef>
                          <a:spcPts val="0"/>
                        </a:spcBef>
                        <a:spcAft>
                          <a:spcPts val="0"/>
                        </a:spcAft>
                      </a:pPr>
                      <a:endParaRPr lang="en-US" sz="4000" b="0" kern="1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Do you show compassion towards others, especially to those who don’t deserve it?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(Luke 10:33-37;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Colossians 3:12;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2 Timothy 2:24-26) </a:t>
                      </a:r>
                    </a:p>
                  </a:txBody>
                  <a:tcPr marL="68580" marR="68580" marT="0" marB="0"/>
                </a:tc>
                <a:extLst>
                  <a:ext uri="{0D108BD9-81ED-4DB2-BD59-A6C34878D82A}">
                    <a16:rowId xmlns:a16="http://schemas.microsoft.com/office/drawing/2014/main" val="414665739"/>
                  </a:ext>
                </a:extLst>
              </a:tr>
            </a:tbl>
          </a:graphicData>
        </a:graphic>
      </p:graphicFrame>
    </p:spTree>
    <p:extLst>
      <p:ext uri="{BB962C8B-B14F-4D97-AF65-F5344CB8AC3E}">
        <p14:creationId xmlns:p14="http://schemas.microsoft.com/office/powerpoint/2010/main" val="4280087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B4D8D-2937-79BA-7E99-68E3A0A14B89}"/>
              </a:ext>
            </a:extLst>
          </p:cNvPr>
          <p:cNvSpPr>
            <a:spLocks noGrp="1"/>
          </p:cNvSpPr>
          <p:nvPr>
            <p:ph type="title"/>
          </p:nvPr>
        </p:nvSpPr>
        <p:spPr>
          <a:xfrm>
            <a:off x="0" y="1"/>
            <a:ext cx="12192000" cy="1069144"/>
          </a:xfrm>
        </p:spPr>
        <p:txBody>
          <a:bodyPr>
            <a:normAutofit/>
          </a:bodyPr>
          <a:lstStyle/>
          <a:p>
            <a:pPr algn="ctr"/>
            <a:r>
              <a:rPr lang="en-US" sz="4200" b="1" dirty="0">
                <a:solidFill>
                  <a:srgbClr val="FFFF00"/>
                </a:solidFill>
                <a:latin typeface="Tahoma" panose="020B0604030504040204" pitchFamily="34" charset="0"/>
                <a:ea typeface="Tahoma" panose="020B0604030504040204" pitchFamily="34" charset="0"/>
                <a:cs typeface="Tahoma" panose="020B0604030504040204" pitchFamily="34" charset="0"/>
              </a:rPr>
              <a:t>Determine to be a Daniel in Turbulent Times </a:t>
            </a:r>
          </a:p>
        </p:txBody>
      </p:sp>
      <p:graphicFrame>
        <p:nvGraphicFramePr>
          <p:cNvPr id="4" name="Content Placeholder 3">
            <a:extLst>
              <a:ext uri="{FF2B5EF4-FFF2-40B4-BE49-F238E27FC236}">
                <a16:creationId xmlns:a16="http://schemas.microsoft.com/office/drawing/2014/main" id="{A26ADE0B-CB11-9564-4DB9-0DD43C8D7B1E}"/>
              </a:ext>
            </a:extLst>
          </p:cNvPr>
          <p:cNvGraphicFramePr>
            <a:graphicFrameLocks noGrp="1"/>
          </p:cNvGraphicFramePr>
          <p:nvPr>
            <p:ph idx="1"/>
            <p:extLst>
              <p:ext uri="{D42A27DB-BD31-4B8C-83A1-F6EECF244321}">
                <p14:modId xmlns:p14="http://schemas.microsoft.com/office/powerpoint/2010/main" val="123383800"/>
              </p:ext>
            </p:extLst>
          </p:nvPr>
        </p:nvGraphicFramePr>
        <p:xfrm>
          <a:off x="0" y="1069145"/>
          <a:ext cx="12192000" cy="5788853"/>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91509302"/>
                    </a:ext>
                  </a:extLst>
                </a:gridCol>
                <a:gridCol w="6096000">
                  <a:extLst>
                    <a:ext uri="{9D8B030D-6E8A-4147-A177-3AD203B41FA5}">
                      <a16:colId xmlns:a16="http://schemas.microsoft.com/office/drawing/2014/main" val="973008287"/>
                    </a:ext>
                  </a:extLst>
                </a:gridCol>
              </a:tblGrid>
              <a:tr h="5788853">
                <a:tc>
                  <a:txBody>
                    <a:bodyPr/>
                    <a:lstStyle/>
                    <a:p>
                      <a:pPr marL="0" marR="0" algn="ctr">
                        <a:lnSpc>
                          <a:spcPct val="107000"/>
                        </a:lnSpc>
                        <a:spcBef>
                          <a:spcPts val="0"/>
                        </a:spcBef>
                        <a:spcAft>
                          <a:spcPts val="0"/>
                        </a:spcAft>
                      </a:pPr>
                      <a:endParaRPr lang="en-US" sz="4000" b="0" u="sng" kern="1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u="sng" kern="100" dirty="0">
                          <a:effectLst/>
                          <a:latin typeface="Tahoma" panose="020B0604030504040204" pitchFamily="34" charset="0"/>
                          <a:ea typeface="Tahoma" panose="020B0604030504040204" pitchFamily="34" charset="0"/>
                          <a:cs typeface="Tahoma" panose="020B0604030504040204" pitchFamily="34" charset="0"/>
                        </a:rPr>
                        <a:t>Be Pure</a:t>
                      </a:r>
                      <a:r>
                        <a:rPr lang="en-US" sz="4000" b="0" kern="100" dirty="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his enemies couldn’t dig up any dirt on his character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(Daniel 6:1-5)</a:t>
                      </a:r>
                    </a:p>
                  </a:txBody>
                  <a:tcPr marL="68580" marR="68580" marT="0" marB="0"/>
                </a:tc>
                <a:tc>
                  <a:txBody>
                    <a:bodyPr/>
                    <a:lstStyle/>
                    <a:p>
                      <a:pPr marL="0" marR="0" algn="ctr">
                        <a:lnSpc>
                          <a:spcPct val="107000"/>
                        </a:lnSpc>
                        <a:spcBef>
                          <a:spcPts val="0"/>
                        </a:spcBef>
                        <a:spcAft>
                          <a:spcPts val="0"/>
                        </a:spcAft>
                      </a:pPr>
                      <a:endParaRPr lang="en-US" sz="4000" b="0" kern="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414665739"/>
                  </a:ext>
                </a:extLst>
              </a:tr>
            </a:tbl>
          </a:graphicData>
        </a:graphic>
      </p:graphicFrame>
    </p:spTree>
    <p:extLst>
      <p:ext uri="{BB962C8B-B14F-4D97-AF65-F5344CB8AC3E}">
        <p14:creationId xmlns:p14="http://schemas.microsoft.com/office/powerpoint/2010/main" val="2213640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B4D8D-2937-79BA-7E99-68E3A0A14B89}"/>
              </a:ext>
            </a:extLst>
          </p:cNvPr>
          <p:cNvSpPr>
            <a:spLocks noGrp="1"/>
          </p:cNvSpPr>
          <p:nvPr>
            <p:ph type="title"/>
          </p:nvPr>
        </p:nvSpPr>
        <p:spPr>
          <a:xfrm>
            <a:off x="0" y="1"/>
            <a:ext cx="12192000" cy="1069144"/>
          </a:xfrm>
        </p:spPr>
        <p:txBody>
          <a:bodyPr>
            <a:normAutofit/>
          </a:bodyPr>
          <a:lstStyle/>
          <a:p>
            <a:pPr algn="ctr"/>
            <a:r>
              <a:rPr lang="en-US" sz="4200" b="1" dirty="0">
                <a:solidFill>
                  <a:srgbClr val="FFFF00"/>
                </a:solidFill>
                <a:latin typeface="Tahoma" panose="020B0604030504040204" pitchFamily="34" charset="0"/>
                <a:ea typeface="Tahoma" panose="020B0604030504040204" pitchFamily="34" charset="0"/>
                <a:cs typeface="Tahoma" panose="020B0604030504040204" pitchFamily="34" charset="0"/>
              </a:rPr>
              <a:t>Determine to be a Daniel in Turbulent Times </a:t>
            </a:r>
          </a:p>
        </p:txBody>
      </p:sp>
      <p:graphicFrame>
        <p:nvGraphicFramePr>
          <p:cNvPr id="4" name="Content Placeholder 3">
            <a:extLst>
              <a:ext uri="{FF2B5EF4-FFF2-40B4-BE49-F238E27FC236}">
                <a16:creationId xmlns:a16="http://schemas.microsoft.com/office/drawing/2014/main" id="{A26ADE0B-CB11-9564-4DB9-0DD43C8D7B1E}"/>
              </a:ext>
            </a:extLst>
          </p:cNvPr>
          <p:cNvGraphicFramePr>
            <a:graphicFrameLocks noGrp="1"/>
          </p:cNvGraphicFramePr>
          <p:nvPr>
            <p:ph idx="1"/>
          </p:nvPr>
        </p:nvGraphicFramePr>
        <p:xfrm>
          <a:off x="0" y="1069145"/>
          <a:ext cx="12192000" cy="5788853"/>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91509302"/>
                    </a:ext>
                  </a:extLst>
                </a:gridCol>
                <a:gridCol w="6096000">
                  <a:extLst>
                    <a:ext uri="{9D8B030D-6E8A-4147-A177-3AD203B41FA5}">
                      <a16:colId xmlns:a16="http://schemas.microsoft.com/office/drawing/2014/main" val="973008287"/>
                    </a:ext>
                  </a:extLst>
                </a:gridCol>
              </a:tblGrid>
              <a:tr h="5788853">
                <a:tc>
                  <a:txBody>
                    <a:bodyPr/>
                    <a:lstStyle/>
                    <a:p>
                      <a:pPr marL="0" marR="0" algn="ctr">
                        <a:lnSpc>
                          <a:spcPct val="107000"/>
                        </a:lnSpc>
                        <a:spcBef>
                          <a:spcPts val="0"/>
                        </a:spcBef>
                        <a:spcAft>
                          <a:spcPts val="0"/>
                        </a:spcAft>
                      </a:pPr>
                      <a:endParaRPr lang="en-US" sz="4000" b="0" u="sng" kern="1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u="sng" kern="100" dirty="0">
                          <a:effectLst/>
                          <a:latin typeface="Tahoma" panose="020B0604030504040204" pitchFamily="34" charset="0"/>
                          <a:ea typeface="Tahoma" panose="020B0604030504040204" pitchFamily="34" charset="0"/>
                          <a:cs typeface="Tahoma" panose="020B0604030504040204" pitchFamily="34" charset="0"/>
                        </a:rPr>
                        <a:t>Be Pure</a:t>
                      </a:r>
                      <a:r>
                        <a:rPr lang="en-US" sz="4000" b="0" kern="100" dirty="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his enemies couldn’t dig up any dirt on his character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(Daniel 6:1-5)</a:t>
                      </a:r>
                    </a:p>
                  </a:txBody>
                  <a:tcPr marL="68580" marR="68580" marT="0" marB="0"/>
                </a:tc>
                <a:tc>
                  <a:txBody>
                    <a:bodyPr/>
                    <a:lstStyle/>
                    <a:p>
                      <a:pPr marL="0" marR="0" algn="ctr">
                        <a:lnSpc>
                          <a:spcPct val="107000"/>
                        </a:lnSpc>
                        <a:spcBef>
                          <a:spcPts val="0"/>
                        </a:spcBef>
                        <a:spcAft>
                          <a:spcPts val="0"/>
                        </a:spcAft>
                      </a:pPr>
                      <a:endParaRPr lang="en-US" sz="4000" b="0" kern="1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Do others see Christ living in you or hypocrisy?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(Galatians 2:20;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2 Corinthians 3:2; </a:t>
                      </a:r>
                    </a:p>
                    <a:p>
                      <a:pPr marL="0" marR="0" algn="ctr">
                        <a:lnSpc>
                          <a:spcPct val="107000"/>
                        </a:lnSpc>
                        <a:spcBef>
                          <a:spcPts val="0"/>
                        </a:spcBef>
                        <a:spcAft>
                          <a:spcPts val="0"/>
                        </a:spcAft>
                      </a:pPr>
                      <a:r>
                        <a:rPr lang="en-US" sz="4000" b="0" kern="100" dirty="0">
                          <a:effectLst/>
                          <a:latin typeface="Tahoma" panose="020B0604030504040204" pitchFamily="34" charset="0"/>
                          <a:ea typeface="Tahoma" panose="020B0604030504040204" pitchFamily="34" charset="0"/>
                          <a:cs typeface="Tahoma" panose="020B0604030504040204" pitchFamily="34" charset="0"/>
                        </a:rPr>
                        <a:t>Matthew 5:8)</a:t>
                      </a:r>
                    </a:p>
                  </a:txBody>
                  <a:tcPr marL="68580" marR="68580" marT="0" marB="0"/>
                </a:tc>
                <a:extLst>
                  <a:ext uri="{0D108BD9-81ED-4DB2-BD59-A6C34878D82A}">
                    <a16:rowId xmlns:a16="http://schemas.microsoft.com/office/drawing/2014/main" val="414665739"/>
                  </a:ext>
                </a:extLst>
              </a:tr>
            </a:tbl>
          </a:graphicData>
        </a:graphic>
      </p:graphicFrame>
    </p:spTree>
    <p:extLst>
      <p:ext uri="{BB962C8B-B14F-4D97-AF65-F5344CB8AC3E}">
        <p14:creationId xmlns:p14="http://schemas.microsoft.com/office/powerpoint/2010/main" val="37468195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1070</TotalTime>
  <Words>1395</Words>
  <Application>Microsoft Office PowerPoint</Application>
  <PresentationFormat>Widescreen</PresentationFormat>
  <Paragraphs>124</Paragraphs>
  <Slides>14</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Calibri Light</vt:lpstr>
      <vt:lpstr>inherit</vt:lpstr>
      <vt:lpstr>PT Serif</vt:lpstr>
      <vt:lpstr>system-ui</vt:lpstr>
      <vt:lpstr>Tahoma</vt:lpstr>
      <vt:lpstr>Tahoma</vt:lpstr>
      <vt:lpstr>Office Theme</vt:lpstr>
      <vt:lpstr>Hymns for Worship at Woodmont</vt:lpstr>
      <vt:lpstr>PowerPoint Presentation</vt:lpstr>
      <vt:lpstr>Determine to be a Daniel in Turbulent Times </vt:lpstr>
      <vt:lpstr>Determine to be a Daniel in Turbulent Times </vt:lpstr>
      <vt:lpstr>Determine to be a Daniel in Turbulent Times </vt:lpstr>
      <vt:lpstr>Determine to be a Daniel in Turbulent Times </vt:lpstr>
      <vt:lpstr>Determine to be a Daniel in Turbulent Times </vt:lpstr>
      <vt:lpstr>Determine to be a Daniel in Turbulent Times </vt:lpstr>
      <vt:lpstr>Determine to be a Daniel in Turbulent Times </vt:lpstr>
      <vt:lpstr>Determine to be a Daniel in Turbulent Times </vt:lpstr>
      <vt:lpstr>Determine to be a Daniel in Turbulent Times </vt:lpstr>
      <vt:lpstr>Determine to be a Daniel in Turbulent Times </vt:lpstr>
      <vt:lpstr>Determine to be a Daniel in Turbulent Times </vt:lpstr>
      <vt:lpstr>Hymns for Worship at Woodmont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11</cp:revision>
  <cp:lastPrinted>2023-10-01T04:42:02Z</cp:lastPrinted>
  <dcterms:created xsi:type="dcterms:W3CDTF">2023-10-01T01:29:37Z</dcterms:created>
  <dcterms:modified xsi:type="dcterms:W3CDTF">2023-10-01T21:21:26Z</dcterms:modified>
</cp:coreProperties>
</file>