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68" r:id="rId2"/>
    <p:sldId id="256" r:id="rId3"/>
    <p:sldId id="257" r:id="rId4"/>
    <p:sldId id="258" r:id="rId5"/>
    <p:sldId id="259" r:id="rId6"/>
    <p:sldId id="260" r:id="rId7"/>
    <p:sldId id="261" r:id="rId8"/>
    <p:sldId id="262" r:id="rId9"/>
    <p:sldId id="263" r:id="rId10"/>
    <p:sldId id="264" r:id="rId11"/>
    <p:sldId id="265" r:id="rId12"/>
    <p:sldId id="267"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536" autoAdjust="0"/>
  </p:normalViewPr>
  <p:slideViewPr>
    <p:cSldViewPr>
      <p:cViewPr varScale="1">
        <p:scale>
          <a:sx n="39" d="100"/>
          <a:sy n="39" d="100"/>
        </p:scale>
        <p:origin x="-19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AC57E-AB56-4678-B887-82FEF8F7D023}" type="datetimeFigureOut">
              <a:rPr lang="en-US" smtClean="0"/>
              <a:t>3/24/2013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F26908-7BD1-4D1A-A7F0-3D7D4A050140}" type="slidenum">
              <a:rPr lang="en-US" smtClean="0"/>
              <a:t>‹#›</a:t>
            </a:fld>
            <a:endParaRPr lang="en-US"/>
          </a:p>
        </p:txBody>
      </p:sp>
    </p:spTree>
    <p:extLst>
      <p:ext uri="{BB962C8B-B14F-4D97-AF65-F5344CB8AC3E}">
        <p14:creationId xmlns:p14="http://schemas.microsoft.com/office/powerpoint/2010/main" val="1780198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Mat 21:23  And when he was come into the temple, the chief priests and the elders of the people came unto him as he was teaching, and said, By what authority </a:t>
            </a:r>
            <a:r>
              <a:rPr lang="en-US" sz="1200" kern="1200" dirty="0" err="1" smtClean="0">
                <a:solidFill>
                  <a:schemeClr val="tx1"/>
                </a:solidFill>
                <a:latin typeface="+mn-lt"/>
                <a:ea typeface="+mn-ea"/>
                <a:cs typeface="+mn-cs"/>
              </a:rPr>
              <a:t>doest</a:t>
            </a:r>
            <a:r>
              <a:rPr lang="en-US" sz="1200" kern="1200" dirty="0" smtClean="0">
                <a:solidFill>
                  <a:schemeClr val="tx1"/>
                </a:solidFill>
                <a:latin typeface="+mn-lt"/>
                <a:ea typeface="+mn-ea"/>
                <a:cs typeface="+mn-cs"/>
              </a:rPr>
              <a:t> thou these things? and who gave thee this authority?</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1F26908-7BD1-4D1A-A7F0-3D7D4A050140}" type="slidenum">
              <a:rPr lang="en-US" smtClean="0"/>
              <a:t>2</a:t>
            </a:fld>
            <a:endParaRPr lang="en-US"/>
          </a:p>
        </p:txBody>
      </p:sp>
    </p:spTree>
    <p:extLst>
      <p:ext uri="{BB962C8B-B14F-4D97-AF65-F5344CB8AC3E}">
        <p14:creationId xmlns:p14="http://schemas.microsoft.com/office/powerpoint/2010/main" val="2501122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Gen 6:14  </a:t>
            </a:r>
            <a:r>
              <a:rPr lang="en-US" sz="1200" kern="1200" dirty="0" smtClean="0">
                <a:solidFill>
                  <a:schemeClr val="tx1"/>
                </a:solidFill>
                <a:latin typeface="+mn-lt"/>
                <a:ea typeface="+mn-ea"/>
                <a:cs typeface="+mn-cs"/>
              </a:rPr>
              <a:t>Make thee an ark of gopher wood; rooms shalt thou make in the ark, and shalt pitch it within and without with pitch.</a:t>
            </a:r>
          </a:p>
          <a:p>
            <a:r>
              <a:rPr lang="en-US" sz="1200" b="1" kern="1200" dirty="0" smtClean="0">
                <a:solidFill>
                  <a:schemeClr val="tx1"/>
                </a:solidFill>
                <a:latin typeface="+mn-lt"/>
                <a:ea typeface="+mn-ea"/>
                <a:cs typeface="+mn-cs"/>
              </a:rPr>
              <a:t>2Ki 5:10  </a:t>
            </a:r>
            <a:r>
              <a:rPr lang="en-US" sz="1200" kern="1200" dirty="0" smtClean="0">
                <a:solidFill>
                  <a:schemeClr val="tx1"/>
                </a:solidFill>
                <a:latin typeface="+mn-lt"/>
                <a:ea typeface="+mn-ea"/>
                <a:cs typeface="+mn-cs"/>
              </a:rPr>
              <a:t>And Elisha sent a messenger unto him, saying, Go and wash in Jordan seven times, and thy flesh shall come again to thee, and thou shalt be clean.</a:t>
            </a:r>
          </a:p>
          <a:p>
            <a:r>
              <a:rPr lang="en-US" sz="1200" b="1" kern="1200" dirty="0" smtClean="0">
                <a:solidFill>
                  <a:schemeClr val="tx1"/>
                </a:solidFill>
                <a:latin typeface="+mn-lt"/>
                <a:ea typeface="+mn-ea"/>
                <a:cs typeface="+mn-cs"/>
              </a:rPr>
              <a:t>Mat 28:18-20  </a:t>
            </a:r>
            <a:r>
              <a:rPr lang="en-US" sz="1200" kern="1200" dirty="0" smtClean="0">
                <a:solidFill>
                  <a:schemeClr val="tx1"/>
                </a:solidFill>
                <a:latin typeface="+mn-lt"/>
                <a:ea typeface="+mn-ea"/>
                <a:cs typeface="+mn-cs"/>
              </a:rPr>
              <a:t>And Jesus came and </a:t>
            </a:r>
            <a:r>
              <a:rPr lang="en-US" sz="1200" kern="1200" dirty="0" err="1" smtClean="0">
                <a:solidFill>
                  <a:schemeClr val="tx1"/>
                </a:solidFill>
                <a:latin typeface="+mn-lt"/>
                <a:ea typeface="+mn-ea"/>
                <a:cs typeface="+mn-cs"/>
              </a:rPr>
              <a:t>spake</a:t>
            </a:r>
            <a:r>
              <a:rPr lang="en-US" sz="1200" kern="1200" dirty="0" smtClean="0">
                <a:solidFill>
                  <a:schemeClr val="tx1"/>
                </a:solidFill>
                <a:latin typeface="+mn-lt"/>
                <a:ea typeface="+mn-ea"/>
                <a:cs typeface="+mn-cs"/>
              </a:rPr>
              <a:t> unto them, saying, All power is given unto me in heaven and in earth.  (19)  Go ye therefore, and teach all nations, baptizing them in the name of the Father, and of the Son, and of the Holy Ghost:  (20)  Teaching them to observe all things whatsoever I have commanded you: and, lo, I am with you </a:t>
            </a:r>
            <a:r>
              <a:rPr lang="en-US" sz="1200" kern="1200" dirty="0" err="1" smtClean="0">
                <a:solidFill>
                  <a:schemeClr val="tx1"/>
                </a:solidFill>
                <a:latin typeface="+mn-lt"/>
                <a:ea typeface="+mn-ea"/>
                <a:cs typeface="+mn-cs"/>
              </a:rPr>
              <a:t>alway</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even</a:t>
            </a:r>
            <a:r>
              <a:rPr lang="en-US" sz="1200" i="0" kern="1200" dirty="0" smtClean="0">
                <a:solidFill>
                  <a:schemeClr val="tx1"/>
                </a:solidFill>
                <a:latin typeface="+mn-lt"/>
                <a:ea typeface="+mn-ea"/>
                <a:cs typeface="+mn-cs"/>
              </a:rPr>
              <a:t> unto the end of the world. Amen.</a:t>
            </a:r>
          </a:p>
          <a:p>
            <a:r>
              <a:rPr lang="en-US" sz="1200" b="1" i="0" kern="1200" dirty="0" smtClean="0">
                <a:solidFill>
                  <a:schemeClr val="tx1"/>
                </a:solidFill>
                <a:latin typeface="+mn-lt"/>
                <a:ea typeface="+mn-ea"/>
                <a:cs typeface="+mn-cs"/>
              </a:rPr>
              <a:t>Read</a:t>
            </a:r>
            <a:r>
              <a:rPr lang="en-US" sz="1200" b="1" i="0" kern="1200" baseline="0" dirty="0" smtClean="0">
                <a:solidFill>
                  <a:schemeClr val="tx1"/>
                </a:solidFill>
                <a:latin typeface="+mn-lt"/>
                <a:ea typeface="+mn-ea"/>
                <a:cs typeface="+mn-cs"/>
              </a:rPr>
              <a:t> Acts 15:13-21</a:t>
            </a:r>
          </a:p>
          <a:p>
            <a:r>
              <a:rPr lang="en-US" sz="1200" kern="1200" dirty="0" smtClean="0">
                <a:solidFill>
                  <a:schemeClr val="tx1"/>
                </a:solidFill>
                <a:latin typeface="+mn-lt"/>
                <a:ea typeface="+mn-ea"/>
                <a:cs typeface="+mn-cs"/>
              </a:rPr>
              <a:t>Mar 13:34  </a:t>
            </a:r>
            <a:r>
              <a:rPr lang="en-US" sz="1200" i="1" kern="1200" dirty="0" smtClean="0">
                <a:solidFill>
                  <a:schemeClr val="tx1"/>
                </a:solidFill>
                <a:latin typeface="+mn-lt"/>
                <a:ea typeface="+mn-ea"/>
                <a:cs typeface="+mn-cs"/>
              </a:rPr>
              <a:t>For the Son of man is</a:t>
            </a:r>
            <a:r>
              <a:rPr lang="en-US" sz="1200" i="0" kern="1200" dirty="0" smtClean="0">
                <a:solidFill>
                  <a:schemeClr val="tx1"/>
                </a:solidFill>
                <a:latin typeface="+mn-lt"/>
                <a:ea typeface="+mn-ea"/>
                <a:cs typeface="+mn-cs"/>
              </a:rPr>
              <a:t> as a man taking a far journey, who left his house, and gave authority to his servants, and to every man his work, and commanded the porter to watch.</a:t>
            </a:r>
          </a:p>
          <a:p>
            <a:r>
              <a:rPr lang="en-US" sz="1200" b="1" kern="1200" dirty="0" smtClean="0">
                <a:solidFill>
                  <a:schemeClr val="tx1"/>
                </a:solidFill>
                <a:latin typeface="+mn-lt"/>
                <a:ea typeface="+mn-ea"/>
                <a:cs typeface="+mn-cs"/>
              </a:rPr>
              <a:t>1Co 11:23  </a:t>
            </a:r>
            <a:r>
              <a:rPr lang="en-US" sz="1200" u="sng" kern="1200" dirty="0" smtClean="0">
                <a:solidFill>
                  <a:schemeClr val="tx1"/>
                </a:solidFill>
                <a:latin typeface="+mn-lt"/>
                <a:ea typeface="+mn-ea"/>
                <a:cs typeface="+mn-cs"/>
              </a:rPr>
              <a:t>For I have received of the Lord </a:t>
            </a:r>
            <a:r>
              <a:rPr lang="en-US" sz="1200" kern="1200" dirty="0" smtClean="0">
                <a:solidFill>
                  <a:schemeClr val="tx1"/>
                </a:solidFill>
                <a:latin typeface="+mn-lt"/>
                <a:ea typeface="+mn-ea"/>
                <a:cs typeface="+mn-cs"/>
              </a:rPr>
              <a:t>that which also I delivered unto you, That the Lord Jesus the </a:t>
            </a:r>
            <a:r>
              <a:rPr lang="en-US" sz="1200" i="1" kern="1200" dirty="0" smtClean="0">
                <a:solidFill>
                  <a:schemeClr val="tx1"/>
                </a:solidFill>
                <a:latin typeface="+mn-lt"/>
                <a:ea typeface="+mn-ea"/>
                <a:cs typeface="+mn-cs"/>
              </a:rPr>
              <a:t>same</a:t>
            </a:r>
            <a:r>
              <a:rPr lang="en-US" sz="1200" i="0" kern="1200" dirty="0" smtClean="0">
                <a:solidFill>
                  <a:schemeClr val="tx1"/>
                </a:solidFill>
                <a:latin typeface="+mn-lt"/>
                <a:ea typeface="+mn-ea"/>
                <a:cs typeface="+mn-cs"/>
              </a:rPr>
              <a:t> night in which he was betrayed took bread:</a:t>
            </a:r>
          </a:p>
        </p:txBody>
      </p:sp>
      <p:sp>
        <p:nvSpPr>
          <p:cNvPr id="4" name="Slide Number Placeholder 3"/>
          <p:cNvSpPr>
            <a:spLocks noGrp="1"/>
          </p:cNvSpPr>
          <p:nvPr>
            <p:ph type="sldNum" sz="quarter" idx="10"/>
          </p:nvPr>
        </p:nvSpPr>
        <p:spPr/>
        <p:txBody>
          <a:bodyPr/>
          <a:lstStyle/>
          <a:p>
            <a:fld id="{61F26908-7BD1-4D1A-A7F0-3D7D4A050140}" type="slidenum">
              <a:rPr lang="en-US" smtClean="0"/>
              <a:t>4</a:t>
            </a:fld>
            <a:endParaRPr lang="en-US"/>
          </a:p>
        </p:txBody>
      </p:sp>
    </p:spTree>
    <p:extLst>
      <p:ext uri="{BB962C8B-B14F-4D97-AF65-F5344CB8AC3E}">
        <p14:creationId xmlns:p14="http://schemas.microsoft.com/office/powerpoint/2010/main" val="1994965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297E240-BB0A-444A-B282-746EBF6761C4}" type="datetimeFigureOut">
              <a:rPr lang="en-US" smtClean="0"/>
              <a:t>3/24/2013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D2B6DF8-1833-4012-B291-7933219DF8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97E240-BB0A-444A-B282-746EBF6761C4}" type="datetimeFigureOut">
              <a:rPr lang="en-US" smtClean="0"/>
              <a:t>3/24/2013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2B6DF8-1833-4012-B291-7933219DF8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97E240-BB0A-444A-B282-746EBF6761C4}" type="datetimeFigureOut">
              <a:rPr lang="en-US" smtClean="0"/>
              <a:t>3/24/2013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2B6DF8-1833-4012-B291-7933219DF8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97E240-BB0A-444A-B282-746EBF6761C4}" type="datetimeFigureOut">
              <a:rPr lang="en-US" smtClean="0"/>
              <a:t>3/24/2013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2B6DF8-1833-4012-B291-7933219DF82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297E240-BB0A-444A-B282-746EBF6761C4}" type="datetimeFigureOut">
              <a:rPr lang="en-US" smtClean="0"/>
              <a:t>3/24/2013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2B6DF8-1833-4012-B291-7933219DF82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297E240-BB0A-444A-B282-746EBF6761C4}" type="datetimeFigureOut">
              <a:rPr lang="en-US" smtClean="0"/>
              <a:t>3/24/2013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2B6DF8-1833-4012-B291-7933219DF82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297E240-BB0A-444A-B282-746EBF6761C4}" type="datetimeFigureOut">
              <a:rPr lang="en-US" smtClean="0"/>
              <a:t>3/24/2013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D2B6DF8-1833-4012-B291-7933219DF82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297E240-BB0A-444A-B282-746EBF6761C4}" type="datetimeFigureOut">
              <a:rPr lang="en-US" smtClean="0"/>
              <a:t>3/24/2013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D2B6DF8-1833-4012-B291-7933219DF82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297E240-BB0A-444A-B282-746EBF6761C4}" type="datetimeFigureOut">
              <a:rPr lang="en-US" smtClean="0"/>
              <a:t>3/24/2013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D2B6DF8-1833-4012-B291-7933219DF8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297E240-BB0A-444A-B282-746EBF6761C4}" type="datetimeFigureOut">
              <a:rPr lang="en-US" smtClean="0"/>
              <a:t>3/24/2013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2B6DF8-1833-4012-B291-7933219DF82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297E240-BB0A-444A-B282-746EBF6761C4}" type="datetimeFigureOut">
              <a:rPr lang="en-US" smtClean="0"/>
              <a:t>3/24/2013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D2B6DF8-1833-4012-B291-7933219DF82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297E240-BB0A-444A-B282-746EBF6761C4}" type="datetimeFigureOut">
              <a:rPr lang="en-US" smtClean="0"/>
              <a:t>3/24/2013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D2B6DF8-1833-4012-B291-7933219DF8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91437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1 </a:t>
            </a:r>
            <a:r>
              <a:rPr lang="en-US" dirty="0" err="1"/>
              <a:t>Cor</a:t>
            </a:r>
            <a:r>
              <a:rPr lang="en-US" dirty="0"/>
              <a:t> 4:6 – “that you may learn in us not to think beyond what is </a:t>
            </a:r>
            <a:r>
              <a:rPr lang="en-US" dirty="0" smtClean="0"/>
              <a:t>written,” </a:t>
            </a:r>
          </a:p>
          <a:p>
            <a:pPr lvl="1"/>
            <a:r>
              <a:rPr lang="en-US" dirty="0" smtClean="0"/>
              <a:t>FORBIDDEN </a:t>
            </a:r>
            <a:r>
              <a:rPr lang="en-US" dirty="0"/>
              <a:t>TO GO BEYOND what is </a:t>
            </a:r>
            <a:r>
              <a:rPr lang="en-US" dirty="0" smtClean="0"/>
              <a:t>written</a:t>
            </a:r>
          </a:p>
          <a:p>
            <a:r>
              <a:rPr lang="en-US" dirty="0"/>
              <a:t>Col. </a:t>
            </a:r>
            <a:r>
              <a:rPr lang="en-US" dirty="0" smtClean="0"/>
              <a:t>2:22-23(KJV) warned </a:t>
            </a:r>
            <a:r>
              <a:rPr lang="en-US" dirty="0"/>
              <a:t>about “will worship” </a:t>
            </a:r>
            <a:endParaRPr lang="en-US" dirty="0" smtClean="0"/>
          </a:p>
          <a:p>
            <a:endParaRPr lang="en-US" b="1" dirty="0"/>
          </a:p>
          <a:p>
            <a:endParaRPr lang="en-US" b="1" dirty="0" smtClean="0"/>
          </a:p>
          <a:p>
            <a:pPr marL="109728" indent="0" algn="ctr">
              <a:buNone/>
            </a:pPr>
            <a:r>
              <a:rPr lang="en-US" dirty="0" smtClean="0"/>
              <a:t>Any </a:t>
            </a:r>
            <a:r>
              <a:rPr lang="en-US" dirty="0"/>
              <a:t>passage that says we must have authority </a:t>
            </a:r>
            <a:r>
              <a:rPr lang="en-US" dirty="0" smtClean="0"/>
              <a:t>says </a:t>
            </a:r>
            <a:r>
              <a:rPr lang="en-US" dirty="0"/>
              <a:t>we must respect God’s </a:t>
            </a:r>
            <a:r>
              <a:rPr lang="en-US" b="1" dirty="0"/>
              <a:t>SILENCE</a:t>
            </a:r>
            <a:r>
              <a:rPr lang="en-US" dirty="0"/>
              <a:t>!</a:t>
            </a:r>
          </a:p>
          <a:p>
            <a:endParaRPr lang="en-US" dirty="0"/>
          </a:p>
        </p:txBody>
      </p:sp>
      <p:sp>
        <p:nvSpPr>
          <p:cNvPr id="2" name="Title 1"/>
          <p:cNvSpPr>
            <a:spLocks noGrp="1"/>
          </p:cNvSpPr>
          <p:nvPr>
            <p:ph type="title"/>
          </p:nvPr>
        </p:nvSpPr>
        <p:spPr/>
        <p:txBody>
          <a:bodyPr/>
          <a:lstStyle/>
          <a:p>
            <a:r>
              <a:rPr lang="en-US" dirty="0" smtClean="0">
                <a:solidFill>
                  <a:schemeClr val="accent1"/>
                </a:solidFill>
              </a:rPr>
              <a:t>Absence of Authority</a:t>
            </a:r>
            <a:endParaRPr lang="en-US" dirty="0">
              <a:solidFill>
                <a:schemeClr val="accent1"/>
              </a:solidFill>
            </a:endParaRPr>
          </a:p>
        </p:txBody>
      </p:sp>
    </p:spTree>
    <p:extLst>
      <p:ext uri="{BB962C8B-B14F-4D97-AF65-F5344CB8AC3E}">
        <p14:creationId xmlns:p14="http://schemas.microsoft.com/office/powerpoint/2010/main" val="26275549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accent1"/>
                </a:solidFill>
              </a:rPr>
              <a:t>Two</a:t>
            </a:r>
            <a:r>
              <a:rPr lang="en-US" dirty="0" smtClean="0"/>
              <a:t> </a:t>
            </a:r>
            <a:r>
              <a:rPr lang="en-US" dirty="0" smtClean="0">
                <a:solidFill>
                  <a:schemeClr val="accent1"/>
                </a:solidFill>
              </a:rPr>
              <a:t>mindsets</a:t>
            </a:r>
            <a:endParaRPr lang="en-US" dirty="0">
              <a:solidFill>
                <a:schemeClr val="accent1"/>
              </a:solidFill>
            </a:endParaRPr>
          </a:p>
        </p:txBody>
      </p:sp>
      <p:sp>
        <p:nvSpPr>
          <p:cNvPr id="14" name="TextBox 13"/>
          <p:cNvSpPr txBox="1"/>
          <p:nvPr/>
        </p:nvSpPr>
        <p:spPr>
          <a:xfrm>
            <a:off x="1143000" y="4267200"/>
            <a:ext cx="6934200" cy="1815882"/>
          </a:xfrm>
          <a:prstGeom prst="rect">
            <a:avLst/>
          </a:prstGeom>
          <a:noFill/>
        </p:spPr>
        <p:txBody>
          <a:bodyPr wrap="square" rtlCol="0">
            <a:spAutoFit/>
          </a:bodyPr>
          <a:lstStyle/>
          <a:p>
            <a:pPr algn="ctr"/>
            <a:r>
              <a:rPr lang="en-US" sz="2800" b="1" u="sng" dirty="0" smtClean="0">
                <a:solidFill>
                  <a:schemeClr val="tx1">
                    <a:lumMod val="95000"/>
                    <a:lumOff val="5000"/>
                  </a:schemeClr>
                </a:solidFill>
              </a:rPr>
              <a:t>Heb. 7:14:</a:t>
            </a:r>
          </a:p>
          <a:p>
            <a:pPr algn="ctr"/>
            <a:r>
              <a:rPr lang="en-US" sz="2800" dirty="0" smtClean="0"/>
              <a:t>For it is evident that our Lord arose out of Judah, of which tribe Moses spoke nothing concerning priesthood.</a:t>
            </a:r>
            <a:endParaRPr lang="en-US" sz="2800" dirty="0"/>
          </a:p>
        </p:txBody>
      </p:sp>
      <p:sp>
        <p:nvSpPr>
          <p:cNvPr id="15" name="Oval 14"/>
          <p:cNvSpPr/>
          <p:nvPr/>
        </p:nvSpPr>
        <p:spPr>
          <a:xfrm>
            <a:off x="304800" y="1485529"/>
            <a:ext cx="3962400" cy="274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Prohibitive-Forbidden to act without authority</a:t>
            </a:r>
            <a:endParaRPr lang="en-US" dirty="0"/>
          </a:p>
        </p:txBody>
      </p:sp>
      <p:sp>
        <p:nvSpPr>
          <p:cNvPr id="18" name="Oval 17"/>
          <p:cNvSpPr/>
          <p:nvPr/>
        </p:nvSpPr>
        <p:spPr>
          <a:xfrm>
            <a:off x="4724400" y="1476983"/>
            <a:ext cx="3962400" cy="274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Permissive- At liberty to do what is not condemned</a:t>
            </a:r>
            <a:endParaRPr lang="en-US" dirty="0"/>
          </a:p>
        </p:txBody>
      </p:sp>
      <p:pic>
        <p:nvPicPr>
          <p:cNvPr id="2052" name="Picture 4" descr="C:\Users\Hightowers\AppData\Local\Microsoft\Windows\Temporary Internet Files\Content.IE5\F6H0RELO\MC90043253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1444" y="1618018"/>
            <a:ext cx="2461129" cy="2461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41680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052"/>
                                        </p:tgtEl>
                                        <p:attrNameLst>
                                          <p:attrName>style.visibility</p:attrName>
                                        </p:attrNameLst>
                                      </p:cBhvr>
                                      <p:to>
                                        <p:strVal val="visible"/>
                                      </p:to>
                                    </p:set>
                                    <p:animEffect transition="in" filter="fade">
                                      <p:cBhvr>
                                        <p:cTn id="26" dur="1000"/>
                                        <p:tgtEl>
                                          <p:spTgt spid="2052"/>
                                        </p:tgtEl>
                                      </p:cBhvr>
                                    </p:animEffect>
                                    <p:anim calcmode="lin" valueType="num">
                                      <p:cBhvr>
                                        <p:cTn id="27" dur="1000" fill="hold"/>
                                        <p:tgtEl>
                                          <p:spTgt spid="2052"/>
                                        </p:tgtEl>
                                        <p:attrNameLst>
                                          <p:attrName>ppt_x</p:attrName>
                                        </p:attrNameLst>
                                      </p:cBhvr>
                                      <p:tavLst>
                                        <p:tav tm="0">
                                          <p:val>
                                            <p:strVal val="#ppt_x"/>
                                          </p:val>
                                        </p:tav>
                                        <p:tav tm="100000">
                                          <p:val>
                                            <p:strVal val="#ppt_x"/>
                                          </p:val>
                                        </p:tav>
                                      </p:tavLst>
                                    </p:anim>
                                    <p:anim calcmode="lin" valueType="num">
                                      <p:cBhvr>
                                        <p:cTn id="28"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ightowers\AppData\Local\Microsoft\Windows\Temporary Internet Files\Content.IE5\5L8F54M9\MC900440391[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751753"/>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64352" y="228600"/>
            <a:ext cx="8785458" cy="563562"/>
          </a:xfrm>
        </p:spPr>
        <p:txBody>
          <a:bodyPr>
            <a:noAutofit/>
          </a:bodyPr>
          <a:lstStyle/>
          <a:p>
            <a:pPr algn="ctr"/>
            <a:r>
              <a:rPr lang="en-US" sz="3200" dirty="0" smtClean="0">
                <a:solidFill>
                  <a:schemeClr val="accent1"/>
                </a:solidFill>
              </a:rPr>
              <a:t>Suppose Someone Sends You to the Store</a:t>
            </a:r>
            <a:endParaRPr lang="en-US" sz="3200" dirty="0">
              <a:solidFill>
                <a:schemeClr val="accent1"/>
              </a:solidFill>
            </a:endParaRPr>
          </a:p>
        </p:txBody>
      </p:sp>
      <p:sp>
        <p:nvSpPr>
          <p:cNvPr id="5" name="TextBox 4"/>
          <p:cNvSpPr txBox="1"/>
          <p:nvPr/>
        </p:nvSpPr>
        <p:spPr>
          <a:xfrm>
            <a:off x="5046044" y="1066800"/>
            <a:ext cx="3733800" cy="2062103"/>
          </a:xfrm>
          <a:prstGeom prst="rect">
            <a:avLst/>
          </a:prstGeom>
          <a:noFill/>
        </p:spPr>
        <p:txBody>
          <a:bodyPr wrap="square" rtlCol="0">
            <a:spAutoFit/>
          </a:bodyPr>
          <a:lstStyle/>
          <a:p>
            <a:r>
              <a:rPr lang="en-US" sz="3200" dirty="0" smtClean="0"/>
              <a:t>“Go buy me a gallon of milk and a box of cereal.”</a:t>
            </a:r>
            <a:endParaRPr lang="en-US" dirty="0"/>
          </a:p>
        </p:txBody>
      </p:sp>
      <p:sp>
        <p:nvSpPr>
          <p:cNvPr id="6" name="TextBox 5"/>
          <p:cNvSpPr txBox="1"/>
          <p:nvPr/>
        </p:nvSpPr>
        <p:spPr>
          <a:xfrm>
            <a:off x="381000" y="3491745"/>
            <a:ext cx="8568810" cy="1384995"/>
          </a:xfrm>
          <a:prstGeom prst="rect">
            <a:avLst/>
          </a:prstGeom>
          <a:noFill/>
        </p:spPr>
        <p:txBody>
          <a:bodyPr wrap="square" rtlCol="0">
            <a:spAutoFit/>
          </a:bodyPr>
          <a:lstStyle/>
          <a:p>
            <a:pPr algn="ctr"/>
            <a:r>
              <a:rPr lang="en-US" sz="2800" dirty="0" smtClean="0"/>
              <a:t>Inherent Authority: One who owns the money</a:t>
            </a:r>
          </a:p>
          <a:p>
            <a:pPr algn="ctr"/>
            <a:r>
              <a:rPr lang="en-US" sz="2800" dirty="0" smtClean="0"/>
              <a:t>Delegated Authority: You have the authority to spend it</a:t>
            </a:r>
            <a:endParaRPr lang="en-US" sz="2800" dirty="0"/>
          </a:p>
        </p:txBody>
      </p:sp>
      <p:sp>
        <p:nvSpPr>
          <p:cNvPr id="7" name="TextBox 6"/>
          <p:cNvSpPr txBox="1"/>
          <p:nvPr/>
        </p:nvSpPr>
        <p:spPr>
          <a:xfrm>
            <a:off x="164352" y="4854280"/>
            <a:ext cx="8615492" cy="1384995"/>
          </a:xfrm>
          <a:prstGeom prst="rect">
            <a:avLst/>
          </a:prstGeom>
          <a:noFill/>
        </p:spPr>
        <p:txBody>
          <a:bodyPr wrap="square" rtlCol="0">
            <a:spAutoFit/>
          </a:bodyPr>
          <a:lstStyle/>
          <a:p>
            <a:pPr algn="ctr"/>
            <a:r>
              <a:rPr lang="en-US" sz="2800" dirty="0" smtClean="0"/>
              <a:t>Did not say, “Don’t buy candy” </a:t>
            </a:r>
          </a:p>
          <a:p>
            <a:pPr algn="ctr"/>
            <a:r>
              <a:rPr lang="en-US" sz="2800" dirty="0" smtClean="0"/>
              <a:t>Did not say, “Don’t buy meat” </a:t>
            </a:r>
          </a:p>
          <a:p>
            <a:pPr algn="ctr"/>
            <a:r>
              <a:rPr lang="en-US" sz="2800" dirty="0" smtClean="0"/>
              <a:t>Did not say, “Don’t buy Soda” </a:t>
            </a:r>
          </a:p>
        </p:txBody>
      </p:sp>
      <p:sp>
        <p:nvSpPr>
          <p:cNvPr id="8" name="Oval 7"/>
          <p:cNvSpPr/>
          <p:nvPr/>
        </p:nvSpPr>
        <p:spPr>
          <a:xfrm>
            <a:off x="1676400" y="1675821"/>
            <a:ext cx="5867400" cy="45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Only Authorized to buy:</a:t>
            </a:r>
          </a:p>
          <a:p>
            <a:pPr algn="ctr"/>
            <a:r>
              <a:rPr lang="en-US" sz="3600" dirty="0" smtClean="0"/>
              <a:t>Milk and cereal</a:t>
            </a:r>
            <a:endParaRPr lang="en-US" sz="3600" dirty="0"/>
          </a:p>
        </p:txBody>
      </p:sp>
    </p:spTree>
    <p:extLst>
      <p:ext uri="{BB962C8B-B14F-4D97-AF65-F5344CB8AC3E}">
        <p14:creationId xmlns:p14="http://schemas.microsoft.com/office/powerpoint/2010/main" val="14780071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sz="3200" dirty="0" smtClean="0"/>
              <a:t>Ice </a:t>
            </a:r>
            <a:r>
              <a:rPr lang="en-US" sz="3200" dirty="0"/>
              <a:t>cream w/Lord’s </a:t>
            </a:r>
            <a:r>
              <a:rPr lang="en-US" sz="3200" dirty="0" smtClean="0"/>
              <a:t>Supper</a:t>
            </a:r>
          </a:p>
          <a:p>
            <a:r>
              <a:rPr lang="en-US" sz="3200" dirty="0" smtClean="0"/>
              <a:t>Handle </a:t>
            </a:r>
            <a:r>
              <a:rPr lang="en-US" sz="3200" dirty="0"/>
              <a:t>snakes as an act of </a:t>
            </a:r>
            <a:r>
              <a:rPr lang="en-US" sz="3200" dirty="0" smtClean="0"/>
              <a:t>worship</a:t>
            </a:r>
          </a:p>
          <a:p>
            <a:r>
              <a:rPr lang="en-US" sz="3200" dirty="0" smtClean="0"/>
              <a:t>Church </a:t>
            </a:r>
            <a:r>
              <a:rPr lang="en-US" sz="3200" dirty="0"/>
              <a:t>sponsored </a:t>
            </a:r>
            <a:r>
              <a:rPr lang="en-US" sz="3200" dirty="0" smtClean="0"/>
              <a:t>sports</a:t>
            </a:r>
          </a:p>
          <a:p>
            <a:r>
              <a:rPr lang="en-US" sz="3200" dirty="0" smtClean="0"/>
              <a:t>Offer </a:t>
            </a:r>
            <a:r>
              <a:rPr lang="en-US" sz="3200" dirty="0"/>
              <a:t>a bull or lamb as </a:t>
            </a:r>
            <a:r>
              <a:rPr lang="en-US" sz="3200" dirty="0" smtClean="0"/>
              <a:t>sacrifice</a:t>
            </a:r>
          </a:p>
          <a:p>
            <a:r>
              <a:rPr lang="en-US" sz="3200" dirty="0" smtClean="0"/>
              <a:t>Count beads as act of worship</a:t>
            </a:r>
          </a:p>
          <a:p>
            <a:r>
              <a:rPr lang="en-US" sz="3200" dirty="0" smtClean="0"/>
              <a:t>Mech</a:t>
            </a:r>
            <a:r>
              <a:rPr lang="en-US" sz="3200" dirty="0"/>
              <a:t>. </a:t>
            </a:r>
            <a:r>
              <a:rPr lang="en-US" sz="3200" dirty="0" smtClean="0"/>
              <a:t>Instruments of Music in worship</a:t>
            </a:r>
          </a:p>
          <a:p>
            <a:r>
              <a:rPr lang="en-US" sz="3200" dirty="0" smtClean="0"/>
              <a:t>Church to be in secular business</a:t>
            </a:r>
          </a:p>
          <a:p>
            <a:r>
              <a:rPr lang="en-US" sz="3200" dirty="0" smtClean="0"/>
              <a:t>Have a supreme elder called Pope</a:t>
            </a:r>
          </a:p>
          <a:p>
            <a:endParaRPr lang="en-US" dirty="0"/>
          </a:p>
        </p:txBody>
      </p:sp>
      <p:sp>
        <p:nvSpPr>
          <p:cNvPr id="2" name="Title 1"/>
          <p:cNvSpPr>
            <a:spLocks noGrp="1"/>
          </p:cNvSpPr>
          <p:nvPr>
            <p:ph type="title"/>
          </p:nvPr>
        </p:nvSpPr>
        <p:spPr/>
        <p:txBody>
          <a:bodyPr/>
          <a:lstStyle/>
          <a:p>
            <a:r>
              <a:rPr lang="en-US" dirty="0" smtClean="0">
                <a:solidFill>
                  <a:schemeClr val="accent1"/>
                </a:solidFill>
              </a:rPr>
              <a:t>God did not say not to:</a:t>
            </a:r>
            <a:endParaRPr lang="en-US" dirty="0">
              <a:solidFill>
                <a:schemeClr val="accent1"/>
              </a:solidFill>
            </a:endParaRPr>
          </a:p>
        </p:txBody>
      </p:sp>
    </p:spTree>
    <p:extLst>
      <p:ext uri="{BB962C8B-B14F-4D97-AF65-F5344CB8AC3E}">
        <p14:creationId xmlns:p14="http://schemas.microsoft.com/office/powerpoint/2010/main" val="266439650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Bible Authority</a:t>
            </a:r>
            <a:endParaRPr lang="en-US" dirty="0"/>
          </a:p>
        </p:txBody>
      </p:sp>
      <p:sp>
        <p:nvSpPr>
          <p:cNvPr id="3" name="Subtitle 2"/>
          <p:cNvSpPr>
            <a:spLocks noGrp="1"/>
          </p:cNvSpPr>
          <p:nvPr>
            <p:ph type="subTitle" idx="1"/>
          </p:nvPr>
        </p:nvSpPr>
        <p:spPr/>
        <p:txBody>
          <a:bodyPr>
            <a:normAutofit/>
          </a:bodyPr>
          <a:lstStyle/>
          <a:p>
            <a:r>
              <a:rPr lang="en-US" sz="4000" dirty="0" smtClean="0">
                <a:solidFill>
                  <a:schemeClr val="tx1">
                    <a:lumMod val="95000"/>
                    <a:lumOff val="5000"/>
                  </a:schemeClr>
                </a:solidFill>
              </a:rPr>
              <a:t>Matt 21:23</a:t>
            </a:r>
            <a:endParaRPr lang="en-US" sz="4000" dirty="0">
              <a:solidFill>
                <a:schemeClr val="tx1">
                  <a:lumMod val="95000"/>
                  <a:lumOff val="5000"/>
                </a:schemeClr>
              </a:solidFill>
            </a:endParaRPr>
          </a:p>
        </p:txBody>
      </p:sp>
    </p:spTree>
    <p:extLst>
      <p:ext uri="{BB962C8B-B14F-4D97-AF65-F5344CB8AC3E}">
        <p14:creationId xmlns:p14="http://schemas.microsoft.com/office/powerpoint/2010/main" val="18704302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495800"/>
          </a:xfrm>
        </p:spPr>
        <p:txBody>
          <a:bodyPr>
            <a:normAutofit/>
          </a:bodyPr>
          <a:lstStyle/>
          <a:p>
            <a:r>
              <a:rPr lang="en-US" sz="2900" dirty="0"/>
              <a:t>Authority simply means “the right to rule or govern” or “the power of one whose will and commands </a:t>
            </a:r>
            <a:r>
              <a:rPr lang="en-US" sz="2900" dirty="0" smtClean="0"/>
              <a:t>must be </a:t>
            </a:r>
            <a:r>
              <a:rPr lang="en-US" sz="2900" dirty="0"/>
              <a:t>obeyed by </a:t>
            </a:r>
            <a:r>
              <a:rPr lang="en-US" sz="2900" dirty="0" smtClean="0"/>
              <a:t>others</a:t>
            </a:r>
          </a:p>
          <a:p>
            <a:r>
              <a:rPr lang="en-US" sz="2900" dirty="0"/>
              <a:t>We are told to have authority for everything we do (Col. 3:17</a:t>
            </a:r>
            <a:r>
              <a:rPr lang="en-US" sz="2900" dirty="0" smtClean="0"/>
              <a:t>)</a:t>
            </a:r>
          </a:p>
          <a:p>
            <a:r>
              <a:rPr lang="en-US" sz="2900" dirty="0"/>
              <a:t>In His name means authority (Acts 4:7) </a:t>
            </a:r>
            <a:r>
              <a:rPr lang="en-US" sz="2900" dirty="0" smtClean="0"/>
              <a:t>“stop </a:t>
            </a:r>
            <a:r>
              <a:rPr lang="en-US" sz="2900" dirty="0"/>
              <a:t>up in the name of the </a:t>
            </a:r>
            <a:r>
              <a:rPr lang="en-US" sz="2900" dirty="0" smtClean="0"/>
              <a:t>Law”</a:t>
            </a:r>
          </a:p>
          <a:p>
            <a:r>
              <a:rPr lang="en-US" sz="2900" dirty="0" smtClean="0"/>
              <a:t>Not </a:t>
            </a:r>
            <a:r>
              <a:rPr lang="en-US" sz="2900" dirty="0"/>
              <a:t>up to us (Jer. 10:23; Prov. 14:12; Acts 4:12</a:t>
            </a:r>
            <a:r>
              <a:rPr lang="en-US" sz="2900" dirty="0" smtClean="0"/>
              <a:t>)</a:t>
            </a:r>
            <a:endParaRPr lang="en-US" sz="2900" dirty="0"/>
          </a:p>
        </p:txBody>
      </p:sp>
      <p:sp>
        <p:nvSpPr>
          <p:cNvPr id="2" name="Title 1"/>
          <p:cNvSpPr>
            <a:spLocks noGrp="1"/>
          </p:cNvSpPr>
          <p:nvPr>
            <p:ph type="title"/>
          </p:nvPr>
        </p:nvSpPr>
        <p:spPr/>
        <p:txBody>
          <a:bodyPr/>
          <a:lstStyle/>
          <a:p>
            <a:r>
              <a:rPr lang="en-US" dirty="0" smtClean="0">
                <a:solidFill>
                  <a:schemeClr val="accent1"/>
                </a:solidFill>
              </a:rPr>
              <a:t>Authority Defined</a:t>
            </a:r>
            <a:endParaRPr lang="en-US" dirty="0">
              <a:solidFill>
                <a:schemeClr val="accent1"/>
              </a:solidFill>
            </a:endParaRPr>
          </a:p>
        </p:txBody>
      </p:sp>
      <p:pic>
        <p:nvPicPr>
          <p:cNvPr id="3074" name="Picture 2" descr="C:\Users\Hightowers\AppData\Local\Microsoft\Windows\Temporary Internet Files\Content.IE5\G09HTZZR\MC90043439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399" y="1981200"/>
            <a:ext cx="3217025" cy="32766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Callout 3"/>
          <p:cNvSpPr/>
          <p:nvPr/>
        </p:nvSpPr>
        <p:spPr>
          <a:xfrm>
            <a:off x="4743272" y="1828800"/>
            <a:ext cx="3581400" cy="2819400"/>
          </a:xfrm>
          <a:prstGeom prst="wedgeEllipseCallout">
            <a:avLst>
              <a:gd name="adj1" fmla="val -55484"/>
              <a:gd name="adj2" fmla="val 319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STOP in the name of the Law!</a:t>
            </a:r>
            <a:endParaRPr lang="en-US" sz="3200" dirty="0"/>
          </a:p>
        </p:txBody>
      </p:sp>
    </p:spTree>
    <p:extLst>
      <p:ext uri="{BB962C8B-B14F-4D97-AF65-F5344CB8AC3E}">
        <p14:creationId xmlns:p14="http://schemas.microsoft.com/office/powerpoint/2010/main" val="120558947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074"/>
                                        </p:tgtEl>
                                        <p:attrNameLst>
                                          <p:attrName>style.visibility</p:attrName>
                                        </p:attrNameLst>
                                      </p:cBhvr>
                                      <p:to>
                                        <p:strVal val="visible"/>
                                      </p:to>
                                    </p:set>
                                    <p:anim calcmode="lin" valueType="num">
                                      <p:cBhvr additive="base">
                                        <p:cTn id="28" dur="500" fill="hold"/>
                                        <p:tgtEl>
                                          <p:spTgt spid="3074"/>
                                        </p:tgtEl>
                                        <p:attrNameLst>
                                          <p:attrName>ppt_x</p:attrName>
                                        </p:attrNameLst>
                                      </p:cBhvr>
                                      <p:tavLst>
                                        <p:tav tm="0">
                                          <p:val>
                                            <p:strVal val="#ppt_x"/>
                                          </p:val>
                                        </p:tav>
                                        <p:tav tm="100000">
                                          <p:val>
                                            <p:strVal val="#ppt_x"/>
                                          </p:val>
                                        </p:tav>
                                      </p:tavLst>
                                    </p:anim>
                                    <p:anim calcmode="lin" valueType="num">
                                      <p:cBhvr additive="base">
                                        <p:cTn id="29" dur="500" fill="hold"/>
                                        <p:tgtEl>
                                          <p:spTgt spid="307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xit" presetSubtype="4" fill="hold" nodeType="clickEffect">
                                  <p:stCondLst>
                                    <p:cond delay="0"/>
                                  </p:stCondLst>
                                  <p:childTnLst>
                                    <p:anim calcmode="lin" valueType="num">
                                      <p:cBhvr additive="base">
                                        <p:cTn id="37" dur="500"/>
                                        <p:tgtEl>
                                          <p:spTgt spid="3074"/>
                                        </p:tgtEl>
                                        <p:attrNameLst>
                                          <p:attrName>ppt_x</p:attrName>
                                        </p:attrNameLst>
                                      </p:cBhvr>
                                      <p:tavLst>
                                        <p:tav tm="0">
                                          <p:val>
                                            <p:strVal val="ppt_x"/>
                                          </p:val>
                                        </p:tav>
                                        <p:tav tm="100000">
                                          <p:val>
                                            <p:strVal val="ppt_x"/>
                                          </p:val>
                                        </p:tav>
                                      </p:tavLst>
                                    </p:anim>
                                    <p:anim calcmode="lin" valueType="num">
                                      <p:cBhvr additive="base">
                                        <p:cTn id="38" dur="500"/>
                                        <p:tgtEl>
                                          <p:spTgt spid="3074"/>
                                        </p:tgtEl>
                                        <p:attrNameLst>
                                          <p:attrName>ppt_y</p:attrName>
                                        </p:attrNameLst>
                                      </p:cBhvr>
                                      <p:tavLst>
                                        <p:tav tm="0">
                                          <p:val>
                                            <p:strVal val="ppt_y"/>
                                          </p:val>
                                        </p:tav>
                                        <p:tav tm="100000">
                                          <p:val>
                                            <p:strVal val="1+ppt_h/2"/>
                                          </p:val>
                                        </p:tav>
                                      </p:tavLst>
                                    </p:anim>
                                    <p:set>
                                      <p:cBhvr>
                                        <p:cTn id="39" dur="1" fill="hold">
                                          <p:stCondLst>
                                            <p:cond delay="499"/>
                                          </p:stCondLst>
                                        </p:cTn>
                                        <p:tgtEl>
                                          <p:spTgt spid="3074"/>
                                        </p:tgtEl>
                                        <p:attrNameLst>
                                          <p:attrName>style.visibility</p:attrName>
                                        </p:attrNameLst>
                                      </p:cBhvr>
                                      <p:to>
                                        <p:strVal val="hidden"/>
                                      </p:to>
                                    </p:set>
                                  </p:childTnLst>
                                </p:cTn>
                              </p:par>
                              <p:par>
                                <p:cTn id="40" presetID="2" presetClass="exit" presetSubtype="4" fill="hold" grpId="1" nodeType="withEffect">
                                  <p:stCondLst>
                                    <p:cond delay="0"/>
                                  </p:stCondLst>
                                  <p:childTnLst>
                                    <p:anim calcmode="lin" valueType="num">
                                      <p:cBhvr additive="base">
                                        <p:cTn id="41" dur="500"/>
                                        <p:tgtEl>
                                          <p:spTgt spid="4"/>
                                        </p:tgtEl>
                                        <p:attrNameLst>
                                          <p:attrName>ppt_x</p:attrName>
                                        </p:attrNameLst>
                                      </p:cBhvr>
                                      <p:tavLst>
                                        <p:tav tm="0">
                                          <p:val>
                                            <p:strVal val="ppt_x"/>
                                          </p:val>
                                        </p:tav>
                                        <p:tav tm="100000">
                                          <p:val>
                                            <p:strVal val="ppt_x"/>
                                          </p:val>
                                        </p:tav>
                                      </p:tavLst>
                                    </p:anim>
                                    <p:anim calcmode="lin" valueType="num">
                                      <p:cBhvr additive="base">
                                        <p:cTn id="42" dur="500"/>
                                        <p:tgtEl>
                                          <p:spTgt spid="4"/>
                                        </p:tgtEl>
                                        <p:attrNameLst>
                                          <p:attrName>ppt_y</p:attrName>
                                        </p:attrNameLst>
                                      </p:cBhvr>
                                      <p:tavLst>
                                        <p:tav tm="0">
                                          <p:val>
                                            <p:strVal val="ppt_y"/>
                                          </p:val>
                                        </p:tav>
                                        <p:tav tm="100000">
                                          <p:val>
                                            <p:strVal val="1+ppt_h/2"/>
                                          </p:val>
                                        </p:tav>
                                      </p:tavLst>
                                    </p:anim>
                                    <p:set>
                                      <p:cBhvr>
                                        <p:cTn id="43" dur="1" fill="hold">
                                          <p:stCondLst>
                                            <p:cond delay="499"/>
                                          </p:stCondLst>
                                        </p:cTn>
                                        <p:tgtEl>
                                          <p:spTgt spid="4"/>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solidFill>
                  <a:schemeClr val="accent2"/>
                </a:solidFill>
              </a:rPr>
              <a:t>DIRECT STATEMENT</a:t>
            </a:r>
          </a:p>
          <a:p>
            <a:pPr lvl="1"/>
            <a:r>
              <a:rPr lang="en-US" sz="3200" dirty="0" smtClean="0">
                <a:solidFill>
                  <a:schemeClr val="tx1"/>
                </a:solidFill>
              </a:rPr>
              <a:t>Build </a:t>
            </a:r>
            <a:r>
              <a:rPr lang="en-US" sz="3200" dirty="0">
                <a:solidFill>
                  <a:schemeClr val="tx1"/>
                </a:solidFill>
              </a:rPr>
              <a:t>ark – Gen </a:t>
            </a:r>
            <a:r>
              <a:rPr lang="en-US" sz="3200" dirty="0" smtClean="0">
                <a:solidFill>
                  <a:schemeClr val="tx1"/>
                </a:solidFill>
              </a:rPr>
              <a:t>6:14</a:t>
            </a:r>
          </a:p>
          <a:p>
            <a:pPr lvl="1"/>
            <a:r>
              <a:rPr lang="en-US" sz="3200" dirty="0" smtClean="0">
                <a:solidFill>
                  <a:schemeClr val="tx1"/>
                </a:solidFill>
              </a:rPr>
              <a:t>Wash </a:t>
            </a:r>
            <a:r>
              <a:rPr lang="en-US" sz="3200" dirty="0">
                <a:solidFill>
                  <a:schemeClr val="tx1"/>
                </a:solidFill>
              </a:rPr>
              <a:t>7 times - 2 Kings </a:t>
            </a:r>
            <a:r>
              <a:rPr lang="en-US" sz="3200" dirty="0" smtClean="0">
                <a:solidFill>
                  <a:schemeClr val="tx1"/>
                </a:solidFill>
              </a:rPr>
              <a:t>5:10</a:t>
            </a:r>
          </a:p>
          <a:p>
            <a:pPr lvl="1"/>
            <a:r>
              <a:rPr lang="en-US" sz="3200" dirty="0" smtClean="0">
                <a:solidFill>
                  <a:schemeClr val="tx1"/>
                </a:solidFill>
              </a:rPr>
              <a:t>Make </a:t>
            </a:r>
            <a:r>
              <a:rPr lang="en-US" sz="3200" dirty="0">
                <a:solidFill>
                  <a:schemeClr val="tx1"/>
                </a:solidFill>
              </a:rPr>
              <a:t>disciples – Matt. </a:t>
            </a:r>
            <a:r>
              <a:rPr lang="en-US" sz="3200" dirty="0" smtClean="0">
                <a:solidFill>
                  <a:schemeClr val="tx1"/>
                </a:solidFill>
              </a:rPr>
              <a:t>28:18-20</a:t>
            </a:r>
            <a:endParaRPr lang="en-US" sz="3200" dirty="0" smtClean="0">
              <a:solidFill>
                <a:schemeClr val="tx1"/>
              </a:solidFill>
            </a:endParaRPr>
          </a:p>
          <a:p>
            <a:pPr lvl="1"/>
            <a:r>
              <a:rPr lang="en-US" sz="3200" dirty="0" smtClean="0">
                <a:solidFill>
                  <a:schemeClr val="tx1"/>
                </a:solidFill>
              </a:rPr>
              <a:t>Used </a:t>
            </a:r>
            <a:r>
              <a:rPr lang="en-US" sz="3200" dirty="0">
                <a:solidFill>
                  <a:schemeClr val="tx1"/>
                </a:solidFill>
              </a:rPr>
              <a:t>by Apostles – Acts </a:t>
            </a:r>
            <a:r>
              <a:rPr lang="en-US" sz="3200" dirty="0" smtClean="0">
                <a:solidFill>
                  <a:schemeClr val="tx1"/>
                </a:solidFill>
              </a:rPr>
              <a:t>15:13-21</a:t>
            </a:r>
          </a:p>
          <a:p>
            <a:pPr lvl="1"/>
            <a:r>
              <a:rPr lang="en-US" sz="3200" dirty="0" smtClean="0">
                <a:solidFill>
                  <a:schemeClr val="tx1"/>
                </a:solidFill>
              </a:rPr>
              <a:t>Inherent </a:t>
            </a:r>
            <a:r>
              <a:rPr lang="en-US" sz="3200" dirty="0">
                <a:solidFill>
                  <a:schemeClr val="tx1"/>
                </a:solidFill>
              </a:rPr>
              <a:t>and Delegated (Mk. 13:34; 1 Cor. 11:23)</a:t>
            </a:r>
          </a:p>
        </p:txBody>
      </p:sp>
      <p:sp>
        <p:nvSpPr>
          <p:cNvPr id="2" name="Title 1"/>
          <p:cNvSpPr>
            <a:spLocks noGrp="1"/>
          </p:cNvSpPr>
          <p:nvPr>
            <p:ph type="title"/>
          </p:nvPr>
        </p:nvSpPr>
        <p:spPr/>
        <p:txBody>
          <a:bodyPr/>
          <a:lstStyle/>
          <a:p>
            <a:r>
              <a:rPr lang="en-US" dirty="0" smtClean="0">
                <a:solidFill>
                  <a:schemeClr val="accent1"/>
                </a:solidFill>
              </a:rPr>
              <a:t>Authority Established</a:t>
            </a:r>
            <a:endParaRPr lang="en-US" dirty="0">
              <a:solidFill>
                <a:schemeClr val="accent1"/>
              </a:solidFill>
            </a:endParaRPr>
          </a:p>
        </p:txBody>
      </p:sp>
    </p:spTree>
    <p:extLst>
      <p:ext uri="{BB962C8B-B14F-4D97-AF65-F5344CB8AC3E}">
        <p14:creationId xmlns:p14="http://schemas.microsoft.com/office/powerpoint/2010/main" val="40900731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solidFill>
                  <a:schemeClr val="accent2"/>
                </a:solidFill>
              </a:rPr>
              <a:t>APPROVED EXAMPLE</a:t>
            </a:r>
          </a:p>
          <a:p>
            <a:pPr lvl="1"/>
            <a:r>
              <a:rPr lang="en-US" sz="2800" dirty="0" smtClean="0"/>
              <a:t>Christ’s example (John 13:34)</a:t>
            </a:r>
          </a:p>
          <a:p>
            <a:pPr lvl="1"/>
            <a:r>
              <a:rPr lang="en-US" sz="2800" dirty="0" smtClean="0"/>
              <a:t>Apostles example(Acts 15:12)</a:t>
            </a:r>
          </a:p>
          <a:p>
            <a:pPr lvl="1"/>
            <a:r>
              <a:rPr lang="en-US" sz="2800" dirty="0" smtClean="0"/>
              <a:t>The early church’s example (Acts 20:7)</a:t>
            </a:r>
          </a:p>
          <a:p>
            <a:pPr lvl="1"/>
            <a:endParaRPr lang="en-US" dirty="0"/>
          </a:p>
        </p:txBody>
      </p:sp>
      <p:sp>
        <p:nvSpPr>
          <p:cNvPr id="2" name="Title 1"/>
          <p:cNvSpPr>
            <a:spLocks noGrp="1"/>
          </p:cNvSpPr>
          <p:nvPr>
            <p:ph type="title"/>
          </p:nvPr>
        </p:nvSpPr>
        <p:spPr/>
        <p:txBody>
          <a:bodyPr/>
          <a:lstStyle/>
          <a:p>
            <a:r>
              <a:rPr lang="en-US" dirty="0" smtClean="0">
                <a:solidFill>
                  <a:schemeClr val="accent1"/>
                </a:solidFill>
              </a:rPr>
              <a:t>Authority Established</a:t>
            </a:r>
            <a:endParaRPr lang="en-US" dirty="0">
              <a:solidFill>
                <a:schemeClr val="accent1"/>
              </a:solidFill>
            </a:endParaRPr>
          </a:p>
        </p:txBody>
      </p:sp>
    </p:spTree>
    <p:extLst>
      <p:ext uri="{BB962C8B-B14F-4D97-AF65-F5344CB8AC3E}">
        <p14:creationId xmlns:p14="http://schemas.microsoft.com/office/powerpoint/2010/main" val="7073288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690872"/>
          </a:xfrm>
        </p:spPr>
        <p:txBody>
          <a:bodyPr>
            <a:normAutofit/>
          </a:bodyPr>
          <a:lstStyle/>
          <a:p>
            <a:r>
              <a:rPr lang="en-US" dirty="0">
                <a:solidFill>
                  <a:schemeClr val="accent2"/>
                </a:solidFill>
              </a:rPr>
              <a:t>NECESSARY INFERENCE </a:t>
            </a:r>
            <a:endParaRPr lang="en-US" dirty="0" smtClean="0">
              <a:solidFill>
                <a:schemeClr val="accent2"/>
              </a:solidFill>
            </a:endParaRPr>
          </a:p>
          <a:p>
            <a:pPr lvl="1"/>
            <a:r>
              <a:rPr lang="en-US" sz="2800" dirty="0" smtClean="0"/>
              <a:t>All </a:t>
            </a:r>
            <a:r>
              <a:rPr lang="en-US" sz="2800" dirty="0"/>
              <a:t>Will </a:t>
            </a:r>
            <a:r>
              <a:rPr lang="en-US" sz="2800" dirty="0" smtClean="0"/>
              <a:t>Know </a:t>
            </a:r>
            <a:r>
              <a:rPr lang="en-US" sz="2400" dirty="0" smtClean="0"/>
              <a:t>(John 13:35)</a:t>
            </a:r>
          </a:p>
          <a:p>
            <a:pPr lvl="1"/>
            <a:r>
              <a:rPr lang="en-US" sz="2800" dirty="0"/>
              <a:t>Cain &amp; Able </a:t>
            </a:r>
            <a:r>
              <a:rPr lang="en-US" sz="2400" dirty="0"/>
              <a:t>(</a:t>
            </a:r>
            <a:r>
              <a:rPr lang="en-US" sz="2400" dirty="0" err="1"/>
              <a:t>Heb</a:t>
            </a:r>
            <a:r>
              <a:rPr lang="en-US" sz="2400" dirty="0"/>
              <a:t> 11:4</a:t>
            </a:r>
            <a:r>
              <a:rPr lang="en-US" sz="2400" dirty="0" smtClean="0"/>
              <a:t>)</a:t>
            </a:r>
          </a:p>
          <a:p>
            <a:pPr lvl="2"/>
            <a:r>
              <a:rPr lang="en-US" sz="2400" dirty="0" smtClean="0"/>
              <a:t>possible </a:t>
            </a:r>
            <a:r>
              <a:rPr lang="en-US" sz="2400" dirty="0"/>
              <a:t>conclusions vs. </a:t>
            </a:r>
            <a:r>
              <a:rPr lang="en-US" sz="2400" dirty="0" smtClean="0"/>
              <a:t>forced</a:t>
            </a:r>
          </a:p>
          <a:p>
            <a:pPr lvl="1"/>
            <a:r>
              <a:rPr lang="en-US" sz="2800" dirty="0"/>
              <a:t>Examples of </a:t>
            </a:r>
            <a:r>
              <a:rPr lang="en-US" sz="2800" dirty="0" smtClean="0"/>
              <a:t>Necessary Inference</a:t>
            </a:r>
          </a:p>
          <a:p>
            <a:pPr lvl="2"/>
            <a:r>
              <a:rPr lang="en-US" sz="2400" dirty="0"/>
              <a:t>Mk. 1:27; Acts 8:35-36; </a:t>
            </a:r>
            <a:r>
              <a:rPr lang="en-US" sz="2400" dirty="0" smtClean="0"/>
              <a:t>10:44-48</a:t>
            </a:r>
          </a:p>
          <a:p>
            <a:pPr lvl="1"/>
            <a:r>
              <a:rPr lang="en-US" sz="2800" dirty="0"/>
              <a:t>Peter appeals </a:t>
            </a:r>
            <a:r>
              <a:rPr lang="en-US" sz="2800" dirty="0" smtClean="0"/>
              <a:t>to Necessary Inference </a:t>
            </a:r>
            <a:r>
              <a:rPr lang="en-US" sz="2800" dirty="0"/>
              <a:t>(Acts 15:6-11</a:t>
            </a:r>
            <a:r>
              <a:rPr lang="en-US" sz="2800" dirty="0" smtClean="0"/>
              <a:t>)</a:t>
            </a:r>
          </a:p>
          <a:p>
            <a:pPr lvl="1"/>
            <a:r>
              <a:rPr lang="en-US" sz="2800" dirty="0" smtClean="0"/>
              <a:t>Jesus rebukes </a:t>
            </a:r>
            <a:r>
              <a:rPr lang="en-US" sz="2800" dirty="0"/>
              <a:t>Sadducees</a:t>
            </a:r>
            <a:r>
              <a:rPr lang="en-US" sz="2800" dirty="0" smtClean="0"/>
              <a:t> for not recognizing it (</a:t>
            </a:r>
            <a:r>
              <a:rPr lang="en-US" sz="2400" dirty="0" smtClean="0"/>
              <a:t>Matt 22:32)</a:t>
            </a:r>
            <a:endParaRPr lang="en-US" sz="2400" dirty="0"/>
          </a:p>
        </p:txBody>
      </p:sp>
      <p:sp>
        <p:nvSpPr>
          <p:cNvPr id="2" name="Title 1"/>
          <p:cNvSpPr>
            <a:spLocks noGrp="1"/>
          </p:cNvSpPr>
          <p:nvPr>
            <p:ph type="title"/>
          </p:nvPr>
        </p:nvSpPr>
        <p:spPr/>
        <p:txBody>
          <a:bodyPr/>
          <a:lstStyle/>
          <a:p>
            <a:r>
              <a:rPr lang="en-US" dirty="0" smtClean="0">
                <a:solidFill>
                  <a:schemeClr val="accent1"/>
                </a:solidFill>
              </a:rPr>
              <a:t>Authority</a:t>
            </a:r>
            <a:r>
              <a:rPr lang="en-US" dirty="0" smtClean="0"/>
              <a:t> </a:t>
            </a:r>
            <a:r>
              <a:rPr lang="en-US" dirty="0" smtClean="0">
                <a:solidFill>
                  <a:schemeClr val="accent1"/>
                </a:solidFill>
              </a:rPr>
              <a:t>Established</a:t>
            </a:r>
            <a:endParaRPr lang="en-US" dirty="0">
              <a:solidFill>
                <a:schemeClr val="accent1"/>
              </a:solidFill>
            </a:endParaRPr>
          </a:p>
        </p:txBody>
      </p:sp>
    </p:spTree>
    <p:extLst>
      <p:ext uri="{BB962C8B-B14F-4D97-AF65-F5344CB8AC3E}">
        <p14:creationId xmlns:p14="http://schemas.microsoft.com/office/powerpoint/2010/main" val="14472588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solidFill>
              </a:rPr>
              <a:t>Authority Applied</a:t>
            </a:r>
            <a:endParaRPr lang="en-US" dirty="0">
              <a:solidFill>
                <a:schemeClr val="accent1"/>
              </a:solidFill>
            </a:endParaRPr>
          </a:p>
        </p:txBody>
      </p:sp>
      <p:sp>
        <p:nvSpPr>
          <p:cNvPr id="5" name="Text Placeholder 4"/>
          <p:cNvSpPr>
            <a:spLocks noGrp="1"/>
          </p:cNvSpPr>
          <p:nvPr>
            <p:ph type="body" idx="1"/>
          </p:nvPr>
        </p:nvSpPr>
        <p:spPr>
          <a:xfrm>
            <a:off x="457200" y="1524000"/>
            <a:ext cx="4040188" cy="762000"/>
          </a:xfrm>
        </p:spPr>
        <p:txBody>
          <a:bodyPr>
            <a:normAutofit/>
          </a:bodyPr>
          <a:lstStyle/>
          <a:p>
            <a:r>
              <a:rPr lang="en-US" sz="3200" dirty="0" smtClean="0"/>
              <a:t>General Authority</a:t>
            </a:r>
            <a:endParaRPr lang="en-US" sz="3200" dirty="0"/>
          </a:p>
        </p:txBody>
      </p:sp>
      <p:sp>
        <p:nvSpPr>
          <p:cNvPr id="7" name="Text Placeholder 6"/>
          <p:cNvSpPr>
            <a:spLocks noGrp="1"/>
          </p:cNvSpPr>
          <p:nvPr>
            <p:ph type="body" sz="half" idx="3"/>
          </p:nvPr>
        </p:nvSpPr>
        <p:spPr>
          <a:xfrm>
            <a:off x="4724400" y="1524000"/>
            <a:ext cx="4041775" cy="762000"/>
          </a:xfrm>
        </p:spPr>
        <p:txBody>
          <a:bodyPr/>
          <a:lstStyle/>
          <a:p>
            <a:r>
              <a:rPr lang="en-US" sz="3200" dirty="0" smtClean="0"/>
              <a:t>Specific</a:t>
            </a:r>
            <a:r>
              <a:rPr lang="en-US" dirty="0" smtClean="0"/>
              <a:t> </a:t>
            </a:r>
            <a:r>
              <a:rPr lang="en-US" sz="3200" dirty="0" smtClean="0"/>
              <a:t>Authority</a:t>
            </a:r>
            <a:endParaRPr lang="en-US" sz="3200" dirty="0"/>
          </a:p>
        </p:txBody>
      </p:sp>
      <p:sp>
        <p:nvSpPr>
          <p:cNvPr id="6" name="Content Placeholder 5"/>
          <p:cNvSpPr>
            <a:spLocks noGrp="1"/>
          </p:cNvSpPr>
          <p:nvPr>
            <p:ph sz="quarter" idx="2"/>
          </p:nvPr>
        </p:nvSpPr>
        <p:spPr>
          <a:xfrm>
            <a:off x="457200" y="2286000"/>
            <a:ext cx="4040188" cy="3941763"/>
          </a:xfrm>
        </p:spPr>
        <p:txBody>
          <a:bodyPr>
            <a:normAutofit/>
          </a:bodyPr>
          <a:lstStyle/>
          <a:p>
            <a:r>
              <a:rPr lang="en-US" sz="3200" dirty="0" smtClean="0"/>
              <a:t>Wood</a:t>
            </a:r>
          </a:p>
          <a:p>
            <a:r>
              <a:rPr lang="en-US" sz="3200" dirty="0" smtClean="0"/>
              <a:t>River</a:t>
            </a:r>
          </a:p>
          <a:p>
            <a:r>
              <a:rPr lang="en-US" sz="3200" dirty="0" smtClean="0"/>
              <a:t>Make Music</a:t>
            </a:r>
          </a:p>
          <a:p>
            <a:r>
              <a:rPr lang="en-US" sz="3200" dirty="0" smtClean="0"/>
              <a:t>Songs</a:t>
            </a:r>
          </a:p>
          <a:p>
            <a:endParaRPr lang="en-US" sz="3200" dirty="0"/>
          </a:p>
          <a:p>
            <a:r>
              <a:rPr lang="en-US" sz="3200" dirty="0" smtClean="0"/>
              <a:t>Food/beverage</a:t>
            </a:r>
            <a:endParaRPr lang="en-US" sz="3200" dirty="0"/>
          </a:p>
        </p:txBody>
      </p:sp>
      <p:sp>
        <p:nvSpPr>
          <p:cNvPr id="8" name="Content Placeholder 7"/>
          <p:cNvSpPr>
            <a:spLocks noGrp="1"/>
          </p:cNvSpPr>
          <p:nvPr>
            <p:ph sz="quarter" idx="4"/>
          </p:nvPr>
        </p:nvSpPr>
        <p:spPr>
          <a:xfrm>
            <a:off x="4724400" y="2286000"/>
            <a:ext cx="4041775" cy="4343400"/>
          </a:xfrm>
        </p:spPr>
        <p:txBody>
          <a:bodyPr>
            <a:noAutofit/>
          </a:bodyPr>
          <a:lstStyle/>
          <a:p>
            <a:r>
              <a:rPr lang="en-US" sz="2800" dirty="0" smtClean="0"/>
              <a:t>Gopher(Gen 6:14)</a:t>
            </a:r>
          </a:p>
          <a:p>
            <a:r>
              <a:rPr lang="en-US" sz="2800" dirty="0" smtClean="0"/>
              <a:t>Jordan(2Ki. 5:10-14)</a:t>
            </a:r>
          </a:p>
          <a:p>
            <a:r>
              <a:rPr lang="en-US" sz="2800" dirty="0" smtClean="0"/>
              <a:t>Sing (Col 3:16)</a:t>
            </a:r>
          </a:p>
          <a:p>
            <a:r>
              <a:rPr lang="en-US" sz="2800" dirty="0" smtClean="0"/>
              <a:t>Hymns, psalms, Spiritual songs (Eph. 5:19)</a:t>
            </a:r>
          </a:p>
          <a:p>
            <a:r>
              <a:rPr lang="en-US" sz="2800" dirty="0"/>
              <a:t>B</a:t>
            </a:r>
            <a:r>
              <a:rPr lang="en-US" sz="2800" dirty="0" smtClean="0"/>
              <a:t>read/wine (1Cor. 11:23-26)</a:t>
            </a:r>
            <a:endParaRPr lang="en-US" sz="2800" dirty="0"/>
          </a:p>
        </p:txBody>
      </p:sp>
    </p:spTree>
    <p:extLst>
      <p:ext uri="{BB962C8B-B14F-4D97-AF65-F5344CB8AC3E}">
        <p14:creationId xmlns:p14="http://schemas.microsoft.com/office/powerpoint/2010/main" val="15450941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1000"/>
                                        <p:tgtEl>
                                          <p:spTgt spid="6">
                                            <p:txEl>
                                              <p:pRg st="0" end="0"/>
                                            </p:txEl>
                                          </p:spTgt>
                                        </p:tgtEl>
                                      </p:cBhvr>
                                    </p:animEffect>
                                    <p:anim calcmode="lin" valueType="num">
                                      <p:cBhvr>
                                        <p:cTn id="1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1000"/>
                                        <p:tgtEl>
                                          <p:spTgt spid="8">
                                            <p:txEl>
                                              <p:pRg st="0" end="0"/>
                                            </p:txEl>
                                          </p:spTgt>
                                        </p:tgtEl>
                                      </p:cBhvr>
                                    </p:animEffect>
                                    <p:anim calcmode="lin" valueType="num">
                                      <p:cBhvr>
                                        <p:cTn id="2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fade">
                                      <p:cBhvr>
                                        <p:cTn id="29" dur="1000"/>
                                        <p:tgtEl>
                                          <p:spTgt spid="6">
                                            <p:txEl>
                                              <p:pRg st="1" end="1"/>
                                            </p:txEl>
                                          </p:spTgt>
                                        </p:tgtEl>
                                      </p:cBhvr>
                                    </p:animEffect>
                                    <p:anim calcmode="lin" valueType="num">
                                      <p:cBhvr>
                                        <p:cTn id="3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8">
                                            <p:txEl>
                                              <p:pRg st="1" end="1"/>
                                            </p:txEl>
                                          </p:spTgt>
                                        </p:tgtEl>
                                        <p:attrNameLst>
                                          <p:attrName>style.visibility</p:attrName>
                                        </p:attrNameLst>
                                      </p:cBhvr>
                                      <p:to>
                                        <p:strVal val="visible"/>
                                      </p:to>
                                    </p:set>
                                    <p:animEffect transition="in" filter="fade">
                                      <p:cBhvr>
                                        <p:cTn id="36" dur="1000"/>
                                        <p:tgtEl>
                                          <p:spTgt spid="8">
                                            <p:txEl>
                                              <p:pRg st="1" end="1"/>
                                            </p:txEl>
                                          </p:spTgt>
                                        </p:tgtEl>
                                      </p:cBhvr>
                                    </p:animEffect>
                                    <p:anim calcmode="lin" valueType="num">
                                      <p:cBhvr>
                                        <p:cTn id="3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fade">
                                      <p:cBhvr>
                                        <p:cTn id="43" dur="1000"/>
                                        <p:tgtEl>
                                          <p:spTgt spid="6">
                                            <p:txEl>
                                              <p:pRg st="2" end="2"/>
                                            </p:txEl>
                                          </p:spTgt>
                                        </p:tgtEl>
                                      </p:cBhvr>
                                    </p:animEffect>
                                    <p:anim calcmode="lin" valueType="num">
                                      <p:cBhvr>
                                        <p:cTn id="4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8">
                                            <p:txEl>
                                              <p:pRg st="2" end="2"/>
                                            </p:txEl>
                                          </p:spTgt>
                                        </p:tgtEl>
                                        <p:attrNameLst>
                                          <p:attrName>style.visibility</p:attrName>
                                        </p:attrNameLst>
                                      </p:cBhvr>
                                      <p:to>
                                        <p:strVal val="visible"/>
                                      </p:to>
                                    </p:set>
                                    <p:animEffect transition="in" filter="fade">
                                      <p:cBhvr>
                                        <p:cTn id="50" dur="1000"/>
                                        <p:tgtEl>
                                          <p:spTgt spid="8">
                                            <p:txEl>
                                              <p:pRg st="2" end="2"/>
                                            </p:txEl>
                                          </p:spTgt>
                                        </p:tgtEl>
                                      </p:cBhvr>
                                    </p:animEffect>
                                    <p:anim calcmode="lin" valueType="num">
                                      <p:cBhvr>
                                        <p:cTn id="5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fade">
                                      <p:cBhvr>
                                        <p:cTn id="57" dur="1000"/>
                                        <p:tgtEl>
                                          <p:spTgt spid="6">
                                            <p:txEl>
                                              <p:pRg st="3" end="3"/>
                                            </p:txEl>
                                          </p:spTgt>
                                        </p:tgtEl>
                                      </p:cBhvr>
                                    </p:animEffect>
                                    <p:anim calcmode="lin" valueType="num">
                                      <p:cBhvr>
                                        <p:cTn id="5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8">
                                            <p:txEl>
                                              <p:pRg st="3" end="3"/>
                                            </p:txEl>
                                          </p:spTgt>
                                        </p:tgtEl>
                                        <p:attrNameLst>
                                          <p:attrName>style.visibility</p:attrName>
                                        </p:attrNameLst>
                                      </p:cBhvr>
                                      <p:to>
                                        <p:strVal val="visible"/>
                                      </p:to>
                                    </p:set>
                                    <p:animEffect transition="in" filter="fade">
                                      <p:cBhvr>
                                        <p:cTn id="64" dur="1000"/>
                                        <p:tgtEl>
                                          <p:spTgt spid="8">
                                            <p:txEl>
                                              <p:pRg st="3" end="3"/>
                                            </p:txEl>
                                          </p:spTgt>
                                        </p:tgtEl>
                                      </p:cBhvr>
                                    </p:animEffect>
                                    <p:anim calcmode="lin" valueType="num">
                                      <p:cBhvr>
                                        <p:cTn id="6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6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6">
                                            <p:txEl>
                                              <p:pRg st="5" end="5"/>
                                            </p:txEl>
                                          </p:spTgt>
                                        </p:tgtEl>
                                        <p:attrNameLst>
                                          <p:attrName>style.visibility</p:attrName>
                                        </p:attrNameLst>
                                      </p:cBhvr>
                                      <p:to>
                                        <p:strVal val="visible"/>
                                      </p:to>
                                    </p:set>
                                    <p:animEffect transition="in" filter="fade">
                                      <p:cBhvr>
                                        <p:cTn id="71" dur="1000"/>
                                        <p:tgtEl>
                                          <p:spTgt spid="6">
                                            <p:txEl>
                                              <p:pRg st="5" end="5"/>
                                            </p:txEl>
                                          </p:spTgt>
                                        </p:tgtEl>
                                      </p:cBhvr>
                                    </p:animEffect>
                                    <p:anim calcmode="lin" valueType="num">
                                      <p:cBhvr>
                                        <p:cTn id="7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73"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8">
                                            <p:txEl>
                                              <p:pRg st="4" end="4"/>
                                            </p:txEl>
                                          </p:spTgt>
                                        </p:tgtEl>
                                        <p:attrNameLst>
                                          <p:attrName>style.visibility</p:attrName>
                                        </p:attrNameLst>
                                      </p:cBhvr>
                                      <p:to>
                                        <p:strVal val="visible"/>
                                      </p:to>
                                    </p:set>
                                    <p:animEffect transition="in" filter="fade">
                                      <p:cBhvr>
                                        <p:cTn id="78" dur="1000"/>
                                        <p:tgtEl>
                                          <p:spTgt spid="8">
                                            <p:txEl>
                                              <p:pRg st="4" end="4"/>
                                            </p:txEl>
                                          </p:spTgt>
                                        </p:tgtEl>
                                      </p:cBhvr>
                                    </p:animEffect>
                                    <p:anim calcmode="lin" valueType="num">
                                      <p:cBhvr>
                                        <p:cTn id="79"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80"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Authority</a:t>
            </a:r>
            <a:r>
              <a:rPr lang="en-US" dirty="0" smtClean="0"/>
              <a:t> </a:t>
            </a:r>
            <a:r>
              <a:rPr lang="en-US" dirty="0" smtClean="0">
                <a:solidFill>
                  <a:schemeClr val="accent1"/>
                </a:solidFill>
              </a:rPr>
              <a:t>Understood</a:t>
            </a:r>
            <a:endParaRPr lang="en-US" dirty="0">
              <a:solidFill>
                <a:schemeClr val="accent1"/>
              </a:solidFill>
            </a:endParaRPr>
          </a:p>
        </p:txBody>
      </p:sp>
      <p:sp>
        <p:nvSpPr>
          <p:cNvPr id="3" name="Text Placeholder 2"/>
          <p:cNvSpPr>
            <a:spLocks noGrp="1"/>
          </p:cNvSpPr>
          <p:nvPr>
            <p:ph type="body" idx="1"/>
          </p:nvPr>
        </p:nvSpPr>
        <p:spPr>
          <a:xfrm>
            <a:off x="533400" y="1447800"/>
            <a:ext cx="4040188" cy="762000"/>
          </a:xfrm>
        </p:spPr>
        <p:txBody>
          <a:bodyPr>
            <a:noAutofit/>
          </a:bodyPr>
          <a:lstStyle/>
          <a:p>
            <a:r>
              <a:rPr lang="en-US" sz="3200" dirty="0" smtClean="0"/>
              <a:t>Aide to carry out</a:t>
            </a:r>
            <a:endParaRPr lang="en-US" sz="3200" dirty="0"/>
          </a:p>
        </p:txBody>
      </p:sp>
      <p:sp>
        <p:nvSpPr>
          <p:cNvPr id="5" name="Text Placeholder 4"/>
          <p:cNvSpPr>
            <a:spLocks noGrp="1"/>
          </p:cNvSpPr>
          <p:nvPr>
            <p:ph type="body" sz="half" idx="3"/>
          </p:nvPr>
        </p:nvSpPr>
        <p:spPr>
          <a:xfrm>
            <a:off x="4724400" y="1447800"/>
            <a:ext cx="4041775" cy="762000"/>
          </a:xfrm>
        </p:spPr>
        <p:txBody>
          <a:bodyPr>
            <a:normAutofit/>
          </a:bodyPr>
          <a:lstStyle/>
          <a:p>
            <a:r>
              <a:rPr lang="en-US" sz="2800" dirty="0" smtClean="0"/>
              <a:t>Addition to command</a:t>
            </a:r>
            <a:endParaRPr lang="en-US" sz="2800" dirty="0"/>
          </a:p>
        </p:txBody>
      </p:sp>
      <p:sp>
        <p:nvSpPr>
          <p:cNvPr id="4" name="Content Placeholder 3"/>
          <p:cNvSpPr>
            <a:spLocks noGrp="1"/>
          </p:cNvSpPr>
          <p:nvPr>
            <p:ph sz="quarter" idx="2"/>
          </p:nvPr>
        </p:nvSpPr>
        <p:spPr>
          <a:xfrm>
            <a:off x="533400" y="2209800"/>
            <a:ext cx="4040188" cy="3941763"/>
          </a:xfrm>
        </p:spPr>
        <p:txBody>
          <a:bodyPr/>
          <a:lstStyle/>
          <a:p>
            <a:r>
              <a:rPr lang="en-US" sz="3200" dirty="0" smtClean="0"/>
              <a:t>Tools/sons</a:t>
            </a:r>
          </a:p>
          <a:p>
            <a:r>
              <a:rPr lang="en-US" sz="3200" dirty="0" smtClean="0"/>
              <a:t>Horse/map</a:t>
            </a:r>
          </a:p>
          <a:p>
            <a:r>
              <a:rPr lang="en-US" sz="3200" dirty="0" smtClean="0"/>
              <a:t>Songbooks</a:t>
            </a:r>
          </a:p>
          <a:p>
            <a:r>
              <a:rPr lang="en-US" sz="3200" dirty="0" err="1" smtClean="0"/>
              <a:t>Songleader</a:t>
            </a:r>
            <a:r>
              <a:rPr lang="en-US" sz="3200" dirty="0" smtClean="0"/>
              <a:t>/pitch pipe</a:t>
            </a:r>
          </a:p>
          <a:p>
            <a:r>
              <a:rPr lang="en-US" sz="3200" dirty="0" smtClean="0"/>
              <a:t>Plate/cup</a:t>
            </a:r>
          </a:p>
          <a:p>
            <a:endParaRPr lang="en-US" dirty="0" smtClean="0"/>
          </a:p>
          <a:p>
            <a:endParaRPr lang="en-US" dirty="0"/>
          </a:p>
        </p:txBody>
      </p:sp>
      <p:sp>
        <p:nvSpPr>
          <p:cNvPr id="6" name="Content Placeholder 5"/>
          <p:cNvSpPr>
            <a:spLocks noGrp="1"/>
          </p:cNvSpPr>
          <p:nvPr>
            <p:ph sz="quarter" idx="4"/>
          </p:nvPr>
        </p:nvSpPr>
        <p:spPr>
          <a:xfrm>
            <a:off x="4724400" y="2209800"/>
            <a:ext cx="4041775" cy="3941763"/>
          </a:xfrm>
        </p:spPr>
        <p:txBody>
          <a:bodyPr>
            <a:normAutofit/>
          </a:bodyPr>
          <a:lstStyle/>
          <a:p>
            <a:r>
              <a:rPr lang="en-US" sz="3200" dirty="0" smtClean="0"/>
              <a:t>Oak/hickory</a:t>
            </a:r>
          </a:p>
          <a:p>
            <a:r>
              <a:rPr lang="en-US" sz="3200" dirty="0" err="1" smtClean="0"/>
              <a:t>Abanah</a:t>
            </a:r>
            <a:r>
              <a:rPr lang="en-US" sz="3200" dirty="0" smtClean="0"/>
              <a:t>/</a:t>
            </a:r>
            <a:r>
              <a:rPr lang="en-US" sz="3200" dirty="0" err="1" smtClean="0"/>
              <a:t>Pharpar</a:t>
            </a:r>
            <a:endParaRPr lang="en-US" sz="3200" dirty="0" smtClean="0"/>
          </a:p>
          <a:p>
            <a:r>
              <a:rPr lang="en-US" sz="3200" dirty="0" smtClean="0"/>
              <a:t>Guitar/piano</a:t>
            </a:r>
          </a:p>
          <a:p>
            <a:r>
              <a:rPr lang="en-US" sz="3200" dirty="0" smtClean="0"/>
              <a:t>Chorus/choir</a:t>
            </a:r>
          </a:p>
          <a:p>
            <a:endParaRPr lang="en-US" sz="3200" dirty="0" smtClean="0"/>
          </a:p>
          <a:p>
            <a:r>
              <a:rPr lang="en-US" sz="3200" dirty="0" smtClean="0"/>
              <a:t>Ice cream/</a:t>
            </a:r>
            <a:r>
              <a:rPr lang="en-US" sz="3200" dirty="0" err="1" smtClean="0"/>
              <a:t>rootbeer</a:t>
            </a:r>
            <a:endParaRPr lang="en-US" sz="3200" dirty="0"/>
          </a:p>
        </p:txBody>
      </p:sp>
    </p:spTree>
    <p:extLst>
      <p:ext uri="{BB962C8B-B14F-4D97-AF65-F5344CB8AC3E}">
        <p14:creationId xmlns:p14="http://schemas.microsoft.com/office/powerpoint/2010/main" val="11504589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additive="base">
                                        <p:cTn id="2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 calcmode="lin" valueType="num">
                                      <p:cBhvr additive="base">
                                        <p:cTn id="3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 calcmode="lin" valueType="num">
                                      <p:cBhvr additive="base">
                                        <p:cTn id="4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anim calcmode="lin" valueType="num">
                                      <p:cBhvr additive="base">
                                        <p:cTn id="5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 calcmode="lin" valueType="num">
                                      <p:cBhvr additive="base">
                                        <p:cTn id="5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 calcmode="lin" valueType="num">
                                      <p:cBhvr additive="base">
                                        <p:cTn id="6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4">
                                            <p:txEl>
                                              <p:pRg st="4" end="4"/>
                                            </p:txEl>
                                          </p:spTgt>
                                        </p:tgtEl>
                                        <p:attrNameLst>
                                          <p:attrName>style.visibility</p:attrName>
                                        </p:attrNameLst>
                                      </p:cBhvr>
                                      <p:to>
                                        <p:strVal val="visible"/>
                                      </p:to>
                                    </p:set>
                                    <p:anim calcmode="lin" valueType="num">
                                      <p:cBhvr additive="base">
                                        <p:cTn id="6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6">
                                            <p:txEl>
                                              <p:pRg st="5" end="5"/>
                                            </p:txEl>
                                          </p:spTgt>
                                        </p:tgtEl>
                                        <p:attrNameLst>
                                          <p:attrName>style.visibility</p:attrName>
                                        </p:attrNameLst>
                                      </p:cBhvr>
                                      <p:to>
                                        <p:strVal val="visible"/>
                                      </p:to>
                                    </p:set>
                                    <p:anim calcmode="lin" valueType="num">
                                      <p:cBhvr additive="base">
                                        <p:cTn id="7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600200"/>
            <a:ext cx="8229600" cy="5105399"/>
          </a:xfrm>
        </p:spPr>
        <p:txBody>
          <a:bodyPr>
            <a:normAutofit/>
          </a:bodyPr>
          <a:lstStyle/>
          <a:p>
            <a:r>
              <a:rPr lang="en-US" sz="2800" dirty="0" smtClean="0"/>
              <a:t>Appeal to Silence of scriptures</a:t>
            </a:r>
          </a:p>
          <a:p>
            <a:r>
              <a:rPr lang="en-US" sz="2800" dirty="0" smtClean="0"/>
              <a:t>“</a:t>
            </a:r>
            <a:r>
              <a:rPr lang="en-US" sz="2800" dirty="0"/>
              <a:t>God did not say not to</a:t>
            </a:r>
            <a:r>
              <a:rPr lang="en-US" sz="2800" dirty="0" smtClean="0"/>
              <a:t>”</a:t>
            </a:r>
          </a:p>
          <a:p>
            <a:r>
              <a:rPr lang="en-US" sz="2800" dirty="0" smtClean="0"/>
              <a:t>“</a:t>
            </a:r>
            <a:r>
              <a:rPr lang="en-US" sz="2800" dirty="0"/>
              <a:t>There is no passage that says ‘Thou Shalt Not</a:t>
            </a:r>
            <a:r>
              <a:rPr lang="en-US" sz="2800" dirty="0" smtClean="0"/>
              <a:t>…’</a:t>
            </a:r>
          </a:p>
          <a:p>
            <a:r>
              <a:rPr lang="en-US" sz="2800" dirty="0"/>
              <a:t>“Where is the passage that says its wrong to</a:t>
            </a:r>
            <a:r>
              <a:rPr lang="en-US" sz="2800" dirty="0" smtClean="0"/>
              <a:t>…”</a:t>
            </a:r>
          </a:p>
          <a:p>
            <a:endParaRPr lang="en-US" sz="2800" dirty="0"/>
          </a:p>
          <a:p>
            <a:pPr marL="109728" indent="0" algn="ctr">
              <a:buNone/>
            </a:pPr>
            <a:r>
              <a:rPr lang="en-US" sz="2800" b="1" i="1" u="sng" dirty="0" smtClean="0"/>
              <a:t>Common thought:</a:t>
            </a:r>
          </a:p>
          <a:p>
            <a:pPr marL="109728" indent="0" algn="ctr">
              <a:buNone/>
            </a:pPr>
            <a:r>
              <a:rPr lang="en-US" sz="2800" dirty="0" smtClean="0"/>
              <a:t>Silence of God gives permission</a:t>
            </a:r>
          </a:p>
        </p:txBody>
      </p:sp>
      <p:sp>
        <p:nvSpPr>
          <p:cNvPr id="7" name="Title 6"/>
          <p:cNvSpPr>
            <a:spLocks noGrp="1"/>
          </p:cNvSpPr>
          <p:nvPr>
            <p:ph type="title"/>
          </p:nvPr>
        </p:nvSpPr>
        <p:spPr/>
        <p:txBody>
          <a:bodyPr/>
          <a:lstStyle/>
          <a:p>
            <a:r>
              <a:rPr lang="en-US" dirty="0" smtClean="0">
                <a:solidFill>
                  <a:schemeClr val="accent1"/>
                </a:solidFill>
              </a:rPr>
              <a:t>Absence of Authority</a:t>
            </a:r>
            <a:endParaRPr lang="en-US" dirty="0">
              <a:solidFill>
                <a:schemeClr val="accent1"/>
              </a:solidFill>
            </a:endParaRPr>
          </a:p>
        </p:txBody>
      </p:sp>
    </p:spTree>
    <p:extLst>
      <p:ext uri="{BB962C8B-B14F-4D97-AF65-F5344CB8AC3E}">
        <p14:creationId xmlns:p14="http://schemas.microsoft.com/office/powerpoint/2010/main" val="37479481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Effect transition="in" filter="fade">
                                      <p:cBhvr>
                                        <p:cTn id="35" dur="1000"/>
                                        <p:tgtEl>
                                          <p:spTgt spid="8">
                                            <p:txEl>
                                              <p:pRg st="5" end="5"/>
                                            </p:txEl>
                                          </p:spTgt>
                                        </p:tgtEl>
                                      </p:cBhvr>
                                    </p:animEffect>
                                    <p:anim calcmode="lin" valueType="num">
                                      <p:cBhvr>
                                        <p:cTn id="3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8">
                                            <p:txEl>
                                              <p:pRg st="6" end="6"/>
                                            </p:txEl>
                                          </p:spTgt>
                                        </p:tgtEl>
                                        <p:attrNameLst>
                                          <p:attrName>style.visibility</p:attrName>
                                        </p:attrNameLst>
                                      </p:cBhvr>
                                      <p:to>
                                        <p:strVal val="visible"/>
                                      </p:to>
                                    </p:set>
                                    <p:animEffect transition="in" filter="fade">
                                      <p:cBhvr>
                                        <p:cTn id="40" dur="1000"/>
                                        <p:tgtEl>
                                          <p:spTgt spid="8">
                                            <p:txEl>
                                              <p:pRg st="6" end="6"/>
                                            </p:txEl>
                                          </p:spTgt>
                                        </p:tgtEl>
                                      </p:cBhvr>
                                    </p:animEffect>
                                    <p:anim calcmode="lin" valueType="num">
                                      <p:cBhvr>
                                        <p:cTn id="41"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335</TotalTime>
  <Words>818</Words>
  <Application>Microsoft Office PowerPoint</Application>
  <PresentationFormat>On-screen Show (4:3)</PresentationFormat>
  <Paragraphs>104</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PowerPoint Presentation</vt:lpstr>
      <vt:lpstr>Bible Authority</vt:lpstr>
      <vt:lpstr>Authority Defined</vt:lpstr>
      <vt:lpstr>Authority Established</vt:lpstr>
      <vt:lpstr>Authority Established</vt:lpstr>
      <vt:lpstr>Authority Established</vt:lpstr>
      <vt:lpstr>Authority Applied</vt:lpstr>
      <vt:lpstr>Authority Understood</vt:lpstr>
      <vt:lpstr>Absence of Authority</vt:lpstr>
      <vt:lpstr>Absence of Authority</vt:lpstr>
      <vt:lpstr>Two mindsets</vt:lpstr>
      <vt:lpstr>Suppose Someone Sends You to the Store</vt:lpstr>
      <vt:lpstr>God did not say not 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Authority</dc:title>
  <dc:creator>Daddy</dc:creator>
  <cp:lastModifiedBy>user</cp:lastModifiedBy>
  <cp:revision>22</cp:revision>
  <dcterms:created xsi:type="dcterms:W3CDTF">2012-06-19T16:19:37Z</dcterms:created>
  <dcterms:modified xsi:type="dcterms:W3CDTF">2013-03-24T13:51:51Z</dcterms:modified>
</cp:coreProperties>
</file>