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58" r:id="rId6"/>
    <p:sldId id="262" r:id="rId7"/>
    <p:sldId id="264" r:id="rId8"/>
    <p:sldId id="265" r:id="rId9"/>
    <p:sldId id="267" r:id="rId10"/>
    <p:sldId id="286" r:id="rId11"/>
    <p:sldId id="266" r:id="rId12"/>
    <p:sldId id="268" r:id="rId13"/>
    <p:sldId id="259" r:id="rId14"/>
    <p:sldId id="269" r:id="rId15"/>
    <p:sldId id="271" r:id="rId16"/>
    <p:sldId id="263" r:id="rId17"/>
    <p:sldId id="272" r:id="rId18"/>
    <p:sldId id="273" r:id="rId19"/>
    <p:sldId id="270" r:id="rId20"/>
    <p:sldId id="274" r:id="rId21"/>
    <p:sldId id="275" r:id="rId22"/>
    <p:sldId id="277" r:id="rId23"/>
    <p:sldId id="278" r:id="rId24"/>
    <p:sldId id="279" r:id="rId25"/>
    <p:sldId id="276" r:id="rId26"/>
    <p:sldId id="280" r:id="rId27"/>
    <p:sldId id="281"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FE8AE5-B7A7-4BAC-AB34-D767FDC96578}"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E2931-F3F9-4A83-8D95-C5F32877CBAD}" type="slidenum">
              <a:rPr lang="en-US" smtClean="0"/>
              <a:t>‹#›</a:t>
            </a:fld>
            <a:endParaRPr lang="en-US"/>
          </a:p>
        </p:txBody>
      </p:sp>
    </p:spTree>
    <p:extLst>
      <p:ext uri="{BB962C8B-B14F-4D97-AF65-F5344CB8AC3E}">
        <p14:creationId xmlns:p14="http://schemas.microsoft.com/office/powerpoint/2010/main" val="3576897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E8AE5-B7A7-4BAC-AB34-D767FDC96578}"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E2931-F3F9-4A83-8D95-C5F32877CBAD}" type="slidenum">
              <a:rPr lang="en-US" smtClean="0"/>
              <a:t>‹#›</a:t>
            </a:fld>
            <a:endParaRPr lang="en-US"/>
          </a:p>
        </p:txBody>
      </p:sp>
    </p:spTree>
    <p:extLst>
      <p:ext uri="{BB962C8B-B14F-4D97-AF65-F5344CB8AC3E}">
        <p14:creationId xmlns:p14="http://schemas.microsoft.com/office/powerpoint/2010/main" val="412024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E8AE5-B7A7-4BAC-AB34-D767FDC96578}"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E2931-F3F9-4A83-8D95-C5F32877CBAD}" type="slidenum">
              <a:rPr lang="en-US" smtClean="0"/>
              <a:t>‹#›</a:t>
            </a:fld>
            <a:endParaRPr lang="en-US"/>
          </a:p>
        </p:txBody>
      </p:sp>
    </p:spTree>
    <p:extLst>
      <p:ext uri="{BB962C8B-B14F-4D97-AF65-F5344CB8AC3E}">
        <p14:creationId xmlns:p14="http://schemas.microsoft.com/office/powerpoint/2010/main" val="303756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E8AE5-B7A7-4BAC-AB34-D767FDC96578}"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E2931-F3F9-4A83-8D95-C5F32877CBAD}" type="slidenum">
              <a:rPr lang="en-US" smtClean="0"/>
              <a:t>‹#›</a:t>
            </a:fld>
            <a:endParaRPr lang="en-US"/>
          </a:p>
        </p:txBody>
      </p:sp>
    </p:spTree>
    <p:extLst>
      <p:ext uri="{BB962C8B-B14F-4D97-AF65-F5344CB8AC3E}">
        <p14:creationId xmlns:p14="http://schemas.microsoft.com/office/powerpoint/2010/main" val="329924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E8AE5-B7A7-4BAC-AB34-D767FDC96578}"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E2931-F3F9-4A83-8D95-C5F32877CBAD}" type="slidenum">
              <a:rPr lang="en-US" smtClean="0"/>
              <a:t>‹#›</a:t>
            </a:fld>
            <a:endParaRPr lang="en-US"/>
          </a:p>
        </p:txBody>
      </p:sp>
    </p:spTree>
    <p:extLst>
      <p:ext uri="{BB962C8B-B14F-4D97-AF65-F5344CB8AC3E}">
        <p14:creationId xmlns:p14="http://schemas.microsoft.com/office/powerpoint/2010/main" val="3678189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FE8AE5-B7A7-4BAC-AB34-D767FDC96578}"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E2931-F3F9-4A83-8D95-C5F32877CBAD}" type="slidenum">
              <a:rPr lang="en-US" smtClean="0"/>
              <a:t>‹#›</a:t>
            </a:fld>
            <a:endParaRPr lang="en-US"/>
          </a:p>
        </p:txBody>
      </p:sp>
    </p:spTree>
    <p:extLst>
      <p:ext uri="{BB962C8B-B14F-4D97-AF65-F5344CB8AC3E}">
        <p14:creationId xmlns:p14="http://schemas.microsoft.com/office/powerpoint/2010/main" val="994228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FE8AE5-B7A7-4BAC-AB34-D767FDC96578}" type="datetimeFigureOut">
              <a:rPr lang="en-US" smtClean="0"/>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BE2931-F3F9-4A83-8D95-C5F32877CBAD}" type="slidenum">
              <a:rPr lang="en-US" smtClean="0"/>
              <a:t>‹#›</a:t>
            </a:fld>
            <a:endParaRPr lang="en-US"/>
          </a:p>
        </p:txBody>
      </p:sp>
    </p:spTree>
    <p:extLst>
      <p:ext uri="{BB962C8B-B14F-4D97-AF65-F5344CB8AC3E}">
        <p14:creationId xmlns:p14="http://schemas.microsoft.com/office/powerpoint/2010/main" val="286108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FE8AE5-B7A7-4BAC-AB34-D767FDC96578}" type="datetimeFigureOut">
              <a:rPr lang="en-US" smtClean="0"/>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BE2931-F3F9-4A83-8D95-C5F32877CBAD}" type="slidenum">
              <a:rPr lang="en-US" smtClean="0"/>
              <a:t>‹#›</a:t>
            </a:fld>
            <a:endParaRPr lang="en-US"/>
          </a:p>
        </p:txBody>
      </p:sp>
    </p:spTree>
    <p:extLst>
      <p:ext uri="{BB962C8B-B14F-4D97-AF65-F5344CB8AC3E}">
        <p14:creationId xmlns:p14="http://schemas.microsoft.com/office/powerpoint/2010/main" val="222063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E8AE5-B7A7-4BAC-AB34-D767FDC96578}" type="datetimeFigureOut">
              <a:rPr lang="en-US" smtClean="0"/>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BE2931-F3F9-4A83-8D95-C5F32877CBAD}" type="slidenum">
              <a:rPr lang="en-US" smtClean="0"/>
              <a:t>‹#›</a:t>
            </a:fld>
            <a:endParaRPr lang="en-US"/>
          </a:p>
        </p:txBody>
      </p:sp>
    </p:spTree>
    <p:extLst>
      <p:ext uri="{BB962C8B-B14F-4D97-AF65-F5344CB8AC3E}">
        <p14:creationId xmlns:p14="http://schemas.microsoft.com/office/powerpoint/2010/main" val="3629419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E8AE5-B7A7-4BAC-AB34-D767FDC96578}"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E2931-F3F9-4A83-8D95-C5F32877CBAD}" type="slidenum">
              <a:rPr lang="en-US" smtClean="0"/>
              <a:t>‹#›</a:t>
            </a:fld>
            <a:endParaRPr lang="en-US"/>
          </a:p>
        </p:txBody>
      </p:sp>
    </p:spTree>
    <p:extLst>
      <p:ext uri="{BB962C8B-B14F-4D97-AF65-F5344CB8AC3E}">
        <p14:creationId xmlns:p14="http://schemas.microsoft.com/office/powerpoint/2010/main" val="72885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E8AE5-B7A7-4BAC-AB34-D767FDC96578}"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E2931-F3F9-4A83-8D95-C5F32877CBAD}" type="slidenum">
              <a:rPr lang="en-US" smtClean="0"/>
              <a:t>‹#›</a:t>
            </a:fld>
            <a:endParaRPr lang="en-US"/>
          </a:p>
        </p:txBody>
      </p:sp>
    </p:spTree>
    <p:extLst>
      <p:ext uri="{BB962C8B-B14F-4D97-AF65-F5344CB8AC3E}">
        <p14:creationId xmlns:p14="http://schemas.microsoft.com/office/powerpoint/2010/main" val="1176849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E8AE5-B7A7-4BAC-AB34-D767FDC96578}" type="datetimeFigureOut">
              <a:rPr lang="en-US" smtClean="0"/>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E2931-F3F9-4A83-8D95-C5F32877CBAD}" type="slidenum">
              <a:rPr lang="en-US" smtClean="0"/>
              <a:t>‹#›</a:t>
            </a:fld>
            <a:endParaRPr lang="en-US"/>
          </a:p>
        </p:txBody>
      </p:sp>
    </p:spTree>
    <p:extLst>
      <p:ext uri="{BB962C8B-B14F-4D97-AF65-F5344CB8AC3E}">
        <p14:creationId xmlns:p14="http://schemas.microsoft.com/office/powerpoint/2010/main" val="4005467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Marriage, divorce and remarriage</a:t>
            </a:r>
            <a:endParaRPr lang="en-US" dirty="0"/>
          </a:p>
        </p:txBody>
      </p:sp>
      <p:sp>
        <p:nvSpPr>
          <p:cNvPr id="3" name="Subtitle 2"/>
          <p:cNvSpPr>
            <a:spLocks noGrp="1"/>
          </p:cNvSpPr>
          <p:nvPr>
            <p:ph type="subTitle" idx="1"/>
          </p:nvPr>
        </p:nvSpPr>
        <p:spPr/>
        <p:txBody>
          <a:bodyPr>
            <a:normAutofit/>
          </a:bodyPr>
          <a:lstStyle/>
          <a:p>
            <a:r>
              <a:rPr lang="en-US" sz="4000" dirty="0" smtClean="0">
                <a:solidFill>
                  <a:srgbClr val="FF0000"/>
                </a:solidFill>
              </a:rPr>
              <a:t>What does the Bible teach?</a:t>
            </a:r>
            <a:endParaRPr lang="en-US" sz="4000" dirty="0">
              <a:solidFill>
                <a:srgbClr val="FF0000"/>
              </a:solidFill>
            </a:endParaRPr>
          </a:p>
        </p:txBody>
      </p:sp>
    </p:spTree>
    <p:extLst>
      <p:ext uri="{BB962C8B-B14F-4D97-AF65-F5344CB8AC3E}">
        <p14:creationId xmlns:p14="http://schemas.microsoft.com/office/powerpoint/2010/main" val="25224106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05137" y="533400"/>
            <a:ext cx="2971800" cy="584775"/>
          </a:xfrm>
          <a:prstGeom prst="rect">
            <a:avLst/>
          </a:prstGeom>
          <a:noFill/>
        </p:spPr>
        <p:txBody>
          <a:bodyPr wrap="square" rtlCol="0">
            <a:spAutoFit/>
          </a:bodyPr>
          <a:lstStyle/>
          <a:p>
            <a:pPr algn="ctr"/>
            <a:r>
              <a:rPr lang="en-US" sz="3200" dirty="0" smtClean="0"/>
              <a:t>Matthew 19:9</a:t>
            </a:r>
            <a:endParaRPr lang="en-US" sz="3200" dirty="0"/>
          </a:p>
        </p:txBody>
      </p:sp>
      <p:sp>
        <p:nvSpPr>
          <p:cNvPr id="3" name="TextBox 2"/>
          <p:cNvSpPr txBox="1"/>
          <p:nvPr/>
        </p:nvSpPr>
        <p:spPr>
          <a:xfrm>
            <a:off x="478631" y="880019"/>
            <a:ext cx="2776537" cy="584775"/>
          </a:xfrm>
          <a:prstGeom prst="rect">
            <a:avLst/>
          </a:prstGeom>
          <a:noFill/>
        </p:spPr>
        <p:txBody>
          <a:bodyPr wrap="square" rtlCol="0">
            <a:spAutoFit/>
          </a:bodyPr>
          <a:lstStyle/>
          <a:p>
            <a:r>
              <a:rPr lang="en-US" sz="3200" dirty="0" smtClean="0"/>
              <a:t>Whosoever</a:t>
            </a:r>
            <a:endParaRPr lang="en-US" sz="3200" dirty="0"/>
          </a:p>
        </p:txBody>
      </p:sp>
      <p:sp>
        <p:nvSpPr>
          <p:cNvPr id="4" name="TextBox 3"/>
          <p:cNvSpPr txBox="1"/>
          <p:nvPr/>
        </p:nvSpPr>
        <p:spPr>
          <a:xfrm>
            <a:off x="478630" y="2448266"/>
            <a:ext cx="2776538" cy="584775"/>
          </a:xfrm>
          <a:prstGeom prst="rect">
            <a:avLst/>
          </a:prstGeom>
          <a:noFill/>
        </p:spPr>
        <p:txBody>
          <a:bodyPr wrap="square" rtlCol="0">
            <a:spAutoFit/>
          </a:bodyPr>
          <a:lstStyle/>
          <a:p>
            <a:r>
              <a:rPr lang="en-US" sz="3200" dirty="0" smtClean="0"/>
              <a:t>Shall put away</a:t>
            </a:r>
            <a:endParaRPr lang="en-US" sz="3200" dirty="0"/>
          </a:p>
        </p:txBody>
      </p:sp>
      <p:sp>
        <p:nvSpPr>
          <p:cNvPr id="5" name="TextBox 4"/>
          <p:cNvSpPr txBox="1"/>
          <p:nvPr/>
        </p:nvSpPr>
        <p:spPr>
          <a:xfrm>
            <a:off x="1676400" y="3340917"/>
            <a:ext cx="3526632" cy="1077218"/>
          </a:xfrm>
          <a:prstGeom prst="rect">
            <a:avLst/>
          </a:prstGeom>
          <a:noFill/>
        </p:spPr>
        <p:txBody>
          <a:bodyPr wrap="square" rtlCol="0">
            <a:spAutoFit/>
          </a:bodyPr>
          <a:lstStyle/>
          <a:p>
            <a:pPr algn="ctr"/>
            <a:r>
              <a:rPr lang="en-US" sz="3200" dirty="0" smtClean="0"/>
              <a:t>Except for Fornication</a:t>
            </a:r>
            <a:endParaRPr lang="en-US" sz="3200" dirty="0"/>
          </a:p>
        </p:txBody>
      </p:sp>
      <p:sp>
        <p:nvSpPr>
          <p:cNvPr id="6" name="TextBox 5"/>
          <p:cNvSpPr txBox="1"/>
          <p:nvPr/>
        </p:nvSpPr>
        <p:spPr>
          <a:xfrm>
            <a:off x="478630" y="4495799"/>
            <a:ext cx="3086100" cy="584775"/>
          </a:xfrm>
          <a:prstGeom prst="rect">
            <a:avLst/>
          </a:prstGeom>
          <a:noFill/>
        </p:spPr>
        <p:txBody>
          <a:bodyPr wrap="square" rtlCol="0">
            <a:spAutoFit/>
          </a:bodyPr>
          <a:lstStyle/>
          <a:p>
            <a:r>
              <a:rPr lang="en-US" sz="3200" dirty="0" smtClean="0"/>
              <a:t>Marries another</a:t>
            </a:r>
            <a:endParaRPr lang="en-US" sz="3200" dirty="0"/>
          </a:p>
        </p:txBody>
      </p:sp>
      <p:sp>
        <p:nvSpPr>
          <p:cNvPr id="7" name="TextBox 6"/>
          <p:cNvSpPr txBox="1"/>
          <p:nvPr/>
        </p:nvSpPr>
        <p:spPr>
          <a:xfrm>
            <a:off x="478630" y="5727412"/>
            <a:ext cx="5295900" cy="584775"/>
          </a:xfrm>
          <a:prstGeom prst="rect">
            <a:avLst/>
          </a:prstGeom>
          <a:noFill/>
        </p:spPr>
        <p:txBody>
          <a:bodyPr wrap="square" rtlCol="0">
            <a:spAutoFit/>
          </a:bodyPr>
          <a:lstStyle/>
          <a:p>
            <a:r>
              <a:rPr lang="en-US" sz="3200" dirty="0" smtClean="0"/>
              <a:t>Commits Adultery</a:t>
            </a:r>
            <a:endParaRPr lang="en-US" sz="3200" dirty="0"/>
          </a:p>
        </p:txBody>
      </p:sp>
      <p:cxnSp>
        <p:nvCxnSpPr>
          <p:cNvPr id="13" name="Straight Connector 12"/>
          <p:cNvCxnSpPr/>
          <p:nvPr/>
        </p:nvCxnSpPr>
        <p:spPr>
          <a:xfrm>
            <a:off x="4491037" y="1371600"/>
            <a:ext cx="0" cy="44958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853112" y="833256"/>
            <a:ext cx="2667000" cy="584775"/>
          </a:xfrm>
          <a:prstGeom prst="rect">
            <a:avLst/>
          </a:prstGeom>
          <a:noFill/>
        </p:spPr>
        <p:txBody>
          <a:bodyPr wrap="square" rtlCol="0">
            <a:spAutoFit/>
          </a:bodyPr>
          <a:lstStyle/>
          <a:p>
            <a:pPr algn="ctr"/>
            <a:r>
              <a:rPr lang="en-US" sz="3200" dirty="0" smtClean="0"/>
              <a:t>Whosoever</a:t>
            </a:r>
            <a:endParaRPr lang="en-US" sz="3200" dirty="0"/>
          </a:p>
        </p:txBody>
      </p:sp>
      <p:sp>
        <p:nvSpPr>
          <p:cNvPr id="15" name="TextBox 14"/>
          <p:cNvSpPr txBox="1"/>
          <p:nvPr/>
        </p:nvSpPr>
        <p:spPr>
          <a:xfrm>
            <a:off x="5357812" y="2542282"/>
            <a:ext cx="3657600" cy="1077218"/>
          </a:xfrm>
          <a:prstGeom prst="rect">
            <a:avLst/>
          </a:prstGeom>
          <a:noFill/>
        </p:spPr>
        <p:txBody>
          <a:bodyPr wrap="square" rtlCol="0">
            <a:spAutoFit/>
          </a:bodyPr>
          <a:lstStyle/>
          <a:p>
            <a:pPr algn="ctr"/>
            <a:r>
              <a:rPr lang="en-US" sz="3200" dirty="0" smtClean="0"/>
              <a:t>Marries the one put away</a:t>
            </a:r>
            <a:endParaRPr lang="en-US" sz="3200" dirty="0"/>
          </a:p>
        </p:txBody>
      </p:sp>
      <p:sp>
        <p:nvSpPr>
          <p:cNvPr id="16" name="TextBox 15"/>
          <p:cNvSpPr txBox="1"/>
          <p:nvPr/>
        </p:nvSpPr>
        <p:spPr>
          <a:xfrm>
            <a:off x="5638800" y="5665348"/>
            <a:ext cx="3276600" cy="584775"/>
          </a:xfrm>
          <a:prstGeom prst="rect">
            <a:avLst/>
          </a:prstGeom>
          <a:noFill/>
        </p:spPr>
        <p:txBody>
          <a:bodyPr wrap="square" rtlCol="0">
            <a:spAutoFit/>
          </a:bodyPr>
          <a:lstStyle/>
          <a:p>
            <a:pPr algn="ctr"/>
            <a:r>
              <a:rPr lang="en-US" sz="3200" dirty="0" smtClean="0"/>
              <a:t>Commits Adultery</a:t>
            </a:r>
            <a:endParaRPr lang="en-US" sz="3200" dirty="0"/>
          </a:p>
        </p:txBody>
      </p:sp>
      <p:sp>
        <p:nvSpPr>
          <p:cNvPr id="20" name="Down Arrow 19"/>
          <p:cNvSpPr/>
          <p:nvPr/>
        </p:nvSpPr>
        <p:spPr>
          <a:xfrm>
            <a:off x="824484" y="3033041"/>
            <a:ext cx="484632" cy="14505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824484" y="1556266"/>
            <a:ext cx="484632" cy="8938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Bent-Up Arrow 22"/>
          <p:cNvSpPr/>
          <p:nvPr/>
        </p:nvSpPr>
        <p:spPr>
          <a:xfrm rot="5400000">
            <a:off x="1505087" y="3211967"/>
            <a:ext cx="1074146"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833437" y="5080574"/>
            <a:ext cx="484632" cy="7868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255168" y="1293925"/>
            <a:ext cx="2383632" cy="12483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AND</a:t>
            </a:r>
            <a:endParaRPr lang="en-US" sz="3200" dirty="0"/>
          </a:p>
        </p:txBody>
      </p:sp>
      <p:sp>
        <p:nvSpPr>
          <p:cNvPr id="26" name="Down Arrow 25"/>
          <p:cNvSpPr/>
          <p:nvPr/>
        </p:nvSpPr>
        <p:spPr>
          <a:xfrm>
            <a:off x="6929436" y="147166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a:off x="6944296" y="3841426"/>
            <a:ext cx="484632" cy="16382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9893429"/>
      </p:ext>
    </p:extLst>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that is to strict Lord?</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a:buFont typeface="Wingdings" pitchFamily="2" charset="2"/>
              <a:buChar char="Ø"/>
            </a:pPr>
            <a:r>
              <a:rPr lang="en-US" dirty="0" smtClean="0"/>
              <a:t>Mat. 19:10-12 His </a:t>
            </a:r>
            <a:r>
              <a:rPr lang="en-US" dirty="0"/>
              <a:t>disciples said to Him, "If such is the case of the man with his wife, it is better not to marry." But He said to them, </a:t>
            </a:r>
            <a:r>
              <a:rPr lang="en-US" dirty="0">
                <a:solidFill>
                  <a:srgbClr val="FF0000"/>
                </a:solidFill>
              </a:rPr>
              <a:t>"All cannot accept this saying, but only those to whom it has been given: For there are eunuchs who were born thus from their mother's womb, and there are eunuchs who were made eunuchs by men, and there are eunuchs who have made themselves eunuchs for the kingdom of heaven's sake. He who is able to accept it, let him accept it." </a:t>
            </a:r>
          </a:p>
        </p:txBody>
      </p:sp>
    </p:spTree>
    <p:extLst>
      <p:ext uri="{BB962C8B-B14F-4D97-AF65-F5344CB8AC3E}">
        <p14:creationId xmlns:p14="http://schemas.microsoft.com/office/powerpoint/2010/main" val="287354347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Divorce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 It begins in the heart (Mat. 5:27-32; James 1:13-15)</a:t>
            </a:r>
          </a:p>
        </p:txBody>
      </p:sp>
    </p:spTree>
    <p:extLst>
      <p:ext uri="{BB962C8B-B14F-4D97-AF65-F5344CB8AC3E}">
        <p14:creationId xmlns:p14="http://schemas.microsoft.com/office/powerpoint/2010/main" val="284010791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Christ</a:t>
            </a:r>
            <a:endParaRPr lang="en-US" dirty="0"/>
          </a:p>
        </p:txBody>
      </p:sp>
      <p:sp>
        <p:nvSpPr>
          <p:cNvPr id="3" name="Content Placeholder 2"/>
          <p:cNvSpPr>
            <a:spLocks noGrp="1"/>
          </p:cNvSpPr>
          <p:nvPr>
            <p:ph idx="1"/>
          </p:nvPr>
        </p:nvSpPr>
        <p:spPr>
          <a:xfrm>
            <a:off x="457200" y="1219200"/>
            <a:ext cx="8229600" cy="5486400"/>
          </a:xfrm>
        </p:spPr>
        <p:txBody>
          <a:bodyPr>
            <a:normAutofit fontScale="92500" lnSpcReduction="10000"/>
          </a:bodyPr>
          <a:lstStyle/>
          <a:p>
            <a:pPr>
              <a:buFont typeface="Wingdings" pitchFamily="2" charset="2"/>
              <a:buChar char="Ø"/>
            </a:pPr>
            <a:r>
              <a:rPr lang="en-US" dirty="0" smtClean="0"/>
              <a:t> Mat 5:27-32 </a:t>
            </a:r>
            <a:r>
              <a:rPr lang="en-US" dirty="0" smtClean="0">
                <a:solidFill>
                  <a:srgbClr val="FF0000"/>
                </a:solidFill>
              </a:rPr>
              <a:t>"You have heard that it was said to those of old, 'YOU SHALL NOT COMMIT ADULTERY.' But I say to you that whoever looks at a woman to lust for her has already committed adultery with her in his heart. If your right eye causes you to sin, pluck it out and cast it from you; for it is more profitable for you that one of your members perish, than for your whole body to be cast into hell. And if your right hand causes you to sin, cut it off and cast it from you; for it is more profitable for you that one of your members perish, than for your whole body to be cast into hell.</a:t>
            </a:r>
          </a:p>
          <a:p>
            <a:pPr>
              <a:buFont typeface="Wingdings" pitchFamily="2" charset="2"/>
              <a:buChar char="Ø"/>
            </a:pPr>
            <a:endParaRPr lang="en-US" dirty="0"/>
          </a:p>
        </p:txBody>
      </p:sp>
    </p:spTree>
    <p:extLst>
      <p:ext uri="{BB962C8B-B14F-4D97-AF65-F5344CB8AC3E}">
        <p14:creationId xmlns:p14="http://schemas.microsoft.com/office/powerpoint/2010/main" val="1804202150"/>
      </p:ext>
    </p:extLst>
  </p:cSld>
  <p:clrMapOvr>
    <a:masterClrMapping/>
  </p:clrMapOvr>
  <p:transition spd="slow">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1:13-15</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Let no one say when he is tempted, "I am tempted by God"; for God cannot be tempted by evil, nor does He Himself tempt anyone. But each one is tempted when he is drawn away </a:t>
            </a:r>
            <a:r>
              <a:rPr lang="en-US" u="sng" dirty="0"/>
              <a:t>by his own desires</a:t>
            </a:r>
            <a:r>
              <a:rPr lang="en-US" dirty="0"/>
              <a:t> and enticed. Then, when desire has conceived, it gives birth to sin; and sin, when it is full-grown, brings forth death. </a:t>
            </a:r>
          </a:p>
        </p:txBody>
      </p:sp>
    </p:spTree>
    <p:extLst>
      <p:ext uri="{BB962C8B-B14F-4D97-AF65-F5344CB8AC3E}">
        <p14:creationId xmlns:p14="http://schemas.microsoft.com/office/powerpoint/2010/main" val="3438405721"/>
      </p:ext>
    </p:extLst>
  </p:cSld>
  <p:clrMapOvr>
    <a:masterClrMapping/>
  </p:clrMapOvr>
  <p:transition spd="slow">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Divorce And Remarriage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 Begins in the heart (Mat. 5:27-32; James 1:13-15)</a:t>
            </a:r>
          </a:p>
          <a:p>
            <a:pPr>
              <a:buFont typeface="Wingdings" pitchFamily="2" charset="2"/>
              <a:buChar char="Ø"/>
            </a:pPr>
            <a:r>
              <a:rPr lang="en-US" dirty="0" smtClean="0"/>
              <a:t> Only the Innocent party is free to remarry (Mat 5:31-32)</a:t>
            </a:r>
          </a:p>
          <a:p>
            <a:pPr>
              <a:buFont typeface="Wingdings" pitchFamily="2" charset="2"/>
              <a:buChar char="Ø"/>
            </a:pPr>
            <a:endParaRPr lang="en-US" dirty="0" smtClean="0"/>
          </a:p>
        </p:txBody>
      </p:sp>
    </p:spTree>
    <p:extLst>
      <p:ext uri="{BB962C8B-B14F-4D97-AF65-F5344CB8AC3E}">
        <p14:creationId xmlns:p14="http://schemas.microsoft.com/office/powerpoint/2010/main" val="182606601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Matthew 5:31-32</a:t>
            </a:r>
            <a:endParaRPr lang="en-US" dirty="0"/>
          </a:p>
        </p:txBody>
      </p:sp>
      <p:sp>
        <p:nvSpPr>
          <p:cNvPr id="5" name="Content Placeholder 4"/>
          <p:cNvSpPr>
            <a:spLocks noGrp="1"/>
          </p:cNvSpPr>
          <p:nvPr>
            <p:ph idx="1"/>
          </p:nvPr>
        </p:nvSpPr>
        <p:spPr/>
        <p:txBody>
          <a:bodyPr/>
          <a:lstStyle/>
          <a:p>
            <a:pPr>
              <a:buFont typeface="Wingdings" pitchFamily="2" charset="2"/>
              <a:buChar char="Ø"/>
            </a:pPr>
            <a:r>
              <a:rPr lang="en-US" dirty="0"/>
              <a:t> </a:t>
            </a:r>
            <a:r>
              <a:rPr lang="en-US" dirty="0" smtClean="0">
                <a:solidFill>
                  <a:srgbClr val="FF0000"/>
                </a:solidFill>
              </a:rPr>
              <a:t>“Furthermore it has been said, 'Whoever divorces his wife, let him give her a certificate of divorce.' But I say to you that whoever divorces his wife for any reason except sexual immorality causes her to commit adultery; and whoever marries a woman who is divorced commits adultery.”</a:t>
            </a:r>
          </a:p>
        </p:txBody>
      </p:sp>
    </p:spTree>
    <p:extLst>
      <p:ext uri="{BB962C8B-B14F-4D97-AF65-F5344CB8AC3E}">
        <p14:creationId xmlns:p14="http://schemas.microsoft.com/office/powerpoint/2010/main" val="3052065566"/>
      </p:ext>
    </p:extLst>
  </p:cSld>
  <p:clrMapOvr>
    <a:masterClrMapping/>
  </p:clrMapOvr>
  <p:transition spd="slow">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Divorce And Remarriage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 Begins in the heart (Mat. 5:27-32; James 1:13-15)</a:t>
            </a:r>
          </a:p>
          <a:p>
            <a:pPr>
              <a:buFont typeface="Wingdings" pitchFamily="2" charset="2"/>
              <a:buChar char="Ø"/>
            </a:pPr>
            <a:r>
              <a:rPr lang="en-US" dirty="0" smtClean="0"/>
              <a:t> Only the Innocent party is free to remarry (Mat 5:31-32)</a:t>
            </a:r>
          </a:p>
          <a:p>
            <a:pPr>
              <a:buFont typeface="Wingdings" pitchFamily="2" charset="2"/>
              <a:buChar char="Ø"/>
            </a:pPr>
            <a:r>
              <a:rPr lang="en-US" dirty="0" smtClean="0"/>
              <a:t>Divorce can be avoided (Prov. 6:23-29; Rom 13:8-10)</a:t>
            </a:r>
          </a:p>
        </p:txBody>
      </p:sp>
    </p:spTree>
    <p:extLst>
      <p:ext uri="{BB962C8B-B14F-4D97-AF65-F5344CB8AC3E}">
        <p14:creationId xmlns:p14="http://schemas.microsoft.com/office/powerpoint/2010/main" val="234841466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Proverbs 6:23-29</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pPr>
              <a:buFont typeface="Wingdings" pitchFamily="2" charset="2"/>
              <a:buChar char="Ø"/>
            </a:pPr>
            <a:r>
              <a:rPr lang="en-US" dirty="0"/>
              <a:t>For the commandment is a lamp, And the law a light; Reproofs of instruction are the way of life, To keep you from the evil woman, From the flattering tongue of a seductress. Do not lust after her beauty in your heart, Nor let her allure you with her eyelids. For by means of a harlot A man is reduced to a crust of bread; And an adulteress will prey upon his precious life. Can a man take fire to his bosom, And his clothes not be burned? Can one walk on hot coals, And his feet not be seared? So is he who goes in to his neighbor's wife; Whoever touches her shall not be innocent. </a:t>
            </a:r>
          </a:p>
          <a:p>
            <a:endParaRPr lang="en-US" dirty="0"/>
          </a:p>
          <a:p>
            <a:endParaRPr lang="en-US" dirty="0"/>
          </a:p>
        </p:txBody>
      </p:sp>
    </p:spTree>
    <p:extLst>
      <p:ext uri="{BB962C8B-B14F-4D97-AF65-F5344CB8AC3E}">
        <p14:creationId xmlns:p14="http://schemas.microsoft.com/office/powerpoint/2010/main" val="2264645457"/>
      </p:ext>
    </p:extLst>
  </p:cSld>
  <p:clrMapOvr>
    <a:masterClrMapping/>
  </p:clrMapOvr>
  <p:transition spd="slow">
    <p:push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13:8-10</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a:buFont typeface="Wingdings" pitchFamily="2" charset="2"/>
              <a:buChar char="Ø"/>
            </a:pPr>
            <a:r>
              <a:rPr lang="en-US" dirty="0" smtClean="0"/>
              <a:t>“Owe no one anything except to love one another, for he who loves another has fulfilled the law. For the commandments, "YOU SHALL NOT COMMIT ADULTERY," "YOU SHALL NOT MURDER," "YOU SHALL NOT STEAL," "YOU SHALL NOT BEAR FALSE WITNESS," "YOU SHALL NOT COVET," and if there is any other commandment, are all summed up in this saying, namely, "YOU SHALL LOVE YOUR NEIGHBOR AS YOURSELF." Love does no harm to a neighbor; therefore love is the fulfillment of the law.” </a:t>
            </a:r>
          </a:p>
        </p:txBody>
      </p:sp>
    </p:spTree>
    <p:extLst>
      <p:ext uri="{BB962C8B-B14F-4D97-AF65-F5344CB8AC3E}">
        <p14:creationId xmlns:p14="http://schemas.microsoft.com/office/powerpoint/2010/main" val="3783795750"/>
      </p:ext>
    </p:extLst>
  </p:cSld>
  <p:clrMapOvr>
    <a:masterClrMapping/>
  </p:clrMapOvr>
  <p:transition spd="slow">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 Is Honorable (Heb. 13:4)</a:t>
            </a:r>
            <a:endParaRPr lang="en-US" dirty="0"/>
          </a:p>
        </p:txBody>
      </p:sp>
    </p:spTree>
    <p:extLst>
      <p:ext uri="{BB962C8B-B14F-4D97-AF65-F5344CB8AC3E}">
        <p14:creationId xmlns:p14="http://schemas.microsoft.com/office/powerpoint/2010/main" val="28477541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action?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 </a:t>
            </a:r>
            <a:r>
              <a:rPr lang="en-US" dirty="0" smtClean="0"/>
              <a:t>Must stop the sinful relationship immediately (John 8:3-11; Jer. 7:9-10; 1 Cor. 5:1-13)</a:t>
            </a:r>
          </a:p>
          <a:p>
            <a:pPr marL="0" indent="0">
              <a:buNone/>
            </a:pPr>
            <a:endParaRPr lang="en-US" dirty="0" smtClean="0"/>
          </a:p>
        </p:txBody>
      </p:sp>
    </p:spTree>
    <p:extLst>
      <p:ext uri="{BB962C8B-B14F-4D97-AF65-F5344CB8AC3E}">
        <p14:creationId xmlns:p14="http://schemas.microsoft.com/office/powerpoint/2010/main" val="11383604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8:10-11</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buFont typeface="Wingdings" pitchFamily="2" charset="2"/>
              <a:buChar char="Ø"/>
            </a:pPr>
            <a:r>
              <a:rPr lang="en-US" sz="3600" dirty="0" smtClean="0"/>
              <a:t> “When Jesus had raised Himself up and saw no one but the woman, He said to her, "Woman, where are those accusers of yours? Has no one condemned you?" She said, "No one, Lord." And Jesus said to her, "Neither do I condemn you; </a:t>
            </a:r>
            <a:r>
              <a:rPr lang="en-US" sz="3600" dirty="0" smtClean="0">
                <a:solidFill>
                  <a:srgbClr val="FF0000"/>
                </a:solidFill>
              </a:rPr>
              <a:t>go and sin no more."</a:t>
            </a:r>
            <a:r>
              <a:rPr lang="en-US" sz="3600" dirty="0" smtClean="0"/>
              <a:t> </a:t>
            </a:r>
          </a:p>
        </p:txBody>
      </p:sp>
    </p:spTree>
    <p:extLst>
      <p:ext uri="{BB962C8B-B14F-4D97-AF65-F5344CB8AC3E}">
        <p14:creationId xmlns:p14="http://schemas.microsoft.com/office/powerpoint/2010/main" val="21776426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7:9-10</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3600" dirty="0" smtClean="0"/>
              <a:t>Will you steal, murder, commit adultery, swear falsely, burn incense to Baal, and walk after other gods whom you do not know, and then come and stand before Me in this house which is called by My name, and say, 'We are delivered to do all these abominations'? </a:t>
            </a:r>
          </a:p>
        </p:txBody>
      </p:sp>
    </p:spTree>
    <p:extLst>
      <p:ext uri="{BB962C8B-B14F-4D97-AF65-F5344CB8AC3E}">
        <p14:creationId xmlns:p14="http://schemas.microsoft.com/office/powerpoint/2010/main" val="32866845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5:1-13</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It is actually reported that there is sexual immorality among you, and such sexual immorality as is not even named among the Gentiles--that a man has his father's wife! And you are puffed up, and have not rather mourned, that he who has done this deed might be taken away from among you. “   13:1-2</a:t>
            </a:r>
          </a:p>
        </p:txBody>
      </p:sp>
    </p:spTree>
    <p:extLst>
      <p:ext uri="{BB962C8B-B14F-4D97-AF65-F5344CB8AC3E}">
        <p14:creationId xmlns:p14="http://schemas.microsoft.com/office/powerpoint/2010/main" val="19148367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5:1-13</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t> “But now I have written to you not to keep company with anyone named a brother, who is sexually immoral, or covetous, or an idolater, or a reviler, or a drunkard, or an </a:t>
            </a:r>
            <a:r>
              <a:rPr lang="en-US" dirty="0" err="1" smtClean="0"/>
              <a:t>extortioner</a:t>
            </a:r>
            <a:r>
              <a:rPr lang="en-US" dirty="0" smtClean="0"/>
              <a:t>--not even to eat with such a person. For what have I to do with judging those also who are outside? Do you not judge those who are inside? But those who are outside God judges. Therefore "PUT AWAY FROM YOURSELVES THE EVIL PERSON." 13:11-13</a:t>
            </a:r>
          </a:p>
        </p:txBody>
      </p:sp>
    </p:spTree>
    <p:extLst>
      <p:ext uri="{BB962C8B-B14F-4D97-AF65-F5344CB8AC3E}">
        <p14:creationId xmlns:p14="http://schemas.microsoft.com/office/powerpoint/2010/main" val="11045651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action?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 </a:t>
            </a:r>
            <a:r>
              <a:rPr lang="en-US" dirty="0" smtClean="0"/>
              <a:t>Must stop the sinful relationship immediately (John 8:3-11; Jer. 7:9-10; 1 Cor. 5:1-13)</a:t>
            </a:r>
          </a:p>
          <a:p>
            <a:pPr>
              <a:buFont typeface="Wingdings" pitchFamily="2" charset="2"/>
              <a:buChar char="Ø"/>
            </a:pPr>
            <a:r>
              <a:rPr lang="en-US" dirty="0" smtClean="0"/>
              <a:t>Baptism washes away ETERNAL consequence of sin not earthly consequences (1 Cor. 6:9-11)</a:t>
            </a:r>
          </a:p>
          <a:p>
            <a:pPr lvl="1">
              <a:buFont typeface="Wingdings" pitchFamily="2" charset="2"/>
              <a:buChar char="Ø"/>
            </a:pPr>
            <a:r>
              <a:rPr lang="en-US" dirty="0" smtClean="0"/>
              <a:t>Murders aren’t released from prison upon being baptized</a:t>
            </a:r>
          </a:p>
          <a:p>
            <a:pPr>
              <a:buFont typeface="Wingdings" pitchFamily="2" charset="2"/>
              <a:buChar char="Ø"/>
            </a:pPr>
            <a:endParaRPr lang="en-US" dirty="0" smtClean="0"/>
          </a:p>
          <a:p>
            <a:pPr marL="0" indent="0">
              <a:buNone/>
            </a:pPr>
            <a:endParaRPr lang="en-US" dirty="0" smtClean="0"/>
          </a:p>
        </p:txBody>
      </p:sp>
    </p:spTree>
    <p:extLst>
      <p:ext uri="{BB962C8B-B14F-4D97-AF65-F5344CB8AC3E}">
        <p14:creationId xmlns:p14="http://schemas.microsoft.com/office/powerpoint/2010/main" val="12065661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6:9-11</a:t>
            </a:r>
            <a:endParaRPr lang="en-US" dirty="0"/>
          </a:p>
        </p:txBody>
      </p:sp>
      <p:sp>
        <p:nvSpPr>
          <p:cNvPr id="3" name="Content Placeholder 2"/>
          <p:cNvSpPr>
            <a:spLocks noGrp="1"/>
          </p:cNvSpPr>
          <p:nvPr>
            <p:ph idx="1"/>
          </p:nvPr>
        </p:nvSpPr>
        <p:spPr>
          <a:xfrm>
            <a:off x="457200" y="1600200"/>
            <a:ext cx="8229600" cy="4876800"/>
          </a:xfrm>
        </p:spPr>
        <p:txBody>
          <a:bodyPr>
            <a:normAutofit fontScale="92500"/>
          </a:bodyPr>
          <a:lstStyle/>
          <a:p>
            <a:pPr>
              <a:buFont typeface="Wingdings" pitchFamily="2" charset="2"/>
              <a:buChar char="Ø"/>
            </a:pPr>
            <a:r>
              <a:rPr lang="en-US" dirty="0" smtClean="0"/>
              <a:t> “Do </a:t>
            </a:r>
            <a:r>
              <a:rPr lang="en-US" dirty="0"/>
              <a:t>you not know that the unrighteous will not inherit the kingdom of God? Do not be deceived. Neither fornicators, nor idolaters, nor adulterers, nor homosexuals, nor sodomites, nor thieves, nor covetous, nor drunkards, nor revilers, nor extortioners will inherit the kingdom of God. </a:t>
            </a:r>
            <a:r>
              <a:rPr lang="en-US" dirty="0">
                <a:solidFill>
                  <a:srgbClr val="FF0000"/>
                </a:solidFill>
              </a:rPr>
              <a:t>And such were some of you. But you were washed, but you were sanctified, but you were justified in the name of the Lord Jesus and by the Spirit of our God</a:t>
            </a:r>
            <a:r>
              <a:rPr lang="en-US" dirty="0" smtClean="0">
                <a:solidFill>
                  <a:srgbClr val="FF0000"/>
                </a:solidFill>
              </a:rPr>
              <a:t>.”</a:t>
            </a:r>
            <a:endParaRPr lang="en-US" dirty="0"/>
          </a:p>
          <a:p>
            <a:pPr>
              <a:buFont typeface="Wingdings" pitchFamily="2" charset="2"/>
              <a:buChar char="Ø"/>
            </a:pPr>
            <a:endParaRPr lang="en-US" dirty="0"/>
          </a:p>
        </p:txBody>
      </p:sp>
    </p:spTree>
    <p:extLst>
      <p:ext uri="{BB962C8B-B14F-4D97-AF65-F5344CB8AC3E}">
        <p14:creationId xmlns:p14="http://schemas.microsoft.com/office/powerpoint/2010/main" val="31336713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action?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a:t> </a:t>
            </a:r>
            <a:r>
              <a:rPr lang="en-US" dirty="0" smtClean="0"/>
              <a:t>Must stop the sinful relationship immediately (John 8:3-11; Jer. 7:9-10; 1 Cor. 5:1-13)</a:t>
            </a:r>
          </a:p>
          <a:p>
            <a:pPr>
              <a:buFont typeface="Wingdings" pitchFamily="2" charset="2"/>
              <a:buChar char="Ø"/>
            </a:pPr>
            <a:r>
              <a:rPr lang="en-US" dirty="0" smtClean="0"/>
              <a:t>Baptism washes away ETERNAL consequence of sin not earthly consequences (1 Cor. 6:9-11)</a:t>
            </a:r>
          </a:p>
          <a:p>
            <a:pPr lvl="1">
              <a:buFont typeface="Wingdings" pitchFamily="2" charset="2"/>
              <a:buChar char="Ø"/>
            </a:pPr>
            <a:r>
              <a:rPr lang="en-US" dirty="0" smtClean="0"/>
              <a:t>Murders aren’t released from prison upon being baptized</a:t>
            </a:r>
          </a:p>
          <a:p>
            <a:pPr>
              <a:buFont typeface="Wingdings" pitchFamily="2" charset="2"/>
              <a:buChar char="Ø"/>
            </a:pPr>
            <a:r>
              <a:rPr lang="en-US" dirty="0"/>
              <a:t> </a:t>
            </a:r>
            <a:r>
              <a:rPr lang="en-US" dirty="0" smtClean="0"/>
              <a:t>Godly Sorrow produces repentance and then reconciliation (2 Cor. 2:5-11; 7:8-12)</a:t>
            </a:r>
          </a:p>
        </p:txBody>
      </p:sp>
    </p:spTree>
    <p:extLst>
      <p:ext uri="{BB962C8B-B14F-4D97-AF65-F5344CB8AC3E}">
        <p14:creationId xmlns:p14="http://schemas.microsoft.com/office/powerpoint/2010/main" val="19456771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2:6-8</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“This punishment which was inflicted by the majority is sufficient for such a man, so that, on the contrary, you ought rather to forgive and comfort him, lest perhaps such a one be swallowed up with too much sorrow. Therefore I urge you to reaffirm your love to him.”</a:t>
            </a:r>
          </a:p>
        </p:txBody>
      </p:sp>
    </p:spTree>
    <p:extLst>
      <p:ext uri="{BB962C8B-B14F-4D97-AF65-F5344CB8AC3E}">
        <p14:creationId xmlns:p14="http://schemas.microsoft.com/office/powerpoint/2010/main" val="5212893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7:9-11</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“Now I rejoice, not that you were made sorry, but that your sorrow led to repentance. For you were made sorry in a godly manner, that you might suffer loss from us in nothing. For godly sorrow produces repentance leading to salvation, not to be regretted; but the sorrow of the world produces death. For observe this very thing, that you sorrowed in a godly manner: What diligence it produced in you, what clearing of yourselves, what indignation, what fear, what vehement desire, what zeal, what vindication! In all things you proved yourselves to be clear in this matter.”</a:t>
            </a:r>
          </a:p>
          <a:p>
            <a:endParaRPr lang="en-US" dirty="0"/>
          </a:p>
        </p:txBody>
      </p:sp>
    </p:spTree>
    <p:extLst>
      <p:ext uri="{BB962C8B-B14F-4D97-AF65-F5344CB8AC3E}">
        <p14:creationId xmlns:p14="http://schemas.microsoft.com/office/powerpoint/2010/main" val="14721449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itchFamily="2" charset="2"/>
              <a:buChar char="Ø"/>
            </a:pPr>
            <a:r>
              <a:rPr lang="en-US" dirty="0" smtClean="0"/>
              <a:t>Marriage is Honorable</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Heb. 13:4 “</a:t>
            </a:r>
            <a:r>
              <a:rPr lang="en-US" dirty="0"/>
              <a:t>Marriage </a:t>
            </a:r>
            <a:r>
              <a:rPr lang="en-US" i="1" dirty="0"/>
              <a:t>is</a:t>
            </a:r>
            <a:r>
              <a:rPr lang="en-US" dirty="0"/>
              <a:t> honorable among all, and the bed undefiled; but fornicators and adulterers God will judge</a:t>
            </a:r>
            <a:r>
              <a:rPr lang="en-US" dirty="0" smtClean="0"/>
              <a:t>.” </a:t>
            </a:r>
            <a:r>
              <a:rPr lang="en-US" dirty="0" smtClean="0">
                <a:solidFill>
                  <a:srgbClr val="FF0000"/>
                </a:solidFill>
              </a:rPr>
              <a:t>NKJV</a:t>
            </a:r>
          </a:p>
          <a:p>
            <a:pPr>
              <a:buFont typeface="Wingdings" pitchFamily="2" charset="2"/>
              <a:buChar char="Ø"/>
            </a:pPr>
            <a:r>
              <a:rPr lang="en-US" dirty="0" smtClean="0"/>
              <a:t>Heb. 13:4 “</a:t>
            </a:r>
            <a:r>
              <a:rPr lang="en-US" dirty="0"/>
              <a:t>Let marriage be held in honor among all, and let the marriage bed be undefiled, for God will judge the sexually immoral and adulterous</a:t>
            </a:r>
            <a:r>
              <a:rPr lang="en-US" dirty="0" smtClean="0"/>
              <a:t>.” </a:t>
            </a:r>
            <a:r>
              <a:rPr lang="en-US" dirty="0" smtClean="0">
                <a:solidFill>
                  <a:srgbClr val="FF0000"/>
                </a:solidFill>
              </a:rPr>
              <a:t>ESV</a:t>
            </a:r>
            <a:endParaRPr lang="en-US" dirty="0">
              <a:solidFill>
                <a:srgbClr val="FF0000"/>
              </a:solidFill>
            </a:endParaRPr>
          </a:p>
        </p:txBody>
      </p:sp>
    </p:spTree>
    <p:extLst>
      <p:ext uri="{BB962C8B-B14F-4D97-AF65-F5344CB8AC3E}">
        <p14:creationId xmlns:p14="http://schemas.microsoft.com/office/powerpoint/2010/main" val="21573641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does the bible teach?</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Marriage is ONE MAN and ONE WOMAN, for LIFE, with one exemption-Adultery</a:t>
            </a:r>
          </a:p>
          <a:p>
            <a:pPr>
              <a:buFont typeface="Wingdings" pitchFamily="2" charset="2"/>
              <a:buChar char="Ø"/>
            </a:pPr>
            <a:r>
              <a:rPr lang="en-US" dirty="0" smtClean="0"/>
              <a:t>Adultery only frees the innocent party to remarry</a:t>
            </a:r>
          </a:p>
          <a:p>
            <a:pPr>
              <a:buFont typeface="Wingdings" pitchFamily="2" charset="2"/>
              <a:buChar char="Ø"/>
            </a:pPr>
            <a:r>
              <a:rPr lang="en-US" dirty="0" smtClean="0"/>
              <a:t>Sinful relationships must cease NOW!!</a:t>
            </a:r>
          </a:p>
          <a:p>
            <a:pPr>
              <a:buFont typeface="Wingdings" pitchFamily="2" charset="2"/>
              <a:buChar char="Ø"/>
            </a:pPr>
            <a:r>
              <a:rPr lang="en-US" dirty="0" smtClean="0"/>
              <a:t>Discipline is used to produce repentance</a:t>
            </a:r>
          </a:p>
          <a:p>
            <a:pPr>
              <a:buFont typeface="Wingdings" pitchFamily="2" charset="2"/>
              <a:buChar char="Ø"/>
            </a:pPr>
            <a:r>
              <a:rPr lang="en-US" dirty="0" smtClean="0"/>
              <a:t>The bible is clear, it is man that tries to muddy the water.</a:t>
            </a:r>
          </a:p>
          <a:p>
            <a:endParaRPr lang="en-US" dirty="0" smtClean="0"/>
          </a:p>
        </p:txBody>
      </p:sp>
    </p:spTree>
    <p:extLst>
      <p:ext uri="{BB962C8B-B14F-4D97-AF65-F5344CB8AC3E}">
        <p14:creationId xmlns:p14="http://schemas.microsoft.com/office/powerpoint/2010/main" val="367857470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a:t>
            </a:r>
            <a:endParaRPr lang="en-US" dirty="0"/>
          </a:p>
        </p:txBody>
      </p:sp>
      <p:sp>
        <p:nvSpPr>
          <p:cNvPr id="3" name="Content Placeholder 2"/>
          <p:cNvSpPr>
            <a:spLocks noGrp="1"/>
          </p:cNvSpPr>
          <p:nvPr>
            <p:ph idx="1"/>
          </p:nvPr>
        </p:nvSpPr>
        <p:spPr/>
        <p:txBody>
          <a:bodyPr/>
          <a:lstStyle/>
          <a:p>
            <a:pPr>
              <a:lnSpc>
                <a:spcPct val="200000"/>
              </a:lnSpc>
              <a:buFont typeface="Wingdings" pitchFamily="2" charset="2"/>
              <a:buChar char="Ø"/>
            </a:pPr>
            <a:r>
              <a:rPr lang="en-US" dirty="0" smtClean="0"/>
              <a:t> Is Honorable (Heb. 13:4)</a:t>
            </a:r>
          </a:p>
          <a:p>
            <a:pPr>
              <a:lnSpc>
                <a:spcPct val="200000"/>
              </a:lnSpc>
              <a:buFont typeface="Wingdings" pitchFamily="2" charset="2"/>
              <a:buChar char="Ø"/>
            </a:pPr>
            <a:r>
              <a:rPr lang="en-US" dirty="0" smtClean="0"/>
              <a:t> Is Defined by Christ (Mark 10:6-9)</a:t>
            </a:r>
          </a:p>
          <a:p>
            <a:pPr>
              <a:buFont typeface="Wingdings" pitchFamily="2" charset="2"/>
              <a:buChar char="Ø"/>
            </a:pPr>
            <a:endParaRPr lang="en-US" dirty="0"/>
          </a:p>
        </p:txBody>
      </p:sp>
    </p:spTree>
    <p:extLst>
      <p:ext uri="{BB962C8B-B14F-4D97-AF65-F5344CB8AC3E}">
        <p14:creationId xmlns:p14="http://schemas.microsoft.com/office/powerpoint/2010/main" val="14388404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itchFamily="2" charset="2"/>
              <a:buChar char="Ø"/>
            </a:pPr>
            <a:r>
              <a:rPr lang="en-US" dirty="0" smtClean="0"/>
              <a:t>Marriage Defined</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Mark 10:6-9 “But from the beginning of the creation, God 'MADE THEM MALE AND FEMALE.' 'FOR THIS REASON A MAN SHALL LEAVE HIS FATHER AND MOTHER AND BE JOINED TO HIS WIFE, AND THE TWO SHALL BECOME ONE FLESH'; so then they are no longer two, but one flesh. Therefore what God has joined together, let not man separate." </a:t>
            </a:r>
          </a:p>
          <a:p>
            <a:pPr>
              <a:buFont typeface="Wingdings" pitchFamily="2" charset="2"/>
              <a:buChar char="Ø"/>
            </a:pPr>
            <a:r>
              <a:rPr lang="en-US" dirty="0" smtClean="0"/>
              <a:t>Jesus refers to Gen 2:24 (before the giving of the law of Moses)</a:t>
            </a:r>
            <a:endParaRPr lang="en-US" dirty="0"/>
          </a:p>
        </p:txBody>
      </p:sp>
    </p:spTree>
    <p:extLst>
      <p:ext uri="{BB962C8B-B14F-4D97-AF65-F5344CB8AC3E}">
        <p14:creationId xmlns:p14="http://schemas.microsoft.com/office/powerpoint/2010/main" val="34568987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a:t>
            </a:r>
            <a:endParaRPr lang="en-US" dirty="0"/>
          </a:p>
        </p:txBody>
      </p:sp>
      <p:sp>
        <p:nvSpPr>
          <p:cNvPr id="3" name="Content Placeholder 2"/>
          <p:cNvSpPr>
            <a:spLocks noGrp="1"/>
          </p:cNvSpPr>
          <p:nvPr>
            <p:ph idx="1"/>
          </p:nvPr>
        </p:nvSpPr>
        <p:spPr/>
        <p:txBody>
          <a:bodyPr/>
          <a:lstStyle/>
          <a:p>
            <a:pPr>
              <a:lnSpc>
                <a:spcPct val="200000"/>
              </a:lnSpc>
              <a:buFont typeface="Wingdings" pitchFamily="2" charset="2"/>
              <a:buChar char="Ø"/>
            </a:pPr>
            <a:r>
              <a:rPr lang="en-US" dirty="0" smtClean="0"/>
              <a:t> Is Honorable (Heb. 13:4)</a:t>
            </a:r>
          </a:p>
          <a:p>
            <a:pPr>
              <a:lnSpc>
                <a:spcPct val="200000"/>
              </a:lnSpc>
              <a:buFont typeface="Wingdings" pitchFamily="2" charset="2"/>
              <a:buChar char="Ø"/>
            </a:pPr>
            <a:r>
              <a:rPr lang="en-US" dirty="0" smtClean="0"/>
              <a:t> Is Defined by Christ (Mark 10:6-9)</a:t>
            </a:r>
          </a:p>
          <a:p>
            <a:pPr>
              <a:lnSpc>
                <a:spcPct val="200000"/>
              </a:lnSpc>
              <a:buFont typeface="Wingdings" pitchFamily="2" charset="2"/>
              <a:buChar char="Ø"/>
            </a:pPr>
            <a:r>
              <a:rPr lang="en-US" dirty="0" smtClean="0"/>
              <a:t> Is made a part of the Law of Christ (Mat. 19:3-12; Luke 16:18)</a:t>
            </a:r>
          </a:p>
          <a:p>
            <a:pPr>
              <a:buFont typeface="Wingdings" pitchFamily="2" charset="2"/>
              <a:buChar char="Ø"/>
            </a:pPr>
            <a:endParaRPr lang="en-US" dirty="0" smtClean="0"/>
          </a:p>
          <a:p>
            <a:pPr>
              <a:buFont typeface="Wingdings" pitchFamily="2" charset="2"/>
              <a:buChar char="Ø"/>
            </a:pPr>
            <a:endParaRPr lang="en-US" dirty="0"/>
          </a:p>
        </p:txBody>
      </p:sp>
    </p:spTree>
    <p:extLst>
      <p:ext uri="{BB962C8B-B14F-4D97-AF65-F5344CB8AC3E}">
        <p14:creationId xmlns:p14="http://schemas.microsoft.com/office/powerpoint/2010/main" val="28436894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19:3-6</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The Pharisees also came to Him, testing Him, and saying to Him, "Is it lawful for a man to divorce his wife for just any reason?" And He answered and said to them, </a:t>
            </a:r>
            <a:r>
              <a:rPr lang="en-US" dirty="0" smtClean="0">
                <a:solidFill>
                  <a:srgbClr val="FF0000"/>
                </a:solidFill>
              </a:rPr>
              <a:t>"Have you not read that He who made them at the beginning 'MADE THEM MALE AND FEMALE,' and said, 'FOR THIS REASON A MAN SHALL LEAVE HIS FATHER AND MOTHER AND BE JOINED TO HIS WIFE, AND THE TWO SHALL BECOME ONE FLESH' ? So then, they are no longer two but one flesh. Therefore what God has joined together, let not man separate." </a:t>
            </a:r>
          </a:p>
        </p:txBody>
      </p:sp>
    </p:spTree>
    <p:extLst>
      <p:ext uri="{BB962C8B-B14F-4D97-AF65-F5344CB8AC3E}">
        <p14:creationId xmlns:p14="http://schemas.microsoft.com/office/powerpoint/2010/main" val="213513583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19:7-9</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They said to Him, "Why then did Moses command to give a certificate of divorce, and to put her away?" He said to them</a:t>
            </a:r>
            <a:r>
              <a:rPr lang="en-US" dirty="0" smtClean="0">
                <a:solidFill>
                  <a:srgbClr val="FF0000"/>
                </a:solidFill>
              </a:rPr>
              <a:t>, "Moses, because of the hardness of your hearts, permitted you to divorce your wives, but from the beginning it was not so. And I say to you, whoever divorces his wife, except for sexual immorality, and marries another, commits adultery; and whoever marries her who is divorced commits adultery." </a:t>
            </a:r>
          </a:p>
        </p:txBody>
      </p:sp>
    </p:spTree>
    <p:extLst>
      <p:ext uri="{BB962C8B-B14F-4D97-AF65-F5344CB8AC3E}">
        <p14:creationId xmlns:p14="http://schemas.microsoft.com/office/powerpoint/2010/main" val="414934267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He say?</a:t>
            </a:r>
            <a:endParaRPr lang="en-US" dirty="0"/>
          </a:p>
        </p:txBody>
      </p:sp>
      <p:sp>
        <p:nvSpPr>
          <p:cNvPr id="3" name="Content Placeholder 2"/>
          <p:cNvSpPr>
            <a:spLocks noGrp="1"/>
          </p:cNvSpPr>
          <p:nvPr>
            <p:ph idx="1"/>
          </p:nvPr>
        </p:nvSpPr>
        <p:spPr/>
        <p:txBody>
          <a:bodyPr>
            <a:normAutofit lnSpcReduction="10000"/>
          </a:bodyPr>
          <a:lstStyle/>
          <a:p>
            <a:pPr>
              <a:lnSpc>
                <a:spcPct val="150000"/>
              </a:lnSpc>
              <a:buFont typeface="Wingdings" pitchFamily="2" charset="2"/>
              <a:buChar char="Ø"/>
            </a:pPr>
            <a:r>
              <a:rPr lang="en-US" dirty="0" smtClean="0"/>
              <a:t> Marriage is between ONE MAN and ONE WOMAN (Mark 10:6-9)</a:t>
            </a:r>
          </a:p>
          <a:p>
            <a:pPr>
              <a:lnSpc>
                <a:spcPct val="150000"/>
              </a:lnSpc>
              <a:buFont typeface="Wingdings" pitchFamily="2" charset="2"/>
              <a:buChar char="Ø"/>
            </a:pPr>
            <a:r>
              <a:rPr lang="en-US" dirty="0" smtClean="0"/>
              <a:t> Marriage is for LIFE (Mark 10:6-9; Mat 19:3-6)</a:t>
            </a:r>
          </a:p>
          <a:p>
            <a:pPr>
              <a:lnSpc>
                <a:spcPct val="150000"/>
              </a:lnSpc>
              <a:buFont typeface="Wingdings" pitchFamily="2" charset="2"/>
              <a:buChar char="Ø"/>
            </a:pPr>
            <a:r>
              <a:rPr lang="en-US" dirty="0"/>
              <a:t> </a:t>
            </a:r>
            <a:r>
              <a:rPr lang="en-US" dirty="0" smtClean="0"/>
              <a:t>One exemption – ADULTERY frees the innocent party from bond of marriage (Mt 19:7-9)</a:t>
            </a:r>
            <a:endParaRPr lang="en-US" dirty="0"/>
          </a:p>
        </p:txBody>
      </p:sp>
    </p:spTree>
    <p:extLst>
      <p:ext uri="{BB962C8B-B14F-4D97-AF65-F5344CB8AC3E}">
        <p14:creationId xmlns:p14="http://schemas.microsoft.com/office/powerpoint/2010/main" val="154031709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1951</Words>
  <Application>Microsoft Office PowerPoint</Application>
  <PresentationFormat>On-screen Show (4:3)</PresentationFormat>
  <Paragraphs>87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Marriage, divorce and remarriage</vt:lpstr>
      <vt:lpstr>Marriage</vt:lpstr>
      <vt:lpstr>Marriage is Honorable</vt:lpstr>
      <vt:lpstr>Marriage</vt:lpstr>
      <vt:lpstr>Marriage Defined</vt:lpstr>
      <vt:lpstr>Marriage</vt:lpstr>
      <vt:lpstr>Matthew 19:3-6</vt:lpstr>
      <vt:lpstr>Matthew 19:7-9</vt:lpstr>
      <vt:lpstr>What did He say?</vt:lpstr>
      <vt:lpstr>PowerPoint Presentation</vt:lpstr>
      <vt:lpstr>But that is to strict Lord?</vt:lpstr>
      <vt:lpstr>Divorce</vt:lpstr>
      <vt:lpstr>The Law of Christ</vt:lpstr>
      <vt:lpstr>James 1:13-15</vt:lpstr>
      <vt:lpstr>Divorce And Remarriage</vt:lpstr>
      <vt:lpstr>Matthew 5:31-32</vt:lpstr>
      <vt:lpstr>Divorce And Remarriage</vt:lpstr>
      <vt:lpstr>Proverbs 6:23-29</vt:lpstr>
      <vt:lpstr>Romans 13:8-10</vt:lpstr>
      <vt:lpstr>Corrective action?</vt:lpstr>
      <vt:lpstr>John 8:10-11</vt:lpstr>
      <vt:lpstr>Jeremiah 7:9-10</vt:lpstr>
      <vt:lpstr>1 Corinthians 5:1-13</vt:lpstr>
      <vt:lpstr>1 Corinthians 5:1-13</vt:lpstr>
      <vt:lpstr>Corrective action?</vt:lpstr>
      <vt:lpstr>1 Corinthians 6:9-11</vt:lpstr>
      <vt:lpstr>Corrective action?</vt:lpstr>
      <vt:lpstr>2 Corinthians 2:6-8</vt:lpstr>
      <vt:lpstr>2 Corinthians 7:9-11</vt:lpstr>
      <vt:lpstr>So what does the bible teach?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divorce and remarriage</dc:title>
  <dc:creator>Daddy</dc:creator>
  <cp:lastModifiedBy> </cp:lastModifiedBy>
  <cp:revision>21</cp:revision>
  <dcterms:created xsi:type="dcterms:W3CDTF">2012-10-31T00:39:10Z</dcterms:created>
  <dcterms:modified xsi:type="dcterms:W3CDTF">2013-01-11T23:57:33Z</dcterms:modified>
</cp:coreProperties>
</file>