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61" r:id="rId2"/>
    <p:sldId id="256" r:id="rId3"/>
    <p:sldId id="257" r:id="rId4"/>
    <p:sldId id="263" r:id="rId5"/>
    <p:sldId id="264" r:id="rId6"/>
    <p:sldId id="266" r:id="rId7"/>
    <p:sldId id="267" r:id="rId8"/>
    <p:sldId id="265" r:id="rId9"/>
    <p:sldId id="269" r:id="rId10"/>
    <p:sldId id="270" r:id="rId11"/>
    <p:sldId id="272" r:id="rId12"/>
    <p:sldId id="271" r:id="rId13"/>
    <p:sldId id="258" r:id="rId14"/>
    <p:sldId id="275" r:id="rId15"/>
    <p:sldId id="273" r:id="rId16"/>
    <p:sldId id="276" r:id="rId17"/>
    <p:sldId id="277" r:id="rId18"/>
    <p:sldId id="278" r:id="rId19"/>
    <p:sldId id="274" r:id="rId20"/>
    <p:sldId id="279" r:id="rId21"/>
    <p:sldId id="259" r:id="rId22"/>
    <p:sldId id="282" r:id="rId23"/>
    <p:sldId id="280" r:id="rId24"/>
    <p:sldId id="283" r:id="rId25"/>
    <p:sldId id="281" r:id="rId26"/>
    <p:sldId id="284" r:id="rId27"/>
    <p:sldId id="285" r:id="rId28"/>
    <p:sldId id="260" r:id="rId29"/>
    <p:sldId id="286" r:id="rId30"/>
    <p:sldId id="287" r:id="rId31"/>
    <p:sldId id="268" r:id="rId32"/>
    <p:sldId id="26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54338" autoAdjust="0"/>
  </p:normalViewPr>
  <p:slideViewPr>
    <p:cSldViewPr>
      <p:cViewPr varScale="1">
        <p:scale>
          <a:sx n="45" d="100"/>
          <a:sy n="45" d="100"/>
        </p:scale>
        <p:origin x="-14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6F3B4-F66E-408E-8049-1B685C5E6F5B}" type="datetimeFigureOut">
              <a:rPr lang="en-US" smtClean="0"/>
              <a:t>3/24/2013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BBBC2-357E-443D-801E-6BDA7A994D5E}" type="slidenum">
              <a:rPr lang="en-US" smtClean="0"/>
              <a:t>‹#›</a:t>
            </a:fld>
            <a:endParaRPr lang="en-US"/>
          </a:p>
        </p:txBody>
      </p:sp>
    </p:spTree>
    <p:extLst>
      <p:ext uri="{BB962C8B-B14F-4D97-AF65-F5344CB8AC3E}">
        <p14:creationId xmlns:p14="http://schemas.microsoft.com/office/powerpoint/2010/main" val="96426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Mat 13:3-9  And he </a:t>
            </a:r>
            <a:r>
              <a:rPr lang="en-US" sz="1200" kern="1200" dirty="0" err="1" smtClean="0">
                <a:solidFill>
                  <a:schemeClr val="tx1"/>
                </a:solidFill>
                <a:latin typeface="+mn-lt"/>
                <a:ea typeface="+mn-ea"/>
                <a:cs typeface="+mn-cs"/>
              </a:rPr>
              <a:t>spake</a:t>
            </a:r>
            <a:r>
              <a:rPr lang="en-US" sz="1200" kern="1200" dirty="0" smtClean="0">
                <a:solidFill>
                  <a:schemeClr val="tx1"/>
                </a:solidFill>
                <a:latin typeface="+mn-lt"/>
                <a:ea typeface="+mn-ea"/>
                <a:cs typeface="+mn-cs"/>
              </a:rPr>
              <a:t> many things unto them in parables, saying, Behold, a sower went forth to sow;  (4)  And when he sowed, some </a:t>
            </a:r>
            <a:r>
              <a:rPr lang="en-US" sz="1200" i="1" kern="1200" dirty="0" smtClean="0">
                <a:solidFill>
                  <a:schemeClr val="tx1"/>
                </a:solidFill>
                <a:latin typeface="+mn-lt"/>
                <a:ea typeface="+mn-ea"/>
                <a:cs typeface="+mn-cs"/>
              </a:rPr>
              <a:t>seeds</a:t>
            </a:r>
            <a:r>
              <a:rPr lang="en-US" sz="1200" i="0" kern="1200" dirty="0" smtClean="0">
                <a:solidFill>
                  <a:schemeClr val="tx1"/>
                </a:solidFill>
                <a:latin typeface="+mn-lt"/>
                <a:ea typeface="+mn-ea"/>
                <a:cs typeface="+mn-cs"/>
              </a:rPr>
              <a:t> fell by the way side, and the fowls came and devoured them up:  (5)  Some fell upon stony places, where they had not much earth: and forthwith they sprung up, because they had no deepness of earth:  (6)  And when the sun was up, they were scorched; and because they had no root, they withered away.  (7)  And some fell among thorns; and the thorns sprung up, and choked them:  (8)  But other fell into good ground, and brought forth fruit, some an hundredfold, some sixtyfold, some thirtyfold.  (9)  Who hath ears to hear, let him hear.</a:t>
            </a: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B0BBBC2-357E-443D-801E-6BDA7A994D5E}" type="slidenum">
              <a:rPr lang="en-US" smtClean="0"/>
              <a:t>2</a:t>
            </a:fld>
            <a:endParaRPr lang="en-US"/>
          </a:p>
        </p:txBody>
      </p:sp>
    </p:spTree>
    <p:extLst>
      <p:ext uri="{BB962C8B-B14F-4D97-AF65-F5344CB8AC3E}">
        <p14:creationId xmlns:p14="http://schemas.microsoft.com/office/powerpoint/2010/main" val="176895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cultivate desire in our heart</a:t>
            </a:r>
            <a:endParaRPr lang="en-US" dirty="0"/>
          </a:p>
        </p:txBody>
      </p:sp>
      <p:sp>
        <p:nvSpPr>
          <p:cNvPr id="4" name="Slide Number Placeholder 3"/>
          <p:cNvSpPr>
            <a:spLocks noGrp="1"/>
          </p:cNvSpPr>
          <p:nvPr>
            <p:ph type="sldNum" sz="quarter" idx="10"/>
          </p:nvPr>
        </p:nvSpPr>
        <p:spPr/>
        <p:txBody>
          <a:bodyPr/>
          <a:lstStyle/>
          <a:p>
            <a:fld id="{DB0BBBC2-357E-443D-801E-6BDA7A994D5E}" type="slidenum">
              <a:rPr lang="en-US" smtClean="0"/>
              <a:t>13</a:t>
            </a:fld>
            <a:endParaRPr lang="en-US"/>
          </a:p>
        </p:txBody>
      </p:sp>
    </p:spTree>
    <p:extLst>
      <p:ext uri="{BB962C8B-B14F-4D97-AF65-F5344CB8AC3E}">
        <p14:creationId xmlns:p14="http://schemas.microsoft.com/office/powerpoint/2010/main" val="311291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E3BA2-B87E-459C-B3BF-9D659F28AB21}"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E3BA2-B87E-459C-B3BF-9D659F28AB21}"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E3BA2-B87E-459C-B3BF-9D659F28AB21}"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E3BA2-B87E-459C-B3BF-9D659F28AB21}"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E3BA2-B87E-459C-B3BF-9D659F28AB21}"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4E3BA2-B87E-459C-B3BF-9D659F28AB21}"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E3BA2-B87E-459C-B3BF-9D659F28AB21}" type="datetimeFigureOut">
              <a:rPr lang="en-US" smtClean="0"/>
              <a:pPr/>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E3BA2-B87E-459C-B3BF-9D659F28AB21}" type="datetimeFigureOut">
              <a:rPr lang="en-US" smtClean="0"/>
              <a:pPr/>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E3BA2-B87E-459C-B3BF-9D659F28AB21}" type="datetimeFigureOut">
              <a:rPr lang="en-US" smtClean="0"/>
              <a:pPr/>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E3BA2-B87E-459C-B3BF-9D659F28AB21}"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F0B29-7F66-4F5A-9904-E85B7B8476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E3BA2-B87E-459C-B3BF-9D659F28AB21}"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F0B29-7F66-4F5A-9904-E85B7B8476CA}"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84E3BA2-B87E-459C-B3BF-9D659F28AB21}" type="datetimeFigureOut">
              <a:rPr lang="en-US" smtClean="0"/>
              <a:pPr/>
              <a:t>3/24/2013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40F0B29-7F66-4F5A-9904-E85B7B8476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2800" i="1" u="sng" dirty="0" smtClean="0">
                <a:solidFill>
                  <a:srgbClr val="FFFF00"/>
                </a:solidFill>
              </a:rPr>
              <a:t>Concentrate</a:t>
            </a:r>
            <a:r>
              <a:rPr lang="en-US" sz="2800" dirty="0" smtClean="0">
                <a:solidFill>
                  <a:srgbClr val="FFFF00"/>
                </a:solidFill>
              </a:rPr>
              <a:t> on </a:t>
            </a:r>
            <a:r>
              <a:rPr lang="en-US" sz="2800" i="1" u="sng" dirty="0" smtClean="0">
                <a:solidFill>
                  <a:srgbClr val="FFFF00"/>
                </a:solidFill>
              </a:rPr>
              <a:t>your</a:t>
            </a:r>
            <a:r>
              <a:rPr lang="en-US" sz="2800" i="1" dirty="0" smtClean="0">
                <a:solidFill>
                  <a:srgbClr val="FFFF00"/>
                </a:solidFill>
              </a:rPr>
              <a:t> </a:t>
            </a:r>
            <a:r>
              <a:rPr lang="en-US" sz="2800" dirty="0" smtClean="0">
                <a:solidFill>
                  <a:srgbClr val="FFFF00"/>
                </a:solidFill>
              </a:rPr>
              <a:t>worship to God</a:t>
            </a:r>
            <a:endParaRPr lang="en-US" sz="2800" dirty="0">
              <a:solidFill>
                <a:srgbClr val="FFFF00"/>
              </a:solidFill>
            </a:endParaRPr>
          </a:p>
        </p:txBody>
      </p:sp>
    </p:spTree>
    <p:extLst>
      <p:ext uri="{BB962C8B-B14F-4D97-AF65-F5344CB8AC3E}">
        <p14:creationId xmlns:p14="http://schemas.microsoft.com/office/powerpoint/2010/main" val="282523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pPr algn="ctr"/>
            <a:r>
              <a:rPr lang="en-US" dirty="0" smtClean="0">
                <a:solidFill>
                  <a:srgbClr val="FF0000"/>
                </a:solidFill>
              </a:rPr>
              <a:t>Hebrew 6:1-3</a:t>
            </a:r>
            <a:endParaRPr lang="en-US" dirty="0">
              <a:solidFill>
                <a:srgbClr val="FF0000"/>
              </a:solidFill>
            </a:endParaRPr>
          </a:p>
        </p:txBody>
      </p:sp>
      <p:sp>
        <p:nvSpPr>
          <p:cNvPr id="3" name="Content Placeholder 2"/>
          <p:cNvSpPr>
            <a:spLocks noGrp="1"/>
          </p:cNvSpPr>
          <p:nvPr>
            <p:ph idx="1"/>
          </p:nvPr>
        </p:nvSpPr>
        <p:spPr>
          <a:xfrm>
            <a:off x="152400" y="1447800"/>
            <a:ext cx="8686800" cy="5181599"/>
          </a:xfrm>
        </p:spPr>
        <p:txBody>
          <a:bodyPr>
            <a:noAutofit/>
          </a:bodyPr>
          <a:lstStyle/>
          <a:p>
            <a:pPr marL="0" indent="0">
              <a:buNone/>
            </a:pPr>
            <a:r>
              <a:rPr lang="en-US" sz="3200" dirty="0">
                <a:solidFill>
                  <a:schemeClr val="tx1">
                    <a:lumMod val="95000"/>
                    <a:lumOff val="5000"/>
                  </a:schemeClr>
                </a:solidFill>
              </a:rPr>
              <a:t>Therefore let us leave the elementary doctrine of Christ and go on to maturity, not laying again a foundation of repentance from dead works and of faith toward God, and of instruction about washings, the laying on of hands, the resurrection of the dead, and eternal judgment. And this we will do if God permits. </a:t>
            </a:r>
          </a:p>
        </p:txBody>
      </p:sp>
    </p:spTree>
    <p:extLst>
      <p:ext uri="{BB962C8B-B14F-4D97-AF65-F5344CB8AC3E}">
        <p14:creationId xmlns:p14="http://schemas.microsoft.com/office/powerpoint/2010/main" val="171883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pPr algn="ctr"/>
            <a:r>
              <a:rPr lang="en-US" dirty="0" smtClean="0">
                <a:solidFill>
                  <a:srgbClr val="FF0000"/>
                </a:solidFill>
              </a:rPr>
              <a:t>Hebrew 6:3-6</a:t>
            </a:r>
            <a:endParaRPr lang="en-US" dirty="0">
              <a:solidFill>
                <a:srgbClr val="FF0000"/>
              </a:solidFill>
            </a:endParaRPr>
          </a:p>
        </p:txBody>
      </p:sp>
      <p:sp>
        <p:nvSpPr>
          <p:cNvPr id="3" name="Content Placeholder 2"/>
          <p:cNvSpPr>
            <a:spLocks noGrp="1"/>
          </p:cNvSpPr>
          <p:nvPr>
            <p:ph idx="1"/>
          </p:nvPr>
        </p:nvSpPr>
        <p:spPr>
          <a:xfrm>
            <a:off x="152400" y="990600"/>
            <a:ext cx="8686800" cy="5638800"/>
          </a:xfrm>
        </p:spPr>
        <p:txBody>
          <a:bodyPr>
            <a:noAutofit/>
          </a:bodyPr>
          <a:lstStyle/>
          <a:p>
            <a:pPr marL="0" indent="0">
              <a:buNone/>
            </a:pPr>
            <a:r>
              <a:rPr lang="en-US" sz="3200" dirty="0">
                <a:solidFill>
                  <a:schemeClr val="tx1">
                    <a:lumMod val="95000"/>
                    <a:lumOff val="5000"/>
                  </a:schemeClr>
                </a:solidFill>
              </a:rPr>
              <a:t>For </a:t>
            </a:r>
            <a:r>
              <a:rPr lang="en-US" sz="3200" b="1" i="1" u="sng" dirty="0">
                <a:solidFill>
                  <a:srgbClr val="FF0000"/>
                </a:solidFill>
              </a:rPr>
              <a:t>it is impossible</a:t>
            </a:r>
            <a:r>
              <a:rPr lang="en-US" sz="3200" dirty="0">
                <a:solidFill>
                  <a:schemeClr val="tx1">
                    <a:lumMod val="95000"/>
                    <a:lumOff val="5000"/>
                  </a:schemeClr>
                </a:solidFill>
              </a:rPr>
              <a:t>, in the case of those who have once been enlightened, who have tasted the heavenly gift, and have shared in the Holy Spirit, and have tasted the goodness of the word of God and the powers of the age to come</a:t>
            </a:r>
            <a:r>
              <a:rPr lang="en-US" sz="3200" dirty="0" smtClean="0">
                <a:solidFill>
                  <a:schemeClr val="tx1">
                    <a:lumMod val="95000"/>
                    <a:lumOff val="5000"/>
                  </a:schemeClr>
                </a:solidFill>
              </a:rPr>
              <a:t>,</a:t>
            </a:r>
            <a:r>
              <a:rPr lang="en-US" sz="3200" dirty="0">
                <a:solidFill>
                  <a:schemeClr val="tx1">
                    <a:lumMod val="95000"/>
                    <a:lumOff val="5000"/>
                  </a:schemeClr>
                </a:solidFill>
              </a:rPr>
              <a:t> and then have fallen away, </a:t>
            </a:r>
            <a:r>
              <a:rPr lang="en-US" sz="3200" b="1" i="1" u="sng" dirty="0">
                <a:solidFill>
                  <a:srgbClr val="FF0000"/>
                </a:solidFill>
              </a:rPr>
              <a:t>to restore them again to repentance</a:t>
            </a:r>
            <a:r>
              <a:rPr lang="en-US" sz="3200" dirty="0">
                <a:solidFill>
                  <a:schemeClr val="tx1">
                    <a:lumMod val="95000"/>
                    <a:lumOff val="5000"/>
                  </a:schemeClr>
                </a:solidFill>
              </a:rPr>
              <a:t>, since they are crucifying once again the Son of God to their own harm and holding him up to contempt</a:t>
            </a:r>
            <a:r>
              <a:rPr lang="en-US" sz="3200" dirty="0" smtClean="0">
                <a:solidFill>
                  <a:schemeClr val="tx1">
                    <a:lumMod val="95000"/>
                    <a:lumOff val="5000"/>
                  </a:schemeClr>
                </a:solidFill>
              </a:rPr>
              <a:t>.</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4018666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pPr algn="ctr"/>
            <a:r>
              <a:rPr lang="en-US" dirty="0" smtClean="0">
                <a:solidFill>
                  <a:srgbClr val="FF0000"/>
                </a:solidFill>
              </a:rPr>
              <a:t>Hebrew 6:7-8</a:t>
            </a:r>
            <a:endParaRPr lang="en-US" dirty="0">
              <a:solidFill>
                <a:srgbClr val="FF0000"/>
              </a:solidFill>
            </a:endParaRPr>
          </a:p>
        </p:txBody>
      </p:sp>
      <p:sp>
        <p:nvSpPr>
          <p:cNvPr id="3" name="Content Placeholder 2"/>
          <p:cNvSpPr>
            <a:spLocks noGrp="1"/>
          </p:cNvSpPr>
          <p:nvPr>
            <p:ph idx="1"/>
          </p:nvPr>
        </p:nvSpPr>
        <p:spPr>
          <a:xfrm>
            <a:off x="304800" y="1219200"/>
            <a:ext cx="8686800" cy="5181599"/>
          </a:xfrm>
        </p:spPr>
        <p:txBody>
          <a:bodyPr>
            <a:noAutofit/>
          </a:bodyPr>
          <a:lstStyle/>
          <a:p>
            <a:pPr marL="0" indent="0">
              <a:buNone/>
            </a:pPr>
            <a:r>
              <a:rPr lang="en-US" sz="3200" dirty="0">
                <a:solidFill>
                  <a:schemeClr val="tx1">
                    <a:lumMod val="95000"/>
                    <a:lumOff val="5000"/>
                  </a:schemeClr>
                </a:solidFill>
              </a:rPr>
              <a:t>For land that has drunk the rain that often falls on it, and produces a crop useful to those for whose sake it is cultivated, receives a blessing from God. </a:t>
            </a:r>
            <a:r>
              <a:rPr lang="en-US" sz="3200" b="1" i="1" u="sng" dirty="0">
                <a:solidFill>
                  <a:srgbClr val="FF0000"/>
                </a:solidFill>
              </a:rPr>
              <a:t>But if it bears thorns and thistles, it is worthless and near to being cursed, and its end is to be burned. </a:t>
            </a:r>
          </a:p>
        </p:txBody>
      </p:sp>
    </p:spTree>
    <p:extLst>
      <p:ext uri="{BB962C8B-B14F-4D97-AF65-F5344CB8AC3E}">
        <p14:creationId xmlns:p14="http://schemas.microsoft.com/office/powerpoint/2010/main" val="1141052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HOW</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381000" y="1807361"/>
            <a:ext cx="8534400" cy="4593439"/>
          </a:xfrm>
        </p:spPr>
        <p:txBody>
          <a:bodyPr/>
          <a:lstStyle/>
          <a:p>
            <a:pPr>
              <a:buFont typeface="Wingdings" pitchFamily="2" charset="2"/>
              <a:buChar char="Ø"/>
            </a:pPr>
            <a:r>
              <a:rPr lang="en-US" sz="3200" dirty="0" smtClean="0">
                <a:solidFill>
                  <a:schemeClr val="tx1">
                    <a:lumMod val="95000"/>
                    <a:lumOff val="5000"/>
                  </a:schemeClr>
                </a:solidFill>
              </a:rPr>
              <a:t>MUST </a:t>
            </a:r>
            <a:r>
              <a:rPr lang="en-US" sz="3200" b="1" i="1" u="sng" dirty="0" smtClean="0">
                <a:solidFill>
                  <a:srgbClr val="FF0000"/>
                </a:solidFill>
              </a:rPr>
              <a:t>Desire</a:t>
            </a:r>
            <a:r>
              <a:rPr lang="en-US" sz="3200" dirty="0" smtClean="0">
                <a:solidFill>
                  <a:schemeClr val="tx1">
                    <a:lumMod val="95000"/>
                    <a:lumOff val="5000"/>
                  </a:schemeClr>
                </a:solidFill>
              </a:rPr>
              <a:t> the Word (1Pet. 2:1-3)</a:t>
            </a:r>
          </a:p>
          <a:p>
            <a:pPr>
              <a:buFont typeface="Wingdings" pitchFamily="2" charset="2"/>
              <a:buChar char="Ø"/>
            </a:pPr>
            <a:endParaRPr lang="en-US" dirty="0" smtClean="0">
              <a:solidFill>
                <a:schemeClr val="tx1">
                  <a:lumMod val="95000"/>
                  <a:lumOff val="5000"/>
                </a:schemeClr>
              </a:solidFill>
            </a:endParaRPr>
          </a:p>
          <a:p>
            <a:endParaRPr lang="en-US" dirty="0"/>
          </a:p>
        </p:txBody>
      </p:sp>
    </p:spTree>
    <p:extLst>
      <p:ext uri="{BB962C8B-B14F-4D97-AF65-F5344CB8AC3E}">
        <p14:creationId xmlns:p14="http://schemas.microsoft.com/office/powerpoint/2010/main" val="14074884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1Pet. 2:1-3</a:t>
            </a:r>
          </a:p>
        </p:txBody>
      </p:sp>
      <p:sp>
        <p:nvSpPr>
          <p:cNvPr id="3" name="Content Placeholder 2"/>
          <p:cNvSpPr>
            <a:spLocks noGrp="1"/>
          </p:cNvSpPr>
          <p:nvPr>
            <p:ph idx="1"/>
          </p:nvPr>
        </p:nvSpPr>
        <p:spPr>
          <a:xfrm>
            <a:off x="304800" y="1807361"/>
            <a:ext cx="8458200" cy="4745839"/>
          </a:xfrm>
        </p:spPr>
        <p:txBody>
          <a:bodyPr>
            <a:normAutofit/>
          </a:bodyPr>
          <a:lstStyle/>
          <a:p>
            <a:pPr marL="0" indent="0">
              <a:buNone/>
            </a:pPr>
            <a:r>
              <a:rPr lang="en-US" sz="3600" dirty="0">
                <a:solidFill>
                  <a:schemeClr val="tx1">
                    <a:lumMod val="95000"/>
                    <a:lumOff val="5000"/>
                  </a:schemeClr>
                </a:solidFill>
              </a:rPr>
              <a:t>Therefore, laying aside all malice, all deceit, hypocrisy, envy, and all evil speaking, as newborn babes, </a:t>
            </a:r>
            <a:r>
              <a:rPr lang="en-US" sz="3600" b="1" i="1" u="sng" dirty="0">
                <a:solidFill>
                  <a:srgbClr val="FF0000"/>
                </a:solidFill>
              </a:rPr>
              <a:t>desire</a:t>
            </a:r>
            <a:r>
              <a:rPr lang="en-US" sz="3600" dirty="0">
                <a:solidFill>
                  <a:schemeClr val="tx1">
                    <a:lumMod val="95000"/>
                    <a:lumOff val="5000"/>
                  </a:schemeClr>
                </a:solidFill>
              </a:rPr>
              <a:t> the pure milk of the word, that you may grow thereby, if indeed you have tasted that the Lord is gracious.</a:t>
            </a:r>
          </a:p>
        </p:txBody>
      </p:sp>
    </p:spTree>
    <p:extLst>
      <p:ext uri="{BB962C8B-B14F-4D97-AF65-F5344CB8AC3E}">
        <p14:creationId xmlns:p14="http://schemas.microsoft.com/office/powerpoint/2010/main" val="593522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HOW</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304800" y="1807361"/>
            <a:ext cx="8534400" cy="4669639"/>
          </a:xfrm>
        </p:spPr>
        <p:txBody>
          <a:bodyPr/>
          <a:lstStyle/>
          <a:p>
            <a:pPr>
              <a:buFont typeface="Wingdings" pitchFamily="2" charset="2"/>
              <a:buChar char="Ø"/>
            </a:pPr>
            <a:r>
              <a:rPr lang="en-US" sz="3200" dirty="0" smtClean="0">
                <a:solidFill>
                  <a:schemeClr val="tx1">
                    <a:lumMod val="95000"/>
                    <a:lumOff val="5000"/>
                  </a:schemeClr>
                </a:solidFill>
              </a:rPr>
              <a:t>MUST Desire the Word (1Pet. 2:1-3)</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MUST </a:t>
            </a:r>
            <a:r>
              <a:rPr lang="en-US" sz="3200" b="1" i="1" u="sng" dirty="0" smtClean="0">
                <a:solidFill>
                  <a:srgbClr val="FF0000"/>
                </a:solidFill>
              </a:rPr>
              <a:t>Read</a:t>
            </a:r>
            <a:r>
              <a:rPr lang="en-US" sz="3200" dirty="0" smtClean="0">
                <a:solidFill>
                  <a:schemeClr val="tx1">
                    <a:lumMod val="95000"/>
                    <a:lumOff val="5000"/>
                  </a:schemeClr>
                </a:solidFill>
              </a:rPr>
              <a:t> the Word (2Pet. 3:11-18)</a:t>
            </a:r>
          </a:p>
          <a:p>
            <a:pPr>
              <a:buFont typeface="Wingdings" pitchFamily="2" charset="2"/>
              <a:buChar char="Ø"/>
            </a:pPr>
            <a:endParaRPr lang="en-US" dirty="0" smtClean="0">
              <a:solidFill>
                <a:schemeClr val="tx1">
                  <a:lumMod val="95000"/>
                  <a:lumOff val="5000"/>
                </a:schemeClr>
              </a:solidFill>
            </a:endParaRPr>
          </a:p>
          <a:p>
            <a:endParaRPr lang="en-US" dirty="0"/>
          </a:p>
        </p:txBody>
      </p:sp>
    </p:spTree>
    <p:extLst>
      <p:ext uri="{BB962C8B-B14F-4D97-AF65-F5344CB8AC3E}">
        <p14:creationId xmlns:p14="http://schemas.microsoft.com/office/powerpoint/2010/main" val="4868493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25113" cy="924475"/>
          </a:xfrm>
        </p:spPr>
        <p:txBody>
          <a:bodyPr/>
          <a:lstStyle/>
          <a:p>
            <a:pPr algn="ctr"/>
            <a:r>
              <a:rPr lang="en-US" dirty="0">
                <a:solidFill>
                  <a:srgbClr val="FF0000"/>
                </a:solidFill>
              </a:rPr>
              <a:t>2Pet. </a:t>
            </a:r>
            <a:r>
              <a:rPr lang="en-US" dirty="0" smtClean="0">
                <a:solidFill>
                  <a:srgbClr val="FF0000"/>
                </a:solidFill>
              </a:rPr>
              <a:t>3:11-13</a:t>
            </a:r>
            <a:endParaRPr lang="en-US" dirty="0">
              <a:solidFill>
                <a:srgbClr val="FF0000"/>
              </a:solidFill>
            </a:endParaRPr>
          </a:p>
        </p:txBody>
      </p:sp>
      <p:sp>
        <p:nvSpPr>
          <p:cNvPr id="3" name="Content Placeholder 2"/>
          <p:cNvSpPr>
            <a:spLocks noGrp="1"/>
          </p:cNvSpPr>
          <p:nvPr>
            <p:ph idx="1"/>
          </p:nvPr>
        </p:nvSpPr>
        <p:spPr>
          <a:xfrm>
            <a:off x="228600" y="1143001"/>
            <a:ext cx="8686800" cy="5257800"/>
          </a:xfrm>
        </p:spPr>
        <p:txBody>
          <a:bodyPr>
            <a:noAutofit/>
          </a:bodyPr>
          <a:lstStyle/>
          <a:p>
            <a:pPr marL="0" indent="0">
              <a:buNone/>
            </a:pPr>
            <a:r>
              <a:rPr lang="en-US" sz="3200" dirty="0">
                <a:solidFill>
                  <a:schemeClr val="tx1">
                    <a:lumMod val="95000"/>
                    <a:lumOff val="5000"/>
                  </a:schemeClr>
                </a:solidFill>
              </a:rPr>
              <a:t>Since all these things are thus to be dissolved, what sort of people ought you to be in lives of holiness and godliness, waiting for and hastening the coming of the day of God, because of which the heavens will be set on fire and dissolved, and the heavenly bodies will melt as they burn! But according to his promise we are waiting for new heavens and a new earth in which righteousness dwells.</a:t>
            </a:r>
          </a:p>
        </p:txBody>
      </p:sp>
    </p:spTree>
    <p:extLst>
      <p:ext uri="{BB962C8B-B14F-4D97-AF65-F5344CB8AC3E}">
        <p14:creationId xmlns:p14="http://schemas.microsoft.com/office/powerpoint/2010/main" val="301486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a:solidFill>
                  <a:srgbClr val="FF0000"/>
                </a:solidFill>
              </a:rPr>
              <a:t>2Pet. </a:t>
            </a:r>
            <a:r>
              <a:rPr lang="en-US" dirty="0" smtClean="0">
                <a:solidFill>
                  <a:srgbClr val="FF0000"/>
                </a:solidFill>
              </a:rPr>
              <a:t>3:14-16</a:t>
            </a:r>
            <a:endParaRPr lang="en-US" dirty="0"/>
          </a:p>
        </p:txBody>
      </p:sp>
      <p:sp>
        <p:nvSpPr>
          <p:cNvPr id="3" name="Content Placeholder 2"/>
          <p:cNvSpPr>
            <a:spLocks noGrp="1"/>
          </p:cNvSpPr>
          <p:nvPr>
            <p:ph idx="1"/>
          </p:nvPr>
        </p:nvSpPr>
        <p:spPr>
          <a:xfrm>
            <a:off x="228600" y="1371600"/>
            <a:ext cx="8763000" cy="4953000"/>
          </a:xfrm>
        </p:spPr>
        <p:txBody>
          <a:bodyPr>
            <a:noAutofit/>
          </a:bodyPr>
          <a:lstStyle/>
          <a:p>
            <a:pPr marL="0" indent="0">
              <a:buNone/>
            </a:pPr>
            <a:r>
              <a:rPr lang="en-US" sz="2800" dirty="0">
                <a:solidFill>
                  <a:schemeClr val="tx1">
                    <a:lumMod val="95000"/>
                    <a:lumOff val="5000"/>
                  </a:schemeClr>
                </a:solidFill>
              </a:rPr>
              <a:t>Therefore, beloved, since you are waiting for these, be diligent to be found by him without spot or blemish, and at peace. And count the patience of our Lord as salvation, just as our beloved brother Paul also </a:t>
            </a:r>
            <a:r>
              <a:rPr lang="en-US" sz="2800" b="1" i="1" u="sng" dirty="0">
                <a:solidFill>
                  <a:srgbClr val="FF0000"/>
                </a:solidFill>
              </a:rPr>
              <a:t>wrote to you</a:t>
            </a:r>
            <a:r>
              <a:rPr lang="en-US" sz="2800" dirty="0">
                <a:solidFill>
                  <a:schemeClr val="tx1">
                    <a:lumMod val="95000"/>
                    <a:lumOff val="5000"/>
                  </a:schemeClr>
                </a:solidFill>
              </a:rPr>
              <a:t> according to the wisdom given him, as he does in all his letters when he speaks in them of these matters. There are some things in them that are hard to understand, which the ignorant and unstable twist to their own destruction, as they do the other Scriptures. </a:t>
            </a:r>
          </a:p>
        </p:txBody>
      </p:sp>
    </p:spTree>
    <p:extLst>
      <p:ext uri="{BB962C8B-B14F-4D97-AF65-F5344CB8AC3E}">
        <p14:creationId xmlns:p14="http://schemas.microsoft.com/office/powerpoint/2010/main" val="113378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2Pet. </a:t>
            </a:r>
            <a:r>
              <a:rPr lang="en-US" dirty="0" smtClean="0">
                <a:solidFill>
                  <a:srgbClr val="FF0000"/>
                </a:solidFill>
              </a:rPr>
              <a:t>3:17-18</a:t>
            </a:r>
            <a:endParaRPr lang="en-US" dirty="0"/>
          </a:p>
        </p:txBody>
      </p:sp>
      <p:sp>
        <p:nvSpPr>
          <p:cNvPr id="3" name="Content Placeholder 2"/>
          <p:cNvSpPr>
            <a:spLocks noGrp="1"/>
          </p:cNvSpPr>
          <p:nvPr>
            <p:ph idx="1"/>
          </p:nvPr>
        </p:nvSpPr>
        <p:spPr>
          <a:xfrm>
            <a:off x="533400" y="1807361"/>
            <a:ext cx="8305800" cy="4669639"/>
          </a:xfrm>
        </p:spPr>
        <p:txBody>
          <a:bodyPr>
            <a:noAutofit/>
          </a:bodyPr>
          <a:lstStyle/>
          <a:p>
            <a:pPr marL="0" indent="0">
              <a:buNone/>
            </a:pPr>
            <a:r>
              <a:rPr lang="en-US" sz="3200" b="1" i="1" u="sng" dirty="0">
                <a:solidFill>
                  <a:srgbClr val="FF0000"/>
                </a:solidFill>
              </a:rPr>
              <a:t>You therefore</a:t>
            </a:r>
            <a:r>
              <a:rPr lang="en-US" sz="3200" dirty="0">
                <a:solidFill>
                  <a:schemeClr val="tx1">
                    <a:lumMod val="95000"/>
                    <a:lumOff val="5000"/>
                  </a:schemeClr>
                </a:solidFill>
              </a:rPr>
              <a:t>, beloved, knowing this beforehand, </a:t>
            </a:r>
            <a:r>
              <a:rPr lang="en-US" sz="3200" b="1" i="1" u="sng" dirty="0">
                <a:solidFill>
                  <a:srgbClr val="FF0000"/>
                </a:solidFill>
              </a:rPr>
              <a:t>take care</a:t>
            </a:r>
            <a:r>
              <a:rPr lang="en-US" sz="3200" dirty="0">
                <a:solidFill>
                  <a:schemeClr val="tx1">
                    <a:lumMod val="95000"/>
                    <a:lumOff val="5000"/>
                  </a:schemeClr>
                </a:solidFill>
              </a:rPr>
              <a:t> that you are not carried away with the error of lawless people and lose your own stability. </a:t>
            </a:r>
            <a:r>
              <a:rPr lang="en-US" sz="3200" b="1" i="1" u="sng" dirty="0">
                <a:solidFill>
                  <a:srgbClr val="FF0000"/>
                </a:solidFill>
              </a:rPr>
              <a:t>But grow</a:t>
            </a:r>
            <a:r>
              <a:rPr lang="en-US" sz="3200" dirty="0">
                <a:solidFill>
                  <a:schemeClr val="tx1">
                    <a:lumMod val="95000"/>
                    <a:lumOff val="5000"/>
                  </a:schemeClr>
                </a:solidFill>
              </a:rPr>
              <a:t> in the grace and knowledge of our Lord and Savior Jesus Christ. To him be the glory both now and to the day of eternity. Amen. </a:t>
            </a:r>
          </a:p>
        </p:txBody>
      </p:sp>
    </p:spTree>
    <p:extLst>
      <p:ext uri="{BB962C8B-B14F-4D97-AF65-F5344CB8AC3E}">
        <p14:creationId xmlns:p14="http://schemas.microsoft.com/office/powerpoint/2010/main" val="1537352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HOW</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228600" y="1981200"/>
            <a:ext cx="8686800" cy="4593439"/>
          </a:xfrm>
        </p:spPr>
        <p:txBody>
          <a:bodyPr>
            <a:normAutofit/>
          </a:bodyPr>
          <a:lstStyle/>
          <a:p>
            <a:pPr>
              <a:buFont typeface="Wingdings" pitchFamily="2" charset="2"/>
              <a:buChar char="Ø"/>
            </a:pPr>
            <a:r>
              <a:rPr lang="en-US" sz="3200" dirty="0" smtClean="0">
                <a:solidFill>
                  <a:schemeClr val="tx1">
                    <a:lumMod val="95000"/>
                    <a:lumOff val="5000"/>
                  </a:schemeClr>
                </a:solidFill>
              </a:rPr>
              <a:t>MUST Desire the Word (1Pet. 2:1-3)</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MUST Read the Word (2Pet. 3:11-18)</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MUST </a:t>
            </a:r>
            <a:r>
              <a:rPr lang="en-US" sz="3200" b="1" i="1" u="sng" dirty="0" smtClean="0">
                <a:solidFill>
                  <a:srgbClr val="FF0000"/>
                </a:solidFill>
              </a:rPr>
              <a:t>Live BY</a:t>
            </a:r>
            <a:r>
              <a:rPr lang="en-US" sz="3200" dirty="0" smtClean="0">
                <a:solidFill>
                  <a:schemeClr val="tx1">
                    <a:lumMod val="95000"/>
                    <a:lumOff val="5000"/>
                  </a:schemeClr>
                </a:solidFill>
              </a:rPr>
              <a:t> the Word (1Thes. 4:1-12)</a:t>
            </a:r>
          </a:p>
          <a:p>
            <a:endParaRPr lang="en-US" dirty="0"/>
          </a:p>
        </p:txBody>
      </p:sp>
    </p:spTree>
    <p:extLst>
      <p:ext uri="{BB962C8B-B14F-4D97-AF65-F5344CB8AC3E}">
        <p14:creationId xmlns:p14="http://schemas.microsoft.com/office/powerpoint/2010/main" val="14012760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971801"/>
            <a:ext cx="7117180" cy="1805580"/>
          </a:xfrm>
        </p:spPr>
        <p:txBody>
          <a:bodyPr/>
          <a:lstStyle/>
          <a:p>
            <a:r>
              <a:rPr lang="en-US" sz="6000" dirty="0">
                <a:solidFill>
                  <a:schemeClr val="tx1"/>
                </a:solidFill>
              </a:rPr>
              <a:t>Spiritual Growth</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19943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1Thes. </a:t>
            </a:r>
            <a:r>
              <a:rPr lang="en-US" dirty="0" smtClean="0">
                <a:solidFill>
                  <a:srgbClr val="FF0000"/>
                </a:solidFill>
              </a:rPr>
              <a:t>4:1-3a</a:t>
            </a:r>
            <a:endParaRPr lang="en-US" dirty="0">
              <a:solidFill>
                <a:srgbClr val="FF0000"/>
              </a:solidFill>
            </a:endParaRPr>
          </a:p>
        </p:txBody>
      </p:sp>
      <p:sp>
        <p:nvSpPr>
          <p:cNvPr id="3" name="Content Placeholder 2"/>
          <p:cNvSpPr>
            <a:spLocks noGrp="1"/>
          </p:cNvSpPr>
          <p:nvPr>
            <p:ph idx="1"/>
          </p:nvPr>
        </p:nvSpPr>
        <p:spPr>
          <a:xfrm>
            <a:off x="228600" y="1807361"/>
            <a:ext cx="8610600" cy="4593439"/>
          </a:xfrm>
        </p:spPr>
        <p:txBody>
          <a:bodyPr>
            <a:normAutofit/>
          </a:bodyPr>
          <a:lstStyle/>
          <a:p>
            <a:pPr marL="0" indent="0">
              <a:buNone/>
            </a:pPr>
            <a:r>
              <a:rPr lang="en-US" sz="3200" dirty="0" smtClean="0">
                <a:solidFill>
                  <a:schemeClr val="tx1">
                    <a:lumMod val="95000"/>
                    <a:lumOff val="5000"/>
                  </a:schemeClr>
                </a:solidFill>
              </a:rPr>
              <a:t>“Finally</a:t>
            </a:r>
            <a:r>
              <a:rPr lang="en-US" sz="3200" dirty="0">
                <a:solidFill>
                  <a:schemeClr val="tx1">
                    <a:lumMod val="95000"/>
                    <a:lumOff val="5000"/>
                  </a:schemeClr>
                </a:solidFill>
              </a:rPr>
              <a:t>, then, brothers, we ask and urge you in the Lord Jesus, that as you received from us how you ought to walk and to please God, just as you are doing, </a:t>
            </a:r>
            <a:r>
              <a:rPr lang="en-US" sz="3200" b="1" i="1" u="sng" dirty="0">
                <a:solidFill>
                  <a:srgbClr val="FF0000"/>
                </a:solidFill>
              </a:rPr>
              <a:t>that you do so more and more</a:t>
            </a:r>
            <a:r>
              <a:rPr lang="en-US" sz="3200" dirty="0">
                <a:solidFill>
                  <a:schemeClr val="tx1">
                    <a:lumMod val="95000"/>
                    <a:lumOff val="5000"/>
                  </a:schemeClr>
                </a:solidFill>
              </a:rPr>
              <a:t>. For you know what instructions we gave you through the Lord </a:t>
            </a:r>
            <a:r>
              <a:rPr lang="en-US" sz="3200" dirty="0" smtClean="0">
                <a:solidFill>
                  <a:schemeClr val="tx1">
                    <a:lumMod val="95000"/>
                    <a:lumOff val="5000"/>
                  </a:schemeClr>
                </a:solidFill>
              </a:rPr>
              <a:t>Jesus. </a:t>
            </a:r>
            <a:r>
              <a:rPr lang="en-US" sz="3200" dirty="0">
                <a:solidFill>
                  <a:schemeClr val="tx1">
                    <a:lumMod val="95000"/>
                    <a:lumOff val="5000"/>
                  </a:schemeClr>
                </a:solidFill>
              </a:rPr>
              <a:t>For this is the will of God, your </a:t>
            </a:r>
            <a:r>
              <a:rPr lang="en-US" sz="3200" dirty="0" smtClean="0">
                <a:solidFill>
                  <a:schemeClr val="tx1">
                    <a:lumMod val="95000"/>
                    <a:lumOff val="5000"/>
                  </a:schemeClr>
                </a:solidFill>
              </a:rPr>
              <a:t>sanctification:…”</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3452006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125113" cy="924475"/>
          </a:xfrm>
        </p:spPr>
        <p:txBody>
          <a:bodyPr/>
          <a:lstStyle/>
          <a:p>
            <a:pPr algn="ctr"/>
            <a:r>
              <a:rPr lang="en-US" sz="4400" b="1" i="1" u="sng" dirty="0">
                <a:solidFill>
                  <a:schemeClr val="tx1">
                    <a:lumMod val="95000"/>
                    <a:lumOff val="5000"/>
                  </a:schemeClr>
                </a:solidFill>
              </a:rPr>
              <a:t>WHEN</a:t>
            </a:r>
            <a:r>
              <a:rPr lang="en-US" sz="4400" dirty="0">
                <a:solidFill>
                  <a:schemeClr val="tx1">
                    <a:lumMod val="95000"/>
                    <a:lumOff val="5000"/>
                  </a:schemeClr>
                </a:solidFill>
              </a:rPr>
              <a:t> You Grow </a:t>
            </a:r>
          </a:p>
        </p:txBody>
      </p:sp>
      <p:sp>
        <p:nvSpPr>
          <p:cNvPr id="3" name="Content Placeholder 2"/>
          <p:cNvSpPr>
            <a:spLocks noGrp="1"/>
          </p:cNvSpPr>
          <p:nvPr>
            <p:ph idx="1"/>
          </p:nvPr>
        </p:nvSpPr>
        <p:spPr>
          <a:xfrm>
            <a:off x="304800" y="1524001"/>
            <a:ext cx="8610600" cy="5029200"/>
          </a:xfrm>
        </p:spPr>
        <p:txBody>
          <a:bodyPr/>
          <a:lstStyle/>
          <a:p>
            <a:pPr>
              <a:buFont typeface="Wingdings" pitchFamily="2" charset="2"/>
              <a:buChar char="Ø"/>
            </a:pPr>
            <a:r>
              <a:rPr lang="en-US" sz="3200" b="1" i="1" u="sng" dirty="0" smtClean="0">
                <a:solidFill>
                  <a:srgbClr val="FF0000"/>
                </a:solidFill>
              </a:rPr>
              <a:t>EVIDENT</a:t>
            </a:r>
            <a:r>
              <a:rPr lang="en-US" sz="3200" dirty="0" smtClean="0">
                <a:solidFill>
                  <a:schemeClr val="tx1">
                    <a:lumMod val="95000"/>
                    <a:lumOff val="5000"/>
                  </a:schemeClr>
                </a:solidFill>
              </a:rPr>
              <a:t> to All (2Thes. 1:3-5)</a:t>
            </a:r>
          </a:p>
          <a:p>
            <a:pPr>
              <a:buFont typeface="Wingdings" pitchFamily="2" charset="2"/>
              <a:buChar char="Ø"/>
            </a:pPr>
            <a:endParaRPr lang="en-US" dirty="0" smtClean="0"/>
          </a:p>
          <a:p>
            <a:endParaRPr lang="en-US" dirty="0"/>
          </a:p>
        </p:txBody>
      </p:sp>
    </p:spTree>
    <p:extLst>
      <p:ext uri="{BB962C8B-B14F-4D97-AF65-F5344CB8AC3E}">
        <p14:creationId xmlns:p14="http://schemas.microsoft.com/office/powerpoint/2010/main" val="32801732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2Thes. </a:t>
            </a:r>
            <a:r>
              <a:rPr lang="en-US" dirty="0" smtClean="0">
                <a:solidFill>
                  <a:srgbClr val="FF0000"/>
                </a:solidFill>
              </a:rPr>
              <a:t>1:3-5</a:t>
            </a:r>
            <a:endParaRPr lang="en-US" dirty="0">
              <a:solidFill>
                <a:srgbClr val="FF0000"/>
              </a:solidFill>
            </a:endParaRPr>
          </a:p>
        </p:txBody>
      </p:sp>
      <p:sp>
        <p:nvSpPr>
          <p:cNvPr id="3" name="Content Placeholder 2"/>
          <p:cNvSpPr>
            <a:spLocks noGrp="1"/>
          </p:cNvSpPr>
          <p:nvPr>
            <p:ph idx="1"/>
          </p:nvPr>
        </p:nvSpPr>
        <p:spPr>
          <a:xfrm>
            <a:off x="228600" y="1807361"/>
            <a:ext cx="8762999" cy="4669639"/>
          </a:xfrm>
        </p:spPr>
        <p:txBody>
          <a:bodyPr>
            <a:noAutofit/>
          </a:bodyPr>
          <a:lstStyle/>
          <a:p>
            <a:pPr marL="0" indent="0">
              <a:buNone/>
            </a:pPr>
            <a:r>
              <a:rPr lang="en-US" sz="2800" dirty="0">
                <a:solidFill>
                  <a:schemeClr val="tx1">
                    <a:lumMod val="95000"/>
                    <a:lumOff val="5000"/>
                  </a:schemeClr>
                </a:solidFill>
              </a:rPr>
              <a:t>We are bound to thank God always for you, brethren, as it is fitting, because your faith grows exceedingly, and the love of every one of you all abounds toward each other, so that we ourselves boast of you among the churches of God for your patience and faith in all your persecutions and tribulations that you endure, </a:t>
            </a:r>
            <a:r>
              <a:rPr lang="en-US" sz="2800" b="1" i="1" u="sng" dirty="0">
                <a:solidFill>
                  <a:srgbClr val="FF0000"/>
                </a:solidFill>
              </a:rPr>
              <a:t>which is manifest evidence </a:t>
            </a:r>
            <a:r>
              <a:rPr lang="en-US" sz="2800" dirty="0">
                <a:solidFill>
                  <a:schemeClr val="tx1">
                    <a:lumMod val="95000"/>
                    <a:lumOff val="5000"/>
                  </a:schemeClr>
                </a:solidFill>
              </a:rPr>
              <a:t>of the righteous judgment of God, that you may be counted worthy of the kingdom of God, for which you also suffer;</a:t>
            </a:r>
          </a:p>
        </p:txBody>
      </p:sp>
    </p:spTree>
    <p:extLst>
      <p:ext uri="{BB962C8B-B14F-4D97-AF65-F5344CB8AC3E}">
        <p14:creationId xmlns:p14="http://schemas.microsoft.com/office/powerpoint/2010/main" val="382097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en-US" sz="4400" b="1" i="1" u="sng" dirty="0">
                <a:solidFill>
                  <a:schemeClr val="tx1">
                    <a:lumMod val="95000"/>
                    <a:lumOff val="5000"/>
                  </a:schemeClr>
                </a:solidFill>
              </a:rPr>
              <a:t>WHEN</a:t>
            </a:r>
            <a:r>
              <a:rPr lang="en-US" sz="4400" dirty="0">
                <a:solidFill>
                  <a:schemeClr val="tx1">
                    <a:lumMod val="95000"/>
                    <a:lumOff val="5000"/>
                  </a:schemeClr>
                </a:solidFill>
              </a:rPr>
              <a:t> You Grow </a:t>
            </a:r>
          </a:p>
        </p:txBody>
      </p:sp>
      <p:sp>
        <p:nvSpPr>
          <p:cNvPr id="3" name="Content Placeholder 2"/>
          <p:cNvSpPr>
            <a:spLocks noGrp="1"/>
          </p:cNvSpPr>
          <p:nvPr>
            <p:ph idx="1"/>
          </p:nvPr>
        </p:nvSpPr>
        <p:spPr>
          <a:xfrm>
            <a:off x="228600" y="1807361"/>
            <a:ext cx="8610600" cy="4822039"/>
          </a:xfrm>
        </p:spPr>
        <p:txBody>
          <a:bodyPr/>
          <a:lstStyle/>
          <a:p>
            <a:pPr>
              <a:buFont typeface="Wingdings" pitchFamily="2" charset="2"/>
              <a:buChar char="Ø"/>
            </a:pPr>
            <a:r>
              <a:rPr lang="en-US" sz="3200" dirty="0" smtClean="0">
                <a:solidFill>
                  <a:schemeClr val="tx1">
                    <a:lumMod val="95000"/>
                    <a:lumOff val="5000"/>
                  </a:schemeClr>
                </a:solidFill>
              </a:rPr>
              <a:t>EVIDENT to All (2Thes. 1:1-12)</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b="1" i="1" u="sng" dirty="0" smtClean="0">
                <a:solidFill>
                  <a:srgbClr val="FF0000"/>
                </a:solidFill>
              </a:rPr>
              <a:t>ENCOURAGING</a:t>
            </a:r>
            <a:r>
              <a:rPr lang="en-US" sz="3200" dirty="0" smtClean="0">
                <a:solidFill>
                  <a:schemeClr val="tx1">
                    <a:lumMod val="95000"/>
                    <a:lumOff val="5000"/>
                  </a:schemeClr>
                </a:solidFill>
              </a:rPr>
              <a:t> to ALL (2Cor. 10:13-18)</a:t>
            </a:r>
          </a:p>
        </p:txBody>
      </p:sp>
    </p:spTree>
    <p:extLst>
      <p:ext uri="{BB962C8B-B14F-4D97-AF65-F5344CB8AC3E}">
        <p14:creationId xmlns:p14="http://schemas.microsoft.com/office/powerpoint/2010/main" val="32019332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pPr algn="ctr"/>
            <a:r>
              <a:rPr lang="en-US" dirty="0">
                <a:solidFill>
                  <a:srgbClr val="FF0000"/>
                </a:solidFill>
              </a:rPr>
              <a:t>2Cor. 10:13-18</a:t>
            </a:r>
          </a:p>
        </p:txBody>
      </p:sp>
      <p:sp>
        <p:nvSpPr>
          <p:cNvPr id="3" name="Content Placeholder 2"/>
          <p:cNvSpPr>
            <a:spLocks noGrp="1"/>
          </p:cNvSpPr>
          <p:nvPr>
            <p:ph idx="1"/>
          </p:nvPr>
        </p:nvSpPr>
        <p:spPr>
          <a:xfrm>
            <a:off x="228600" y="990600"/>
            <a:ext cx="8686800" cy="5638799"/>
          </a:xfrm>
        </p:spPr>
        <p:txBody>
          <a:bodyPr>
            <a:normAutofit/>
          </a:bodyPr>
          <a:lstStyle/>
          <a:p>
            <a:pPr marL="0" indent="0">
              <a:buNone/>
            </a:pPr>
            <a:r>
              <a:rPr lang="en-US" sz="2400" dirty="0">
                <a:solidFill>
                  <a:schemeClr val="tx1">
                    <a:lumMod val="95000"/>
                    <a:lumOff val="5000"/>
                  </a:schemeClr>
                </a:solidFill>
              </a:rPr>
              <a:t>We, however, will not boast beyond measure, but within the limits of the sphere which God appointed us--a sphere which especially includes you. For we are not overextending ourselves (as though our authority did not extend to you), for it was to you that we came with the gospel of Christ; not boasting of things beyond measure, that is, in other men's labors, but having hope, that as your faith is increased, </a:t>
            </a:r>
            <a:r>
              <a:rPr lang="en-US" sz="2400" b="1" i="1" u="sng" dirty="0">
                <a:solidFill>
                  <a:srgbClr val="FF0000"/>
                </a:solidFill>
              </a:rPr>
              <a:t>we shall be greatly enlarged by you in our sphere</a:t>
            </a:r>
            <a:r>
              <a:rPr lang="en-US" sz="2400" dirty="0">
                <a:solidFill>
                  <a:schemeClr val="tx1">
                    <a:lumMod val="95000"/>
                    <a:lumOff val="5000"/>
                  </a:schemeClr>
                </a:solidFill>
              </a:rPr>
              <a:t>, to preach the gospel in the regions beyond you, and not to boast in another man's sphere of accomplishment. But "HE WHO GLORIES, LET HIM GLORY IN THE LORD." For not he who commends himself is approved, but whom the Lord commends.</a:t>
            </a:r>
          </a:p>
        </p:txBody>
      </p:sp>
    </p:spTree>
    <p:extLst>
      <p:ext uri="{BB962C8B-B14F-4D97-AF65-F5344CB8AC3E}">
        <p14:creationId xmlns:p14="http://schemas.microsoft.com/office/powerpoint/2010/main" val="76485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WHEN</a:t>
            </a:r>
            <a:r>
              <a:rPr lang="en-US" sz="4400" dirty="0">
                <a:solidFill>
                  <a:schemeClr val="tx1">
                    <a:lumMod val="95000"/>
                    <a:lumOff val="5000"/>
                  </a:schemeClr>
                </a:solidFill>
              </a:rPr>
              <a:t> You Grow </a:t>
            </a:r>
          </a:p>
        </p:txBody>
      </p:sp>
      <p:sp>
        <p:nvSpPr>
          <p:cNvPr id="3" name="Content Placeholder 2"/>
          <p:cNvSpPr>
            <a:spLocks noGrp="1"/>
          </p:cNvSpPr>
          <p:nvPr>
            <p:ph idx="1"/>
          </p:nvPr>
        </p:nvSpPr>
        <p:spPr>
          <a:xfrm>
            <a:off x="381000" y="1807361"/>
            <a:ext cx="8610600" cy="4822039"/>
          </a:xfrm>
        </p:spPr>
        <p:txBody>
          <a:bodyPr>
            <a:normAutofit/>
          </a:bodyPr>
          <a:lstStyle/>
          <a:p>
            <a:pPr>
              <a:buFont typeface="Wingdings" pitchFamily="2" charset="2"/>
              <a:buChar char="Ø"/>
            </a:pPr>
            <a:r>
              <a:rPr lang="en-US" sz="3200" dirty="0" smtClean="0">
                <a:solidFill>
                  <a:schemeClr val="tx1">
                    <a:lumMod val="95000"/>
                    <a:lumOff val="5000"/>
                  </a:schemeClr>
                </a:solidFill>
              </a:rPr>
              <a:t>EVIDENT to All (2Thes. 1:1-12)</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ENCOURAGING to ALL (2Cor. 10:13-18)</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b="1" i="1" u="sng" dirty="0" smtClean="0">
                <a:solidFill>
                  <a:srgbClr val="FF0000"/>
                </a:solidFill>
              </a:rPr>
              <a:t>ESSENTIAL</a:t>
            </a:r>
            <a:r>
              <a:rPr lang="en-US" sz="3200" dirty="0" smtClean="0">
                <a:solidFill>
                  <a:schemeClr val="tx1">
                    <a:lumMod val="95000"/>
                    <a:lumOff val="5000"/>
                  </a:schemeClr>
                </a:solidFill>
              </a:rPr>
              <a:t> to ALL (</a:t>
            </a:r>
            <a:r>
              <a:rPr lang="en-US" sz="3200" dirty="0" err="1" smtClean="0">
                <a:solidFill>
                  <a:schemeClr val="tx1">
                    <a:lumMod val="95000"/>
                    <a:lumOff val="5000"/>
                  </a:schemeClr>
                </a:solidFill>
              </a:rPr>
              <a:t>Eph</a:t>
            </a:r>
            <a:r>
              <a:rPr lang="en-US" sz="3200" dirty="0" smtClean="0">
                <a:solidFill>
                  <a:schemeClr val="tx1">
                    <a:lumMod val="95000"/>
                    <a:lumOff val="5000"/>
                  </a:schemeClr>
                </a:solidFill>
              </a:rPr>
              <a:t> 2:19-22; Col. 2:18-19)</a:t>
            </a:r>
            <a:endParaRPr lang="en-US" dirty="0"/>
          </a:p>
        </p:txBody>
      </p:sp>
    </p:spTree>
    <p:extLst>
      <p:ext uri="{BB962C8B-B14F-4D97-AF65-F5344CB8AC3E}">
        <p14:creationId xmlns:p14="http://schemas.microsoft.com/office/powerpoint/2010/main" val="38408218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Ephesians 2:19-22</a:t>
            </a:r>
            <a:endParaRPr lang="en-US" dirty="0">
              <a:solidFill>
                <a:srgbClr val="FF0000"/>
              </a:solidFill>
            </a:endParaRPr>
          </a:p>
        </p:txBody>
      </p:sp>
      <p:sp>
        <p:nvSpPr>
          <p:cNvPr id="3" name="Content Placeholder 2"/>
          <p:cNvSpPr>
            <a:spLocks noGrp="1"/>
          </p:cNvSpPr>
          <p:nvPr>
            <p:ph idx="1"/>
          </p:nvPr>
        </p:nvSpPr>
        <p:spPr>
          <a:xfrm>
            <a:off x="457200" y="1807361"/>
            <a:ext cx="8458199" cy="4745839"/>
          </a:xfrm>
        </p:spPr>
        <p:txBody>
          <a:bodyPr>
            <a:normAutofit/>
          </a:bodyPr>
          <a:lstStyle/>
          <a:p>
            <a:pPr marL="0" indent="0">
              <a:buNone/>
            </a:pPr>
            <a:r>
              <a:rPr lang="en-US" sz="2800" dirty="0">
                <a:solidFill>
                  <a:schemeClr val="tx1">
                    <a:lumMod val="95000"/>
                    <a:lumOff val="5000"/>
                  </a:schemeClr>
                </a:solidFill>
              </a:rPr>
              <a:t>Now, therefore, you are no longer strangers and foreigners, but fellow citizens with the saints and members of the household of God, having been built on the foundation of the apostles and prophets, Jesus Christ Himself being the chief cornerstone, </a:t>
            </a:r>
            <a:r>
              <a:rPr lang="en-US" sz="2800" b="1" i="1" u="sng" dirty="0">
                <a:solidFill>
                  <a:srgbClr val="FF0000"/>
                </a:solidFill>
              </a:rPr>
              <a:t>in whom the whole building, being fitted together, </a:t>
            </a:r>
            <a:r>
              <a:rPr lang="en-US" sz="2800" dirty="0">
                <a:solidFill>
                  <a:schemeClr val="tx1">
                    <a:lumMod val="95000"/>
                    <a:lumOff val="5000"/>
                  </a:schemeClr>
                </a:solidFill>
              </a:rPr>
              <a:t>grows into a holy temple in the Lord, in whom you also are being built together for a dwelling place of God in the Spirit.</a:t>
            </a:r>
          </a:p>
        </p:txBody>
      </p:sp>
    </p:spTree>
    <p:extLst>
      <p:ext uri="{BB962C8B-B14F-4D97-AF65-F5344CB8AC3E}">
        <p14:creationId xmlns:p14="http://schemas.microsoft.com/office/powerpoint/2010/main" val="1183939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Col. 2:18-19</a:t>
            </a:r>
          </a:p>
        </p:txBody>
      </p:sp>
      <p:sp>
        <p:nvSpPr>
          <p:cNvPr id="3" name="Content Placeholder 2"/>
          <p:cNvSpPr>
            <a:spLocks noGrp="1"/>
          </p:cNvSpPr>
          <p:nvPr>
            <p:ph idx="1"/>
          </p:nvPr>
        </p:nvSpPr>
        <p:spPr>
          <a:xfrm>
            <a:off x="304800" y="1524000"/>
            <a:ext cx="8534400" cy="5029199"/>
          </a:xfrm>
        </p:spPr>
        <p:txBody>
          <a:bodyPr>
            <a:noAutofit/>
          </a:bodyPr>
          <a:lstStyle/>
          <a:p>
            <a:pPr marL="0" indent="0">
              <a:buNone/>
            </a:pPr>
            <a:r>
              <a:rPr lang="en-US" sz="3200" dirty="0">
                <a:solidFill>
                  <a:schemeClr val="tx1">
                    <a:lumMod val="95000"/>
                    <a:lumOff val="5000"/>
                  </a:schemeClr>
                </a:solidFill>
              </a:rPr>
              <a:t>Let no one cheat you of your reward, taking delight in false humility and worship of angels, intruding into those things which he has not seen, vainly puffed up by his fleshly mind, and not holding fast to the Head, </a:t>
            </a:r>
            <a:r>
              <a:rPr lang="en-US" sz="3200" b="1" i="1" u="sng" dirty="0">
                <a:solidFill>
                  <a:srgbClr val="FF0000"/>
                </a:solidFill>
              </a:rPr>
              <a:t>from whom all the body, nourished and knit together by joints and ligaments, grows with the increase that is from God</a:t>
            </a:r>
            <a:r>
              <a:rPr lang="en-US" sz="3200" dirty="0"/>
              <a:t>.</a:t>
            </a:r>
          </a:p>
        </p:txBody>
      </p:sp>
    </p:spTree>
    <p:extLst>
      <p:ext uri="{BB962C8B-B14F-4D97-AF65-F5344CB8AC3E}">
        <p14:creationId xmlns:p14="http://schemas.microsoft.com/office/powerpoint/2010/main" val="3188047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ctr"/>
            <a:r>
              <a:rPr lang="en-US" sz="5400" dirty="0">
                <a:solidFill>
                  <a:schemeClr val="tx1">
                    <a:lumMod val="95000"/>
                    <a:lumOff val="5000"/>
                  </a:schemeClr>
                </a:solidFill>
              </a:rPr>
              <a:t>Spiritual </a:t>
            </a:r>
            <a:r>
              <a:rPr lang="en-US" sz="5400" dirty="0" smtClean="0">
                <a:solidFill>
                  <a:schemeClr val="tx1">
                    <a:lumMod val="95000"/>
                    <a:lumOff val="5000"/>
                  </a:schemeClr>
                </a:solidFill>
              </a:rPr>
              <a:t>Growth</a:t>
            </a:r>
            <a:endParaRPr lang="en-US" sz="5400" dirty="0">
              <a:solidFill>
                <a:schemeClr val="tx1">
                  <a:lumMod val="95000"/>
                  <a:lumOff val="5000"/>
                </a:schemeClr>
              </a:solidFill>
            </a:endParaRPr>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3200" dirty="0">
                <a:solidFill>
                  <a:schemeClr val="tx1">
                    <a:lumMod val="95000"/>
                    <a:lumOff val="5000"/>
                  </a:schemeClr>
                </a:solidFill>
              </a:rPr>
              <a:t>Conclusion – </a:t>
            </a:r>
            <a:r>
              <a:rPr lang="en-US" sz="3200" b="1" i="1" u="sng" dirty="0">
                <a:solidFill>
                  <a:srgbClr val="FF0000"/>
                </a:solidFill>
              </a:rPr>
              <a:t>GROW in Grace</a:t>
            </a:r>
            <a:r>
              <a:rPr lang="en-US" sz="3200" dirty="0">
                <a:solidFill>
                  <a:schemeClr val="tx1">
                    <a:lumMod val="95000"/>
                    <a:lumOff val="5000"/>
                  </a:schemeClr>
                </a:solidFill>
              </a:rPr>
              <a:t> (2 Corinthians 8:1-7)</a:t>
            </a:r>
          </a:p>
          <a:p>
            <a:endParaRPr lang="en-US" dirty="0"/>
          </a:p>
        </p:txBody>
      </p:sp>
    </p:spTree>
    <p:extLst>
      <p:ext uri="{BB962C8B-B14F-4D97-AF65-F5344CB8AC3E}">
        <p14:creationId xmlns:p14="http://schemas.microsoft.com/office/powerpoint/2010/main" val="22704317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a:solidFill>
                  <a:srgbClr val="FF0000"/>
                </a:solidFill>
              </a:rPr>
              <a:t>2 Corinthians 8:1-7</a:t>
            </a:r>
          </a:p>
        </p:txBody>
      </p:sp>
      <p:sp>
        <p:nvSpPr>
          <p:cNvPr id="3" name="Content Placeholder 2"/>
          <p:cNvSpPr>
            <a:spLocks noGrp="1"/>
          </p:cNvSpPr>
          <p:nvPr>
            <p:ph idx="1"/>
          </p:nvPr>
        </p:nvSpPr>
        <p:spPr>
          <a:xfrm>
            <a:off x="304800" y="1447801"/>
            <a:ext cx="8382000" cy="5105400"/>
          </a:xfrm>
        </p:spPr>
        <p:txBody>
          <a:bodyPr>
            <a:noAutofit/>
          </a:bodyPr>
          <a:lstStyle/>
          <a:p>
            <a:pPr marL="0" indent="0">
              <a:buNone/>
            </a:pPr>
            <a:r>
              <a:rPr lang="en-US" sz="2800" dirty="0">
                <a:solidFill>
                  <a:schemeClr val="tx1">
                    <a:lumMod val="95000"/>
                    <a:lumOff val="5000"/>
                  </a:schemeClr>
                </a:solidFill>
              </a:rPr>
              <a:t>Moreover, brethren, we make known to you the grace of God bestowed on the churches of Macedonia: that in a great trial of affliction the abundance of their joy and their deep poverty abounded in the riches of their liberality. For I bear witness that according to their ability, yes, and beyond their ability, they were freely willing, imploring us with much urgency that we would receive the gift and the fellowship of the ministering to the saints. </a:t>
            </a:r>
          </a:p>
        </p:txBody>
      </p:sp>
    </p:spTree>
    <p:extLst>
      <p:ext uri="{BB962C8B-B14F-4D97-AF65-F5344CB8AC3E}">
        <p14:creationId xmlns:p14="http://schemas.microsoft.com/office/powerpoint/2010/main" val="407136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25113" cy="924475"/>
          </a:xfrm>
        </p:spPr>
        <p:txBody>
          <a:bodyPr/>
          <a:lstStyle/>
          <a:p>
            <a:pPr algn="ctr"/>
            <a:r>
              <a:rPr lang="en-US" sz="4400" b="1" i="1" u="sng" dirty="0">
                <a:solidFill>
                  <a:schemeClr val="tx1">
                    <a:lumMod val="95000"/>
                    <a:lumOff val="5000"/>
                  </a:schemeClr>
                </a:solidFill>
              </a:rPr>
              <a:t>NEED</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381000" y="1807361"/>
            <a:ext cx="8382000" cy="4593439"/>
          </a:xfrm>
        </p:spPr>
        <p:txBody>
          <a:bodyPr/>
          <a:lstStyle/>
          <a:p>
            <a:pPr>
              <a:buFont typeface="Wingdings" pitchFamily="2" charset="2"/>
              <a:buChar char="Ø"/>
            </a:pPr>
            <a:r>
              <a:rPr lang="en-US" sz="3200" dirty="0" smtClean="0">
                <a:solidFill>
                  <a:schemeClr val="tx1">
                    <a:lumMod val="95000"/>
                    <a:lumOff val="5000"/>
                  </a:schemeClr>
                </a:solidFill>
              </a:rPr>
              <a:t>NEED to be </a:t>
            </a:r>
            <a:r>
              <a:rPr lang="en-US" sz="3200" b="1" i="1" u="sng" dirty="0" smtClean="0">
                <a:solidFill>
                  <a:srgbClr val="FF0000"/>
                </a:solidFill>
              </a:rPr>
              <a:t>Mature</a:t>
            </a:r>
            <a:r>
              <a:rPr lang="en-US" sz="3200" dirty="0" smtClean="0">
                <a:solidFill>
                  <a:schemeClr val="tx1">
                    <a:lumMod val="95000"/>
                    <a:lumOff val="5000"/>
                  </a:schemeClr>
                </a:solidFill>
              </a:rPr>
              <a:t> (1Cor. 14:18-20)</a:t>
            </a:r>
          </a:p>
          <a:p>
            <a:pPr>
              <a:buFont typeface="Wingdings" pitchFamily="2" charset="2"/>
              <a:buChar char="Ø"/>
            </a:pPr>
            <a:endParaRPr lang="en-US" dirty="0" smtClean="0"/>
          </a:p>
        </p:txBody>
      </p:sp>
    </p:spTree>
    <p:extLst>
      <p:ext uri="{BB962C8B-B14F-4D97-AF65-F5344CB8AC3E}">
        <p14:creationId xmlns:p14="http://schemas.microsoft.com/office/powerpoint/2010/main" val="42355858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a:solidFill>
                  <a:srgbClr val="FF0000"/>
                </a:solidFill>
              </a:rPr>
              <a:t>2 Corinthians </a:t>
            </a:r>
            <a:r>
              <a:rPr lang="en-US" dirty="0" smtClean="0">
                <a:solidFill>
                  <a:srgbClr val="FF0000"/>
                </a:solidFill>
              </a:rPr>
              <a:t>8:6-7</a:t>
            </a:r>
            <a:endParaRPr lang="en-US" dirty="0">
              <a:solidFill>
                <a:srgbClr val="FF0000"/>
              </a:solidFill>
            </a:endParaRPr>
          </a:p>
        </p:txBody>
      </p:sp>
      <p:sp>
        <p:nvSpPr>
          <p:cNvPr id="3" name="Content Placeholder 2"/>
          <p:cNvSpPr>
            <a:spLocks noGrp="1"/>
          </p:cNvSpPr>
          <p:nvPr>
            <p:ph idx="1"/>
          </p:nvPr>
        </p:nvSpPr>
        <p:spPr>
          <a:xfrm>
            <a:off x="304800" y="1447801"/>
            <a:ext cx="8382000" cy="5105400"/>
          </a:xfrm>
        </p:spPr>
        <p:txBody>
          <a:bodyPr>
            <a:noAutofit/>
          </a:bodyPr>
          <a:lstStyle/>
          <a:p>
            <a:pPr marL="0" indent="0">
              <a:buNone/>
            </a:pPr>
            <a:r>
              <a:rPr lang="en-US" sz="3200" dirty="0" smtClean="0">
                <a:solidFill>
                  <a:schemeClr val="tx1">
                    <a:lumMod val="95000"/>
                    <a:lumOff val="5000"/>
                  </a:schemeClr>
                </a:solidFill>
              </a:rPr>
              <a:t>So </a:t>
            </a:r>
            <a:r>
              <a:rPr lang="en-US" sz="3200" dirty="0">
                <a:solidFill>
                  <a:schemeClr val="tx1">
                    <a:lumMod val="95000"/>
                    <a:lumOff val="5000"/>
                  </a:schemeClr>
                </a:solidFill>
              </a:rPr>
              <a:t>we urged Titus, that as he had begun, so he would also complete this grace in you as well. But as you abound in everything--in faith, in speech, in knowledge, in all diligence, and in your love for us--see that you abound in this grace also.</a:t>
            </a:r>
          </a:p>
          <a:p>
            <a:pPr marL="0" indent="0">
              <a:buNone/>
            </a:pPr>
            <a:endParaRPr lang="en-US" sz="2800" dirty="0"/>
          </a:p>
        </p:txBody>
      </p:sp>
    </p:spTree>
    <p:extLst>
      <p:ext uri="{BB962C8B-B14F-4D97-AF65-F5344CB8AC3E}">
        <p14:creationId xmlns:p14="http://schemas.microsoft.com/office/powerpoint/2010/main" val="3499546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599" cy="6172200"/>
          </a:xfrm>
        </p:spPr>
        <p:txBody>
          <a:bodyPr>
            <a:normAutofit lnSpcReduction="10000"/>
          </a:bodyPr>
          <a:lstStyle/>
          <a:p>
            <a:pPr marL="0" indent="0">
              <a:buNone/>
            </a:pPr>
            <a:r>
              <a:rPr lang="en-US" sz="2800" dirty="0">
                <a:solidFill>
                  <a:schemeClr val="tx1">
                    <a:lumMod val="95000"/>
                    <a:lumOff val="5000"/>
                  </a:schemeClr>
                </a:solidFill>
              </a:rPr>
              <a:t>Grace is obtained through obedience to The Lord’s invitation – (Ephesians 2:8-10; Hebrews 11:6; Romans 5:2)</a:t>
            </a:r>
          </a:p>
          <a:p>
            <a:pPr marL="0" indent="0">
              <a:buNone/>
            </a:pPr>
            <a:r>
              <a:rPr lang="en-US" sz="2800" dirty="0">
                <a:solidFill>
                  <a:schemeClr val="tx1">
                    <a:lumMod val="95000"/>
                    <a:lumOff val="5000"/>
                  </a:schemeClr>
                </a:solidFill>
              </a:rPr>
              <a:t>We must </a:t>
            </a:r>
            <a:r>
              <a:rPr lang="en-US" sz="2800" b="1" i="1" u="sng" dirty="0">
                <a:solidFill>
                  <a:srgbClr val="FF0000"/>
                </a:solidFill>
              </a:rPr>
              <a:t>Hear</a:t>
            </a:r>
            <a:r>
              <a:rPr lang="en-US" sz="2800" dirty="0">
                <a:solidFill>
                  <a:schemeClr val="tx1">
                    <a:lumMod val="95000"/>
                    <a:lumOff val="5000"/>
                  </a:schemeClr>
                </a:solidFill>
              </a:rPr>
              <a:t> the Word – Romans 10:17</a:t>
            </a:r>
          </a:p>
          <a:p>
            <a:pPr marL="0" indent="0">
              <a:buNone/>
            </a:pPr>
            <a:r>
              <a:rPr lang="en-US" sz="2800" dirty="0">
                <a:solidFill>
                  <a:schemeClr val="tx1">
                    <a:lumMod val="95000"/>
                    <a:lumOff val="5000"/>
                  </a:schemeClr>
                </a:solidFill>
              </a:rPr>
              <a:t>We must </a:t>
            </a:r>
            <a:r>
              <a:rPr lang="en-US" sz="2800" b="1" i="1" u="sng" dirty="0">
                <a:solidFill>
                  <a:srgbClr val="FF0000"/>
                </a:solidFill>
              </a:rPr>
              <a:t>Believe</a:t>
            </a:r>
            <a:r>
              <a:rPr lang="en-US" sz="2800" dirty="0">
                <a:solidFill>
                  <a:schemeClr val="tx1">
                    <a:lumMod val="95000"/>
                    <a:lumOff val="5000"/>
                  </a:schemeClr>
                </a:solidFill>
              </a:rPr>
              <a:t> The Word – John 8:24</a:t>
            </a:r>
          </a:p>
          <a:p>
            <a:pPr marL="0" indent="0">
              <a:buNone/>
            </a:pPr>
            <a:r>
              <a:rPr lang="en-US" sz="2800" dirty="0">
                <a:solidFill>
                  <a:schemeClr val="tx1">
                    <a:lumMod val="95000"/>
                    <a:lumOff val="5000"/>
                  </a:schemeClr>
                </a:solidFill>
              </a:rPr>
              <a:t>We must </a:t>
            </a:r>
            <a:r>
              <a:rPr lang="en-US" sz="2800" b="1" i="1" u="sng" dirty="0">
                <a:solidFill>
                  <a:srgbClr val="FF0000"/>
                </a:solidFill>
              </a:rPr>
              <a:t>Repent</a:t>
            </a:r>
            <a:r>
              <a:rPr lang="en-US" sz="2800" dirty="0">
                <a:solidFill>
                  <a:schemeClr val="tx1">
                    <a:lumMod val="95000"/>
                    <a:lumOff val="5000"/>
                  </a:schemeClr>
                </a:solidFill>
              </a:rPr>
              <a:t> of Our Sins – Luke 13:3</a:t>
            </a:r>
          </a:p>
          <a:p>
            <a:pPr marL="0" indent="0">
              <a:buNone/>
            </a:pPr>
            <a:r>
              <a:rPr lang="en-US" sz="2800" dirty="0">
                <a:solidFill>
                  <a:schemeClr val="tx1">
                    <a:lumMod val="95000"/>
                    <a:lumOff val="5000"/>
                  </a:schemeClr>
                </a:solidFill>
              </a:rPr>
              <a:t>We must </a:t>
            </a:r>
            <a:r>
              <a:rPr lang="en-US" sz="2800" b="1" i="1" u="sng" dirty="0">
                <a:solidFill>
                  <a:srgbClr val="FF0000"/>
                </a:solidFill>
              </a:rPr>
              <a:t>Confess</a:t>
            </a:r>
            <a:r>
              <a:rPr lang="en-US" sz="2800" dirty="0">
                <a:solidFill>
                  <a:schemeClr val="tx1">
                    <a:lumMod val="95000"/>
                    <a:lumOff val="5000"/>
                  </a:schemeClr>
                </a:solidFill>
              </a:rPr>
              <a:t> Jesus as the Christ – Matthew 10:32</a:t>
            </a:r>
          </a:p>
          <a:p>
            <a:pPr marL="0" indent="0">
              <a:buNone/>
            </a:pPr>
            <a:r>
              <a:rPr lang="en-US" sz="2800" dirty="0">
                <a:solidFill>
                  <a:schemeClr val="tx1">
                    <a:lumMod val="95000"/>
                    <a:lumOff val="5000"/>
                  </a:schemeClr>
                </a:solidFill>
              </a:rPr>
              <a:t>WE must </a:t>
            </a:r>
            <a:r>
              <a:rPr lang="en-US" sz="2800" b="1" i="1" u="sng" dirty="0">
                <a:solidFill>
                  <a:srgbClr val="FF0000"/>
                </a:solidFill>
              </a:rPr>
              <a:t>Be Baptized</a:t>
            </a:r>
            <a:r>
              <a:rPr lang="en-US" sz="2800" dirty="0">
                <a:solidFill>
                  <a:schemeClr val="tx1">
                    <a:lumMod val="95000"/>
                    <a:lumOff val="5000"/>
                  </a:schemeClr>
                </a:solidFill>
              </a:rPr>
              <a:t> For the Remission of Our Sins – Acts 2:38</a:t>
            </a:r>
          </a:p>
          <a:p>
            <a:pPr marL="0" indent="0">
              <a:buNone/>
            </a:pPr>
            <a:r>
              <a:rPr lang="en-US" sz="2800" dirty="0">
                <a:solidFill>
                  <a:schemeClr val="tx1">
                    <a:lumMod val="95000"/>
                    <a:lumOff val="5000"/>
                  </a:schemeClr>
                </a:solidFill>
              </a:rPr>
              <a:t>We must </a:t>
            </a:r>
            <a:r>
              <a:rPr lang="en-US" sz="2800" b="1" i="1" u="sng" dirty="0">
                <a:solidFill>
                  <a:srgbClr val="FF0000"/>
                </a:solidFill>
              </a:rPr>
              <a:t>Live Faithfully</a:t>
            </a:r>
            <a:r>
              <a:rPr lang="en-US" sz="2800" dirty="0">
                <a:solidFill>
                  <a:schemeClr val="tx1">
                    <a:lumMod val="95000"/>
                    <a:lumOff val="5000"/>
                  </a:schemeClr>
                </a:solidFill>
              </a:rPr>
              <a:t> Until Death – Revelation 2:10</a:t>
            </a:r>
          </a:p>
          <a:p>
            <a:endParaRPr lang="en-US" dirty="0"/>
          </a:p>
        </p:txBody>
      </p:sp>
    </p:spTree>
    <p:extLst>
      <p:ext uri="{BB962C8B-B14F-4D97-AF65-F5344CB8AC3E}">
        <p14:creationId xmlns:p14="http://schemas.microsoft.com/office/powerpoint/2010/main" val="718518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b="1" i="1" u="sng" dirty="0" smtClean="0">
              <a:solidFill>
                <a:schemeClr val="accent1">
                  <a:lumMod val="50000"/>
                </a:schemeClr>
              </a:solidFill>
            </a:endParaRPr>
          </a:p>
          <a:p>
            <a:pPr marL="0" indent="0">
              <a:buNone/>
            </a:pPr>
            <a:endParaRPr lang="en-US" b="1" i="1" u="sng" dirty="0">
              <a:solidFill>
                <a:schemeClr val="accent1">
                  <a:lumMod val="50000"/>
                </a:schemeClr>
              </a:solidFill>
            </a:endParaRPr>
          </a:p>
          <a:p>
            <a:pPr marL="0" indent="0">
              <a:buNone/>
            </a:pPr>
            <a:endParaRPr lang="en-US" b="1" i="1" u="sng" dirty="0" smtClean="0">
              <a:solidFill>
                <a:schemeClr val="accent1">
                  <a:lumMod val="50000"/>
                </a:schemeClr>
              </a:solidFill>
            </a:endParaRPr>
          </a:p>
          <a:p>
            <a:pPr marL="0" indent="0">
              <a:buNone/>
            </a:pPr>
            <a:endParaRPr lang="en-US" b="1" i="1" u="sng" dirty="0">
              <a:solidFill>
                <a:schemeClr val="accent1">
                  <a:lumMod val="50000"/>
                </a:schemeClr>
              </a:solidFill>
            </a:endParaRPr>
          </a:p>
          <a:p>
            <a:pPr marL="0" indent="0">
              <a:buNone/>
            </a:pPr>
            <a:endParaRPr lang="en-US" b="1" i="1" u="sng" dirty="0" smtClean="0">
              <a:solidFill>
                <a:schemeClr val="accent1">
                  <a:lumMod val="50000"/>
                </a:schemeClr>
              </a:solidFill>
            </a:endParaRPr>
          </a:p>
          <a:p>
            <a:pPr marL="0" indent="0">
              <a:buNone/>
            </a:pPr>
            <a:endParaRPr lang="en-US" b="1" i="1" u="sng" dirty="0">
              <a:solidFill>
                <a:schemeClr val="accent1">
                  <a:lumMod val="50000"/>
                </a:schemeClr>
              </a:solidFill>
            </a:endParaRPr>
          </a:p>
          <a:p>
            <a:pPr marL="0" indent="0">
              <a:buNone/>
            </a:pPr>
            <a:endParaRPr lang="en-US" b="1" i="1" u="sng" dirty="0" smtClean="0">
              <a:solidFill>
                <a:schemeClr val="accent1">
                  <a:lumMod val="50000"/>
                </a:schemeClr>
              </a:solidFill>
            </a:endParaRPr>
          </a:p>
          <a:p>
            <a:pPr marL="0" indent="0">
              <a:buNone/>
            </a:pPr>
            <a:endParaRPr lang="en-US" b="1" i="1" u="sng" dirty="0">
              <a:solidFill>
                <a:schemeClr val="accent1">
                  <a:lumMod val="50000"/>
                </a:schemeClr>
              </a:solidFill>
            </a:endParaRPr>
          </a:p>
          <a:p>
            <a:pPr marL="0" indent="0">
              <a:buNone/>
            </a:pPr>
            <a:r>
              <a:rPr lang="en-US" sz="2400" b="1" i="1" u="sng" dirty="0" smtClean="0">
                <a:solidFill>
                  <a:schemeClr val="accent1">
                    <a:lumMod val="50000"/>
                  </a:schemeClr>
                </a:solidFill>
              </a:rPr>
              <a:t>Please come forward to respond to the Gospel Call</a:t>
            </a:r>
          </a:p>
        </p:txBody>
      </p:sp>
    </p:spTree>
    <p:extLst>
      <p:ext uri="{BB962C8B-B14F-4D97-AF65-F5344CB8AC3E}">
        <p14:creationId xmlns:p14="http://schemas.microsoft.com/office/powerpoint/2010/main" val="26921278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125113" cy="924475"/>
          </a:xfrm>
        </p:spPr>
        <p:txBody>
          <a:bodyPr/>
          <a:lstStyle/>
          <a:p>
            <a:pPr algn="ctr"/>
            <a:r>
              <a:rPr lang="en-US" dirty="0">
                <a:solidFill>
                  <a:srgbClr val="FF0000"/>
                </a:solidFill>
              </a:rPr>
              <a:t>1Cor. 14:18-20</a:t>
            </a:r>
          </a:p>
        </p:txBody>
      </p:sp>
      <p:sp>
        <p:nvSpPr>
          <p:cNvPr id="3" name="Content Placeholder 2"/>
          <p:cNvSpPr>
            <a:spLocks noGrp="1"/>
          </p:cNvSpPr>
          <p:nvPr>
            <p:ph idx="1"/>
          </p:nvPr>
        </p:nvSpPr>
        <p:spPr>
          <a:xfrm>
            <a:off x="304800" y="1447801"/>
            <a:ext cx="8534400" cy="5181600"/>
          </a:xfrm>
        </p:spPr>
        <p:txBody>
          <a:bodyPr>
            <a:noAutofit/>
          </a:bodyPr>
          <a:lstStyle/>
          <a:p>
            <a:pPr marL="0" indent="0">
              <a:buNone/>
            </a:pPr>
            <a:r>
              <a:rPr lang="en-US" sz="3200" dirty="0">
                <a:solidFill>
                  <a:schemeClr val="tx1">
                    <a:lumMod val="95000"/>
                    <a:lumOff val="5000"/>
                  </a:schemeClr>
                </a:solidFill>
              </a:rPr>
              <a:t>I thank my God I speak with tongues more than you all; yet in the church I would rather speak five words with my understanding, that I may teach others also, than ten thousand words in a tongue. Brethren, do not be children in understanding; however, in malice be babes, but in understanding be </a:t>
            </a:r>
            <a:r>
              <a:rPr lang="en-US" sz="3200" b="1" i="1" u="sng" dirty="0">
                <a:solidFill>
                  <a:srgbClr val="FF0000"/>
                </a:solidFill>
              </a:rPr>
              <a:t>mature</a:t>
            </a:r>
            <a:r>
              <a:rPr lang="en-US" sz="3200" dirty="0">
                <a:solidFill>
                  <a:schemeClr val="tx1">
                    <a:lumMod val="95000"/>
                    <a:lumOff val="5000"/>
                  </a:schemeClr>
                </a:solidFill>
              </a:rPr>
              <a:t>.</a:t>
            </a:r>
          </a:p>
        </p:txBody>
      </p:sp>
    </p:spTree>
    <p:extLst>
      <p:ext uri="{BB962C8B-B14F-4D97-AF65-F5344CB8AC3E}">
        <p14:creationId xmlns:p14="http://schemas.microsoft.com/office/powerpoint/2010/main" val="8389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NEED</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304800" y="1600200"/>
            <a:ext cx="8610600" cy="4876799"/>
          </a:xfrm>
        </p:spPr>
        <p:txBody>
          <a:bodyPr/>
          <a:lstStyle/>
          <a:p>
            <a:pPr>
              <a:buFont typeface="Wingdings" pitchFamily="2" charset="2"/>
              <a:buChar char="Ø"/>
            </a:pPr>
            <a:r>
              <a:rPr lang="en-US" sz="3200" dirty="0" smtClean="0">
                <a:solidFill>
                  <a:schemeClr val="tx1">
                    <a:lumMod val="95000"/>
                    <a:lumOff val="5000"/>
                  </a:schemeClr>
                </a:solidFill>
              </a:rPr>
              <a:t>NEED to be Mature (1Cor. 14:18-20)</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NEED to </a:t>
            </a:r>
            <a:r>
              <a:rPr lang="en-US" sz="3200" b="1" i="1" u="sng" dirty="0" smtClean="0">
                <a:solidFill>
                  <a:srgbClr val="FF0000"/>
                </a:solidFill>
              </a:rPr>
              <a:t>Grow Up </a:t>
            </a:r>
            <a:r>
              <a:rPr lang="en-US" sz="3200" dirty="0" smtClean="0">
                <a:solidFill>
                  <a:schemeClr val="tx1">
                    <a:lumMod val="95000"/>
                    <a:lumOff val="5000"/>
                  </a:schemeClr>
                </a:solidFill>
              </a:rPr>
              <a:t>(Eph. 4:11-16)</a:t>
            </a:r>
          </a:p>
          <a:p>
            <a:pPr>
              <a:buFont typeface="Wingdings" pitchFamily="2" charset="2"/>
              <a:buChar char="Ø"/>
            </a:pPr>
            <a:endParaRPr lang="en-US" dirty="0" smtClean="0"/>
          </a:p>
        </p:txBody>
      </p:sp>
    </p:spTree>
    <p:extLst>
      <p:ext uri="{BB962C8B-B14F-4D97-AF65-F5344CB8AC3E}">
        <p14:creationId xmlns:p14="http://schemas.microsoft.com/office/powerpoint/2010/main" val="21284566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125113" cy="924475"/>
          </a:xfrm>
        </p:spPr>
        <p:txBody>
          <a:bodyPr/>
          <a:lstStyle/>
          <a:p>
            <a:pPr algn="ctr"/>
            <a:r>
              <a:rPr lang="en-US" dirty="0">
                <a:solidFill>
                  <a:srgbClr val="FF0000"/>
                </a:solidFill>
              </a:rPr>
              <a:t>Eph. </a:t>
            </a:r>
            <a:r>
              <a:rPr lang="en-US" dirty="0" smtClean="0">
                <a:solidFill>
                  <a:srgbClr val="FF0000"/>
                </a:solidFill>
              </a:rPr>
              <a:t>4:11-14</a:t>
            </a:r>
            <a:endParaRPr lang="en-US" dirty="0">
              <a:solidFill>
                <a:srgbClr val="FF0000"/>
              </a:solidFill>
            </a:endParaRPr>
          </a:p>
        </p:txBody>
      </p:sp>
      <p:sp>
        <p:nvSpPr>
          <p:cNvPr id="3" name="Content Placeholder 2"/>
          <p:cNvSpPr>
            <a:spLocks noGrp="1"/>
          </p:cNvSpPr>
          <p:nvPr>
            <p:ph idx="1"/>
          </p:nvPr>
        </p:nvSpPr>
        <p:spPr>
          <a:xfrm>
            <a:off x="228600" y="1143000"/>
            <a:ext cx="8686800" cy="5486401"/>
          </a:xfrm>
        </p:spPr>
        <p:txBody>
          <a:bodyPr>
            <a:noAutofit/>
          </a:bodyPr>
          <a:lstStyle/>
          <a:p>
            <a:pPr marL="0" indent="0">
              <a:buNone/>
            </a:pPr>
            <a:r>
              <a:rPr lang="en-US" sz="2800" dirty="0">
                <a:solidFill>
                  <a:schemeClr val="tx1">
                    <a:lumMod val="95000"/>
                    <a:lumOff val="5000"/>
                  </a:schemeClr>
                </a:solidFill>
              </a:rPr>
              <a:t>And He Himself gave some to be apostles, some prophets, some evangelists, and some pastors and teachers, for the equipping of the saints for the work of ministry, for the edifying of the body of Christ, till we all come to the unity of the faith and of the knowledge of the Son of God, to a perfect man, to the measure of the stature of the fullness of Christ; that we should no longer be children, tossed to and fro and carried about with every wind of doctrine, by the trickery of men, in the cunning craftiness of deceitful plotting, </a:t>
            </a:r>
          </a:p>
        </p:txBody>
      </p:sp>
    </p:spTree>
    <p:extLst>
      <p:ext uri="{BB962C8B-B14F-4D97-AF65-F5344CB8AC3E}">
        <p14:creationId xmlns:p14="http://schemas.microsoft.com/office/powerpoint/2010/main" val="3968433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Eph. </a:t>
            </a:r>
            <a:r>
              <a:rPr lang="en-US" dirty="0" smtClean="0">
                <a:solidFill>
                  <a:srgbClr val="FF0000"/>
                </a:solidFill>
              </a:rPr>
              <a:t>4:15-16</a:t>
            </a:r>
            <a:endParaRPr lang="en-US" dirty="0"/>
          </a:p>
        </p:txBody>
      </p:sp>
      <p:sp>
        <p:nvSpPr>
          <p:cNvPr id="3" name="Content Placeholder 2"/>
          <p:cNvSpPr>
            <a:spLocks noGrp="1"/>
          </p:cNvSpPr>
          <p:nvPr>
            <p:ph idx="1"/>
          </p:nvPr>
        </p:nvSpPr>
        <p:spPr>
          <a:xfrm>
            <a:off x="381000" y="1807361"/>
            <a:ext cx="8381999" cy="4669639"/>
          </a:xfrm>
        </p:spPr>
        <p:txBody>
          <a:bodyPr>
            <a:normAutofit/>
          </a:bodyPr>
          <a:lstStyle/>
          <a:p>
            <a:pPr marL="0" indent="0">
              <a:buNone/>
            </a:pPr>
            <a:r>
              <a:rPr lang="en-US" sz="3200" dirty="0" smtClean="0">
                <a:solidFill>
                  <a:schemeClr val="tx1">
                    <a:lumMod val="95000"/>
                    <a:lumOff val="5000"/>
                  </a:schemeClr>
                </a:solidFill>
              </a:rPr>
              <a:t>but</a:t>
            </a:r>
            <a:r>
              <a:rPr lang="en-US" sz="3200" dirty="0">
                <a:solidFill>
                  <a:schemeClr val="tx1">
                    <a:lumMod val="95000"/>
                    <a:lumOff val="5000"/>
                  </a:schemeClr>
                </a:solidFill>
              </a:rPr>
              <a:t>, speaking the truth in love, may </a:t>
            </a:r>
            <a:r>
              <a:rPr lang="en-US" sz="3200" b="1" i="1" u="sng" dirty="0">
                <a:solidFill>
                  <a:srgbClr val="FF0000"/>
                </a:solidFill>
              </a:rPr>
              <a:t>grow up</a:t>
            </a:r>
            <a:r>
              <a:rPr lang="en-US" sz="3200" dirty="0">
                <a:solidFill>
                  <a:schemeClr val="tx1">
                    <a:lumMod val="95000"/>
                    <a:lumOff val="5000"/>
                  </a:schemeClr>
                </a:solidFill>
              </a:rPr>
              <a:t> in all things into Him who is the head--Christ--from whom the whole body, joined and knit together by what every joint supplies, according to the effective working by which every part does its share, causes growth of the body for the edifying of itself in love.</a:t>
            </a:r>
          </a:p>
        </p:txBody>
      </p:sp>
    </p:spTree>
    <p:extLst>
      <p:ext uri="{BB962C8B-B14F-4D97-AF65-F5344CB8AC3E}">
        <p14:creationId xmlns:p14="http://schemas.microsoft.com/office/powerpoint/2010/main" val="1764930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u="sng" dirty="0">
                <a:solidFill>
                  <a:schemeClr val="tx1">
                    <a:lumMod val="95000"/>
                    <a:lumOff val="5000"/>
                  </a:schemeClr>
                </a:solidFill>
              </a:rPr>
              <a:t>NEED</a:t>
            </a:r>
            <a:r>
              <a:rPr lang="en-US" sz="4400" dirty="0">
                <a:solidFill>
                  <a:schemeClr val="tx1">
                    <a:lumMod val="95000"/>
                    <a:lumOff val="5000"/>
                  </a:schemeClr>
                </a:solidFill>
              </a:rPr>
              <a:t> to Grow </a:t>
            </a:r>
          </a:p>
        </p:txBody>
      </p:sp>
      <p:sp>
        <p:nvSpPr>
          <p:cNvPr id="3" name="Content Placeholder 2"/>
          <p:cNvSpPr>
            <a:spLocks noGrp="1"/>
          </p:cNvSpPr>
          <p:nvPr>
            <p:ph idx="1"/>
          </p:nvPr>
        </p:nvSpPr>
        <p:spPr>
          <a:xfrm>
            <a:off x="228600" y="1807361"/>
            <a:ext cx="8610600" cy="4517239"/>
          </a:xfrm>
        </p:spPr>
        <p:txBody>
          <a:bodyPr>
            <a:noAutofit/>
          </a:bodyPr>
          <a:lstStyle/>
          <a:p>
            <a:pPr>
              <a:buFont typeface="Wingdings" pitchFamily="2" charset="2"/>
              <a:buChar char="Ø"/>
            </a:pPr>
            <a:r>
              <a:rPr lang="en-US" sz="3200" dirty="0" smtClean="0">
                <a:solidFill>
                  <a:schemeClr val="tx1">
                    <a:lumMod val="95000"/>
                    <a:lumOff val="5000"/>
                  </a:schemeClr>
                </a:solidFill>
              </a:rPr>
              <a:t>NEED to be Mature (1Cor. 14:18-20)</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NEED to Grow Up (Eph. 4:11-16)</a:t>
            </a:r>
          </a:p>
          <a:p>
            <a:pPr>
              <a:buFont typeface="Wingdings" pitchFamily="2" charset="2"/>
              <a:buChar char="Ø"/>
            </a:pPr>
            <a:endParaRPr lang="en-US" sz="3200" dirty="0" smtClean="0">
              <a:solidFill>
                <a:schemeClr val="tx1">
                  <a:lumMod val="95000"/>
                  <a:lumOff val="5000"/>
                </a:schemeClr>
              </a:solidFill>
            </a:endParaRPr>
          </a:p>
          <a:p>
            <a:pPr>
              <a:buFont typeface="Wingdings" pitchFamily="2" charset="2"/>
              <a:buChar char="Ø"/>
            </a:pPr>
            <a:r>
              <a:rPr lang="en-US" sz="3200" dirty="0" smtClean="0">
                <a:solidFill>
                  <a:schemeClr val="tx1">
                    <a:lumMod val="95000"/>
                    <a:lumOff val="5000"/>
                  </a:schemeClr>
                </a:solidFill>
              </a:rPr>
              <a:t>NEED to </a:t>
            </a:r>
            <a:r>
              <a:rPr lang="en-US" sz="3200" b="1" i="1" u="sng" dirty="0" smtClean="0">
                <a:solidFill>
                  <a:srgbClr val="FF0000"/>
                </a:solidFill>
              </a:rPr>
              <a:t>Keep Growing</a:t>
            </a:r>
            <a:r>
              <a:rPr lang="en-US" sz="3200" dirty="0" smtClean="0">
                <a:solidFill>
                  <a:srgbClr val="FF0000"/>
                </a:solidFill>
              </a:rPr>
              <a:t> </a:t>
            </a:r>
            <a:r>
              <a:rPr lang="en-US" sz="3200" dirty="0" smtClean="0">
                <a:solidFill>
                  <a:schemeClr val="tx1">
                    <a:lumMod val="95000"/>
                    <a:lumOff val="5000"/>
                  </a:schemeClr>
                </a:solidFill>
              </a:rPr>
              <a:t>(Heb. 5:12-6:8)</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34308545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pPr algn="ctr"/>
            <a:r>
              <a:rPr lang="en-US" dirty="0" smtClean="0">
                <a:solidFill>
                  <a:srgbClr val="FF0000"/>
                </a:solidFill>
              </a:rPr>
              <a:t>Hebrews 5:12-14 </a:t>
            </a:r>
            <a:endParaRPr lang="en-US" dirty="0">
              <a:solidFill>
                <a:srgbClr val="FF0000"/>
              </a:solidFill>
            </a:endParaRPr>
          </a:p>
        </p:txBody>
      </p:sp>
      <p:sp>
        <p:nvSpPr>
          <p:cNvPr id="3" name="Content Placeholder 2"/>
          <p:cNvSpPr>
            <a:spLocks noGrp="1"/>
          </p:cNvSpPr>
          <p:nvPr>
            <p:ph idx="1"/>
          </p:nvPr>
        </p:nvSpPr>
        <p:spPr>
          <a:xfrm>
            <a:off x="381000" y="1143000"/>
            <a:ext cx="8534399" cy="5410199"/>
          </a:xfrm>
        </p:spPr>
        <p:txBody>
          <a:bodyPr>
            <a:normAutofit lnSpcReduction="10000"/>
          </a:bodyPr>
          <a:lstStyle/>
          <a:p>
            <a:pPr marL="0" indent="0">
              <a:buNone/>
            </a:pPr>
            <a:r>
              <a:rPr lang="en-US" sz="3200" b="1" i="1" u="sng" dirty="0">
                <a:solidFill>
                  <a:srgbClr val="FF0000"/>
                </a:solidFill>
              </a:rPr>
              <a:t>For though by this time you ought to be teachers</a:t>
            </a:r>
            <a:r>
              <a:rPr lang="en-US" sz="3200" dirty="0">
                <a:solidFill>
                  <a:schemeClr val="tx1">
                    <a:lumMod val="95000"/>
                    <a:lumOff val="5000"/>
                  </a:schemeClr>
                </a:solidFill>
              </a:rPr>
              <a:t>, you need someone to teach you again the basic principles of the oracles of God. You need milk, not solid food, for everyone who lives on milk is unskilled in the word of righteousness, since he is a child. But solid food is for the mature, for those who have their powers of discernment trained by constant practice to distinguish good from evil. </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397454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939</TotalTime>
  <Words>1936</Words>
  <Application>Microsoft Office PowerPoint</Application>
  <PresentationFormat>On-screen Show (4:3)</PresentationFormat>
  <Paragraphs>105</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Spring</vt:lpstr>
      <vt:lpstr>PowerPoint Presentation</vt:lpstr>
      <vt:lpstr>Spiritual Growth </vt:lpstr>
      <vt:lpstr>NEED to Grow </vt:lpstr>
      <vt:lpstr>1Cor. 14:18-20</vt:lpstr>
      <vt:lpstr>NEED to Grow </vt:lpstr>
      <vt:lpstr>Eph. 4:11-14</vt:lpstr>
      <vt:lpstr>Eph. 4:15-16</vt:lpstr>
      <vt:lpstr>NEED to Grow </vt:lpstr>
      <vt:lpstr>Hebrews 5:12-14 </vt:lpstr>
      <vt:lpstr>Hebrew 6:1-3</vt:lpstr>
      <vt:lpstr>Hebrew 6:3-6</vt:lpstr>
      <vt:lpstr>Hebrew 6:7-8</vt:lpstr>
      <vt:lpstr>HOW to Grow </vt:lpstr>
      <vt:lpstr>1Pet. 2:1-3</vt:lpstr>
      <vt:lpstr>HOW to Grow </vt:lpstr>
      <vt:lpstr>2Pet. 3:11-13</vt:lpstr>
      <vt:lpstr>2Pet. 3:14-16</vt:lpstr>
      <vt:lpstr>2Pet. 3:17-18</vt:lpstr>
      <vt:lpstr>HOW to Grow </vt:lpstr>
      <vt:lpstr>1Thes. 4:1-3a</vt:lpstr>
      <vt:lpstr>WHEN You Grow </vt:lpstr>
      <vt:lpstr>2Thes. 1:3-5</vt:lpstr>
      <vt:lpstr>WHEN You Grow </vt:lpstr>
      <vt:lpstr>2Cor. 10:13-18</vt:lpstr>
      <vt:lpstr>WHEN You Grow </vt:lpstr>
      <vt:lpstr>Ephesians 2:19-22</vt:lpstr>
      <vt:lpstr>Col. 2:18-19</vt:lpstr>
      <vt:lpstr>Spiritual Growth</vt:lpstr>
      <vt:lpstr>2 Corinthians 8:1-7</vt:lpstr>
      <vt:lpstr>2 Corinthians 8:6-7</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Daddy</dc:creator>
  <cp:lastModifiedBy> </cp:lastModifiedBy>
  <cp:revision>21</cp:revision>
  <dcterms:created xsi:type="dcterms:W3CDTF">2012-01-25T11:57:45Z</dcterms:created>
  <dcterms:modified xsi:type="dcterms:W3CDTF">2013-03-24T20:40:04Z</dcterms:modified>
</cp:coreProperties>
</file>