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3" r:id="rId2"/>
    <p:sldId id="256" r:id="rId3"/>
    <p:sldId id="257" r:id="rId4"/>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0796" autoAdjust="0"/>
  </p:normalViewPr>
  <p:slideViewPr>
    <p:cSldViewPr>
      <p:cViewPr varScale="1">
        <p:scale>
          <a:sx n="33" d="100"/>
          <a:sy n="33" d="100"/>
        </p:scale>
        <p:origin x="-17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81BE2-E1B3-434F-B9EC-C544259D1BF8}" type="datetimeFigureOut">
              <a:rPr lang="en-US" smtClean="0"/>
              <a:t>3/2/2013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1DCB98-94D7-4FA4-8357-A56FCBF1C5F4}" type="slidenum">
              <a:rPr lang="en-US" smtClean="0"/>
              <a:t>‹#›</a:t>
            </a:fld>
            <a:endParaRPr lang="en-US"/>
          </a:p>
        </p:txBody>
      </p:sp>
    </p:spTree>
    <p:extLst>
      <p:ext uri="{BB962C8B-B14F-4D97-AF65-F5344CB8AC3E}">
        <p14:creationId xmlns:p14="http://schemas.microsoft.com/office/powerpoint/2010/main" val="373949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Cor</a:t>
            </a:r>
            <a:r>
              <a:rPr lang="en-US" baseline="0" dirty="0" smtClean="0"/>
              <a:t>. 15:24 “Then cometh the end, when He shall have delivered up the kingdom to God, even the Father; when He shall have put down all rule and all authority and power”</a:t>
            </a:r>
          </a:p>
          <a:p>
            <a:endParaRPr lang="en-US" baseline="0" dirty="0" smtClean="0"/>
          </a:p>
          <a:p>
            <a:r>
              <a:rPr lang="en-US" baseline="0" dirty="0" smtClean="0"/>
              <a:t>There is a lot of misunderstanding about the second coming of Christ and the time of the end. A lot of people take figurative passages and misapply them. One of the best ways to understand events concerning the end is to read and study simple, clear Bible passages that deal with the subject. </a:t>
            </a:r>
          </a:p>
          <a:p>
            <a:endParaRPr lang="en-US" baseline="0" dirty="0" smtClean="0"/>
          </a:p>
          <a:p>
            <a:r>
              <a:rPr lang="en-US" baseline="0" dirty="0" smtClean="0"/>
              <a:t>Lets take a look at some events which will take place when the end comes.</a:t>
            </a:r>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2</a:t>
            </a:fld>
            <a:endParaRPr lang="en-US"/>
          </a:p>
        </p:txBody>
      </p:sp>
    </p:spTree>
    <p:extLst>
      <p:ext uri="{BB962C8B-B14F-4D97-AF65-F5344CB8AC3E}">
        <p14:creationId xmlns:p14="http://schemas.microsoft.com/office/powerpoint/2010/main" val="2587134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Eccl. 12:13-14  Let us hear the conclusion of the whole matter: Fear God, and keep his commandments: for this </a:t>
            </a:r>
            <a:r>
              <a:rPr lang="en-US" sz="1200" i="1" kern="1200" dirty="0" smtClean="0">
                <a:solidFill>
                  <a:schemeClr val="tx1"/>
                </a:solidFill>
                <a:latin typeface="+mn-lt"/>
                <a:ea typeface="+mn-ea"/>
                <a:cs typeface="+mn-cs"/>
              </a:rPr>
              <a:t>is</a:t>
            </a:r>
            <a:r>
              <a:rPr lang="en-US" sz="1200" i="0" kern="1200" dirty="0" smtClean="0">
                <a:solidFill>
                  <a:schemeClr val="tx1"/>
                </a:solidFill>
                <a:latin typeface="+mn-lt"/>
                <a:ea typeface="+mn-ea"/>
                <a:cs typeface="+mn-cs"/>
              </a:rPr>
              <a:t> the whole </a:t>
            </a:r>
            <a:r>
              <a:rPr lang="en-US" sz="1200" i="1" kern="1200" dirty="0" smtClean="0">
                <a:solidFill>
                  <a:schemeClr val="tx1"/>
                </a:solidFill>
                <a:latin typeface="+mn-lt"/>
                <a:ea typeface="+mn-ea"/>
                <a:cs typeface="+mn-cs"/>
              </a:rPr>
              <a:t>duty</a:t>
            </a:r>
            <a:r>
              <a:rPr lang="en-US" sz="1200" i="0" kern="1200" dirty="0" smtClean="0">
                <a:solidFill>
                  <a:schemeClr val="tx1"/>
                </a:solidFill>
                <a:latin typeface="+mn-lt"/>
                <a:ea typeface="+mn-ea"/>
                <a:cs typeface="+mn-cs"/>
              </a:rPr>
              <a:t> of man.  (14)  For God shall bring every work into judgment, with every secret thing, whether </a:t>
            </a:r>
            <a:r>
              <a:rPr lang="en-US" sz="1200" i="1" kern="1200" dirty="0" smtClean="0">
                <a:solidFill>
                  <a:schemeClr val="tx1"/>
                </a:solidFill>
                <a:latin typeface="+mn-lt"/>
                <a:ea typeface="+mn-ea"/>
                <a:cs typeface="+mn-cs"/>
              </a:rPr>
              <a:t>it be</a:t>
            </a:r>
            <a:r>
              <a:rPr lang="en-US" sz="1200" i="0" kern="1200" dirty="0" smtClean="0">
                <a:solidFill>
                  <a:schemeClr val="tx1"/>
                </a:solidFill>
                <a:latin typeface="+mn-lt"/>
                <a:ea typeface="+mn-ea"/>
                <a:cs typeface="+mn-cs"/>
              </a:rPr>
              <a:t> good, or whether </a:t>
            </a:r>
            <a:r>
              <a:rPr lang="en-US" sz="1200" i="1" kern="1200" dirty="0" smtClean="0">
                <a:solidFill>
                  <a:schemeClr val="tx1"/>
                </a:solidFill>
                <a:latin typeface="+mn-lt"/>
                <a:ea typeface="+mn-ea"/>
                <a:cs typeface="+mn-cs"/>
              </a:rPr>
              <a:t>it be</a:t>
            </a:r>
            <a:r>
              <a:rPr lang="en-US" sz="1200" i="0" kern="1200" dirty="0" smtClean="0">
                <a:solidFill>
                  <a:schemeClr val="tx1"/>
                </a:solidFill>
                <a:latin typeface="+mn-lt"/>
                <a:ea typeface="+mn-ea"/>
                <a:cs typeface="+mn-cs"/>
              </a:rPr>
              <a:t> evil.</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2Co 5:10  For we must all appear before the judgment seat of Christ; that every one may receive the things </a:t>
            </a:r>
            <a:r>
              <a:rPr lang="en-US" sz="1200" i="1" kern="1200" dirty="0" smtClean="0">
                <a:solidFill>
                  <a:schemeClr val="tx1"/>
                </a:solidFill>
                <a:latin typeface="+mn-lt"/>
                <a:ea typeface="+mn-ea"/>
                <a:cs typeface="+mn-cs"/>
              </a:rPr>
              <a:t>done</a:t>
            </a:r>
            <a:r>
              <a:rPr lang="en-US" sz="1200" i="0" kern="1200" dirty="0" smtClean="0">
                <a:solidFill>
                  <a:schemeClr val="tx1"/>
                </a:solidFill>
                <a:latin typeface="+mn-lt"/>
                <a:ea typeface="+mn-ea"/>
                <a:cs typeface="+mn-cs"/>
              </a:rPr>
              <a:t> in </a:t>
            </a:r>
            <a:r>
              <a:rPr lang="en-US" sz="1200" i="1" kern="1200" dirty="0" smtClean="0">
                <a:solidFill>
                  <a:schemeClr val="tx1"/>
                </a:solidFill>
                <a:latin typeface="+mn-lt"/>
                <a:ea typeface="+mn-ea"/>
                <a:cs typeface="+mn-cs"/>
              </a:rPr>
              <a:t>his</a:t>
            </a:r>
            <a:r>
              <a:rPr lang="en-US" sz="1200" i="0" kern="1200" dirty="0" smtClean="0">
                <a:solidFill>
                  <a:schemeClr val="tx1"/>
                </a:solidFill>
                <a:latin typeface="+mn-lt"/>
                <a:ea typeface="+mn-ea"/>
                <a:cs typeface="+mn-cs"/>
              </a:rPr>
              <a:t> body, according to that he hath done, whether </a:t>
            </a:r>
            <a:r>
              <a:rPr lang="en-US" sz="1200" i="1" kern="1200" dirty="0" smtClean="0">
                <a:solidFill>
                  <a:schemeClr val="tx1"/>
                </a:solidFill>
                <a:latin typeface="+mn-lt"/>
                <a:ea typeface="+mn-ea"/>
                <a:cs typeface="+mn-cs"/>
              </a:rPr>
              <a:t>it be</a:t>
            </a:r>
            <a:r>
              <a:rPr lang="en-US" sz="1200" i="0" kern="1200" dirty="0" smtClean="0">
                <a:solidFill>
                  <a:schemeClr val="tx1"/>
                </a:solidFill>
                <a:latin typeface="+mn-lt"/>
                <a:ea typeface="+mn-ea"/>
                <a:cs typeface="+mn-cs"/>
              </a:rPr>
              <a:t> good or bad.</a:t>
            </a:r>
          </a:p>
          <a:p>
            <a:endParaRPr lang="en-US" sz="120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12</a:t>
            </a:fld>
            <a:endParaRPr lang="en-US"/>
          </a:p>
        </p:txBody>
      </p:sp>
    </p:spTree>
    <p:extLst>
      <p:ext uri="{BB962C8B-B14F-4D97-AF65-F5344CB8AC3E}">
        <p14:creationId xmlns:p14="http://schemas.microsoft.com/office/powerpoint/2010/main" val="2115646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Rev 20:12  And I saw the dead, small and great, stand before God; and the books were opened: and another book was opened, which is </a:t>
            </a:r>
            <a:r>
              <a:rPr lang="en-US" sz="1200" i="1" kern="1200" dirty="0" smtClean="0">
                <a:solidFill>
                  <a:schemeClr val="tx1"/>
                </a:solidFill>
                <a:latin typeface="+mn-lt"/>
                <a:ea typeface="+mn-ea"/>
                <a:cs typeface="+mn-cs"/>
              </a:rPr>
              <a:t>the book</a:t>
            </a:r>
            <a:r>
              <a:rPr lang="en-US" sz="1200" i="0" kern="1200" dirty="0" smtClean="0">
                <a:solidFill>
                  <a:schemeClr val="tx1"/>
                </a:solidFill>
                <a:latin typeface="+mn-lt"/>
                <a:ea typeface="+mn-ea"/>
                <a:cs typeface="+mn-cs"/>
              </a:rPr>
              <a:t> of life: and the dead were judged out of those things which were written in the books, according to their works.</a:t>
            </a:r>
          </a:p>
          <a:p>
            <a:endParaRPr lang="en-US" sz="1200" i="0" kern="1200" dirty="0" smtClean="0">
              <a:solidFill>
                <a:schemeClr val="tx1"/>
              </a:solidFill>
              <a:latin typeface="+mn-lt"/>
              <a:ea typeface="+mn-ea"/>
              <a:cs typeface="+mn-cs"/>
            </a:endParaRPr>
          </a:p>
          <a:p>
            <a:r>
              <a:rPr lang="en-US" dirty="0" smtClean="0"/>
              <a:t>The judgment</a:t>
            </a:r>
            <a:r>
              <a:rPr lang="en-US" baseline="0" dirty="0" smtClean="0"/>
              <a:t> will be individual in nature. Each person will stand before God. </a:t>
            </a:r>
          </a:p>
          <a:p>
            <a:r>
              <a:rPr lang="en-US" sz="1200" kern="1200" dirty="0" smtClean="0">
                <a:solidFill>
                  <a:schemeClr val="tx1"/>
                </a:solidFill>
                <a:latin typeface="+mn-lt"/>
                <a:ea typeface="+mn-ea"/>
                <a:cs typeface="+mn-cs"/>
              </a:rPr>
              <a:t>Rom 14:11-12  For it is written, </a:t>
            </a:r>
            <a:r>
              <a:rPr lang="en-US" sz="1200" i="1" kern="1200" dirty="0" smtClean="0">
                <a:solidFill>
                  <a:schemeClr val="tx1"/>
                </a:solidFill>
                <a:latin typeface="+mn-lt"/>
                <a:ea typeface="+mn-ea"/>
                <a:cs typeface="+mn-cs"/>
              </a:rPr>
              <a:t>As</a:t>
            </a:r>
            <a:r>
              <a:rPr lang="en-US" sz="1200" i="0" kern="1200" dirty="0" smtClean="0">
                <a:solidFill>
                  <a:schemeClr val="tx1"/>
                </a:solidFill>
                <a:latin typeface="+mn-lt"/>
                <a:ea typeface="+mn-ea"/>
                <a:cs typeface="+mn-cs"/>
              </a:rPr>
              <a:t> I live, </a:t>
            </a:r>
            <a:r>
              <a:rPr lang="en-US" sz="1200" i="0" kern="1200" dirty="0" err="1" smtClean="0">
                <a:solidFill>
                  <a:schemeClr val="tx1"/>
                </a:solidFill>
                <a:latin typeface="+mn-lt"/>
                <a:ea typeface="+mn-ea"/>
                <a:cs typeface="+mn-cs"/>
              </a:rPr>
              <a:t>saith</a:t>
            </a:r>
            <a:r>
              <a:rPr lang="en-US" sz="1200" i="0" kern="1200" dirty="0" smtClean="0">
                <a:solidFill>
                  <a:schemeClr val="tx1"/>
                </a:solidFill>
                <a:latin typeface="+mn-lt"/>
                <a:ea typeface="+mn-ea"/>
                <a:cs typeface="+mn-cs"/>
              </a:rPr>
              <a:t> the Lord, every knee shall bow to me, and every tongue shall confess to God.  (12)  So then every one of us shall give account of himself to God.</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John 5:22  For the Father </a:t>
            </a:r>
            <a:r>
              <a:rPr lang="en-US" sz="1200" kern="1200" dirty="0" err="1" smtClean="0">
                <a:solidFill>
                  <a:schemeClr val="tx1"/>
                </a:solidFill>
                <a:latin typeface="+mn-lt"/>
                <a:ea typeface="+mn-ea"/>
                <a:cs typeface="+mn-cs"/>
              </a:rPr>
              <a:t>judgeth</a:t>
            </a:r>
            <a:r>
              <a:rPr lang="en-US" sz="1200" kern="1200" dirty="0" smtClean="0">
                <a:solidFill>
                  <a:schemeClr val="tx1"/>
                </a:solidFill>
                <a:latin typeface="+mn-lt"/>
                <a:ea typeface="+mn-ea"/>
                <a:cs typeface="+mn-cs"/>
              </a:rPr>
              <a:t> no man, but hath committed all judgment unto the Son:</a:t>
            </a:r>
          </a:p>
          <a:p>
            <a:r>
              <a:rPr lang="en-US" sz="1200" kern="1200" dirty="0" smtClean="0">
                <a:solidFill>
                  <a:schemeClr val="tx1"/>
                </a:solidFill>
                <a:latin typeface="+mn-lt"/>
                <a:ea typeface="+mn-ea"/>
                <a:cs typeface="+mn-cs"/>
              </a:rPr>
              <a:t>Act 17:30-31  And the times of this ignorance God winked at; but now </a:t>
            </a:r>
            <a:r>
              <a:rPr lang="en-US" sz="1200" kern="1200" dirty="0" err="1" smtClean="0">
                <a:solidFill>
                  <a:schemeClr val="tx1"/>
                </a:solidFill>
                <a:latin typeface="+mn-lt"/>
                <a:ea typeface="+mn-ea"/>
                <a:cs typeface="+mn-cs"/>
              </a:rPr>
              <a:t>commandeth</a:t>
            </a:r>
            <a:r>
              <a:rPr lang="en-US" sz="1200" kern="1200" dirty="0" smtClean="0">
                <a:solidFill>
                  <a:schemeClr val="tx1"/>
                </a:solidFill>
                <a:latin typeface="+mn-lt"/>
                <a:ea typeface="+mn-ea"/>
                <a:cs typeface="+mn-cs"/>
              </a:rPr>
              <a:t> all men every where to repent:  (31)  Because he hath appointed a day, in the which he will judge the world in righteousness by </a:t>
            </a:r>
            <a:r>
              <a:rPr lang="en-US" sz="1200" i="1" kern="1200" dirty="0" smtClean="0">
                <a:solidFill>
                  <a:schemeClr val="tx1"/>
                </a:solidFill>
                <a:latin typeface="+mn-lt"/>
                <a:ea typeface="+mn-ea"/>
                <a:cs typeface="+mn-cs"/>
              </a:rPr>
              <a:t>that</a:t>
            </a:r>
            <a:r>
              <a:rPr lang="en-US" sz="1200" i="0" kern="1200" dirty="0" smtClean="0">
                <a:solidFill>
                  <a:schemeClr val="tx1"/>
                </a:solidFill>
                <a:latin typeface="+mn-lt"/>
                <a:ea typeface="+mn-ea"/>
                <a:cs typeface="+mn-cs"/>
              </a:rPr>
              <a:t> man whom he hath ordained; </a:t>
            </a:r>
            <a:r>
              <a:rPr lang="en-US" sz="1200" i="1" kern="1200" dirty="0" smtClean="0">
                <a:solidFill>
                  <a:schemeClr val="tx1"/>
                </a:solidFill>
                <a:latin typeface="+mn-lt"/>
                <a:ea typeface="+mn-ea"/>
                <a:cs typeface="+mn-cs"/>
              </a:rPr>
              <a:t>whereof</a:t>
            </a:r>
            <a:r>
              <a:rPr lang="en-US" sz="1200" i="0" kern="1200" dirty="0" smtClean="0">
                <a:solidFill>
                  <a:schemeClr val="tx1"/>
                </a:solidFill>
                <a:latin typeface="+mn-lt"/>
                <a:ea typeface="+mn-ea"/>
                <a:cs typeface="+mn-cs"/>
              </a:rPr>
              <a:t> he hath given assurance unto all </a:t>
            </a:r>
            <a:r>
              <a:rPr lang="en-US" sz="1200" i="1" kern="1200" dirty="0" smtClean="0">
                <a:solidFill>
                  <a:schemeClr val="tx1"/>
                </a:solidFill>
                <a:latin typeface="+mn-lt"/>
                <a:ea typeface="+mn-ea"/>
                <a:cs typeface="+mn-cs"/>
              </a:rPr>
              <a:t>men,</a:t>
            </a:r>
            <a:r>
              <a:rPr lang="en-US" sz="1200" i="0" kern="1200" dirty="0" smtClean="0">
                <a:solidFill>
                  <a:schemeClr val="tx1"/>
                </a:solidFill>
                <a:latin typeface="+mn-lt"/>
                <a:ea typeface="+mn-ea"/>
                <a:cs typeface="+mn-cs"/>
              </a:rPr>
              <a:t> in that he hath raised him from the dead.</a:t>
            </a:r>
          </a:p>
          <a:p>
            <a:r>
              <a:rPr lang="en-US" sz="1200" kern="1200" dirty="0" err="1" smtClean="0">
                <a:solidFill>
                  <a:schemeClr val="tx1"/>
                </a:solidFill>
                <a:latin typeface="+mn-lt"/>
                <a:ea typeface="+mn-ea"/>
                <a:cs typeface="+mn-cs"/>
              </a:rPr>
              <a:t>Joh</a:t>
            </a:r>
            <a:r>
              <a:rPr lang="en-US" sz="1200" kern="1200" dirty="0" smtClean="0">
                <a:solidFill>
                  <a:schemeClr val="tx1"/>
                </a:solidFill>
                <a:latin typeface="+mn-lt"/>
                <a:ea typeface="+mn-ea"/>
                <a:cs typeface="+mn-cs"/>
              </a:rPr>
              <a:t> 12:48  He that </a:t>
            </a:r>
            <a:r>
              <a:rPr lang="en-US" sz="1200" kern="1200" dirty="0" err="1" smtClean="0">
                <a:solidFill>
                  <a:schemeClr val="tx1"/>
                </a:solidFill>
                <a:latin typeface="+mn-lt"/>
                <a:ea typeface="+mn-ea"/>
                <a:cs typeface="+mn-cs"/>
              </a:rPr>
              <a:t>rejecteth</a:t>
            </a:r>
            <a:r>
              <a:rPr lang="en-US" sz="1200" kern="1200" dirty="0" smtClean="0">
                <a:solidFill>
                  <a:schemeClr val="tx1"/>
                </a:solidFill>
                <a:latin typeface="+mn-lt"/>
                <a:ea typeface="+mn-ea"/>
                <a:cs typeface="+mn-cs"/>
              </a:rPr>
              <a:t> me, and </a:t>
            </a:r>
            <a:r>
              <a:rPr lang="en-US" sz="1200" kern="1200" dirty="0" err="1" smtClean="0">
                <a:solidFill>
                  <a:schemeClr val="tx1"/>
                </a:solidFill>
                <a:latin typeface="+mn-lt"/>
                <a:ea typeface="+mn-ea"/>
                <a:cs typeface="+mn-cs"/>
              </a:rPr>
              <a:t>receiveth</a:t>
            </a:r>
            <a:r>
              <a:rPr lang="en-US" sz="1200" kern="1200" dirty="0" smtClean="0">
                <a:solidFill>
                  <a:schemeClr val="tx1"/>
                </a:solidFill>
                <a:latin typeface="+mn-lt"/>
                <a:ea typeface="+mn-ea"/>
                <a:cs typeface="+mn-cs"/>
              </a:rPr>
              <a:t> not my words, hath one that </a:t>
            </a:r>
            <a:r>
              <a:rPr lang="en-US" sz="1200" kern="1200" dirty="0" err="1" smtClean="0">
                <a:solidFill>
                  <a:schemeClr val="tx1"/>
                </a:solidFill>
                <a:latin typeface="+mn-lt"/>
                <a:ea typeface="+mn-ea"/>
                <a:cs typeface="+mn-cs"/>
              </a:rPr>
              <a:t>judgeth</a:t>
            </a:r>
            <a:r>
              <a:rPr lang="en-US" sz="1200" kern="1200" dirty="0" smtClean="0">
                <a:solidFill>
                  <a:schemeClr val="tx1"/>
                </a:solidFill>
                <a:latin typeface="+mn-lt"/>
                <a:ea typeface="+mn-ea"/>
                <a:cs typeface="+mn-cs"/>
              </a:rPr>
              <a:t> him: the word that I have spoken, the same shall judge him in the last day.</a:t>
            </a:r>
          </a:p>
          <a:p>
            <a:r>
              <a:rPr lang="en-US" sz="1200" kern="1200" dirty="0" smtClean="0">
                <a:solidFill>
                  <a:schemeClr val="tx1"/>
                </a:solidFill>
                <a:latin typeface="+mn-lt"/>
                <a:ea typeface="+mn-ea"/>
                <a:cs typeface="+mn-cs"/>
              </a:rPr>
              <a:t>Rom 2:16  In the day when God shall judge the secrets of men by Jesus Christ according to my gospel.</a:t>
            </a:r>
          </a:p>
          <a:p>
            <a:r>
              <a:rPr lang="en-US" sz="1200" kern="1200" dirty="0" smtClean="0">
                <a:solidFill>
                  <a:schemeClr val="tx1"/>
                </a:solidFill>
                <a:latin typeface="+mn-lt"/>
                <a:ea typeface="+mn-ea"/>
                <a:cs typeface="+mn-cs"/>
              </a:rPr>
              <a:t>Since we will be judged by the word of God, doesn’t it make important</a:t>
            </a:r>
            <a:r>
              <a:rPr lang="en-US" sz="1200" kern="1200" baseline="0" dirty="0" smtClean="0">
                <a:solidFill>
                  <a:schemeClr val="tx1"/>
                </a:solidFill>
                <a:latin typeface="+mn-lt"/>
                <a:ea typeface="+mn-ea"/>
                <a:cs typeface="+mn-cs"/>
              </a:rPr>
              <a:t> to obey the word?</a:t>
            </a:r>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13</a:t>
            </a:fld>
            <a:endParaRPr lang="en-US"/>
          </a:p>
        </p:txBody>
      </p:sp>
    </p:spTree>
    <p:extLst>
      <p:ext uri="{BB962C8B-B14F-4D97-AF65-F5344CB8AC3E}">
        <p14:creationId xmlns:p14="http://schemas.microsoft.com/office/powerpoint/2010/main" val="4110800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91DCB98-94D7-4FA4-8357-A56FCBF1C5F4}" type="slidenum">
              <a:rPr lang="en-US" smtClean="0"/>
              <a:t>14</a:t>
            </a:fld>
            <a:endParaRPr lang="en-US"/>
          </a:p>
        </p:txBody>
      </p:sp>
    </p:spTree>
    <p:extLst>
      <p:ext uri="{BB962C8B-B14F-4D97-AF65-F5344CB8AC3E}">
        <p14:creationId xmlns:p14="http://schemas.microsoft.com/office/powerpoint/2010/main" val="2518861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sz="1200" kern="1200" dirty="0" smtClean="0">
                <a:solidFill>
                  <a:schemeClr val="tx1"/>
                </a:solidFill>
                <a:latin typeface="+mn-lt"/>
                <a:ea typeface="+mn-ea"/>
                <a:cs typeface="+mn-cs"/>
              </a:rPr>
              <a:t>Co 15:24  Then </a:t>
            </a:r>
            <a:r>
              <a:rPr lang="en-US" sz="1200" i="1" kern="1200" dirty="0" smtClean="0">
                <a:solidFill>
                  <a:schemeClr val="tx1"/>
                </a:solidFill>
                <a:latin typeface="+mn-lt"/>
                <a:ea typeface="+mn-ea"/>
                <a:cs typeface="+mn-cs"/>
              </a:rPr>
              <a:t>cometh</a:t>
            </a:r>
            <a:r>
              <a:rPr lang="en-US" sz="1200" i="0" kern="1200" dirty="0" smtClean="0">
                <a:solidFill>
                  <a:schemeClr val="tx1"/>
                </a:solidFill>
                <a:latin typeface="+mn-lt"/>
                <a:ea typeface="+mn-ea"/>
                <a:cs typeface="+mn-cs"/>
              </a:rPr>
              <a:t> the end, when he shall have delivered up the kingdom to God, even the Father; when he shall have put down all rule and all authority and power.</a:t>
            </a:r>
          </a:p>
          <a:p>
            <a:endParaRPr lang="en-US" sz="1200" i="0" kern="1200" dirty="0" smtClean="0">
              <a:solidFill>
                <a:schemeClr val="tx1"/>
              </a:solidFill>
              <a:latin typeface="+mn-lt"/>
              <a:ea typeface="+mn-ea"/>
              <a:cs typeface="+mn-cs"/>
            </a:endParaRPr>
          </a:p>
          <a:p>
            <a:r>
              <a:rPr lang="en-US" dirty="0" smtClean="0"/>
              <a:t>Remember that the kingdom of God is the church. </a:t>
            </a:r>
          </a:p>
          <a:p>
            <a:r>
              <a:rPr lang="en-US" sz="1200" kern="1200" dirty="0" smtClean="0">
                <a:solidFill>
                  <a:schemeClr val="tx1"/>
                </a:solidFill>
                <a:latin typeface="+mn-lt"/>
                <a:ea typeface="+mn-ea"/>
                <a:cs typeface="+mn-cs"/>
              </a:rPr>
              <a:t>Mat 16:18  And I say also unto thee, That thou art Peter, and upon this rock I will build my church; and the gates of hell shall not prevail against it.</a:t>
            </a:r>
          </a:p>
          <a:p>
            <a:r>
              <a:rPr lang="en-US" sz="1200" kern="1200" dirty="0" smtClean="0">
                <a:solidFill>
                  <a:schemeClr val="tx1"/>
                </a:solidFill>
                <a:latin typeface="+mn-lt"/>
                <a:ea typeface="+mn-ea"/>
                <a:cs typeface="+mn-cs"/>
              </a:rPr>
              <a:t>At</a:t>
            </a:r>
            <a:r>
              <a:rPr lang="en-US" sz="1200" kern="1200" baseline="0" dirty="0" smtClean="0">
                <a:solidFill>
                  <a:schemeClr val="tx1"/>
                </a:solidFill>
                <a:latin typeface="+mn-lt"/>
                <a:ea typeface="+mn-ea"/>
                <a:cs typeface="+mn-cs"/>
              </a:rPr>
              <a:t> the End, Christ will deliver the church unto the Father. </a:t>
            </a:r>
            <a:endParaRPr lang="en-US" sz="1200" kern="1200" dirty="0" smtClean="0">
              <a:solidFill>
                <a:schemeClr val="tx1"/>
              </a:solidFill>
              <a:latin typeface="+mn-lt"/>
              <a:ea typeface="+mn-ea"/>
              <a:cs typeface="+mn-cs"/>
            </a:endParaRPr>
          </a:p>
          <a:p>
            <a:endParaRPr lang="en-US" dirty="0" smtClean="0"/>
          </a:p>
          <a:p>
            <a:r>
              <a:rPr lang="en-US" dirty="0" smtClean="0"/>
              <a:t>Christ said that His kingdom is not of this world in John 18:36</a:t>
            </a:r>
          </a:p>
          <a:p>
            <a:r>
              <a:rPr lang="en-US" dirty="0" smtClean="0"/>
              <a:t>It</a:t>
            </a:r>
            <a:r>
              <a:rPr lang="en-US" baseline="0" dirty="0" smtClean="0"/>
              <a:t> is a spiritual kingdom, and as Paul said, </a:t>
            </a:r>
            <a:r>
              <a:rPr lang="en-US" sz="1200" kern="1200" dirty="0" err="1" smtClean="0">
                <a:solidFill>
                  <a:schemeClr val="tx1"/>
                </a:solidFill>
                <a:latin typeface="+mn-lt"/>
                <a:ea typeface="+mn-ea"/>
                <a:cs typeface="+mn-cs"/>
              </a:rPr>
              <a:t>Php</a:t>
            </a:r>
            <a:r>
              <a:rPr lang="en-US" sz="1200" kern="1200" dirty="0" smtClean="0">
                <a:solidFill>
                  <a:schemeClr val="tx1"/>
                </a:solidFill>
                <a:latin typeface="+mn-lt"/>
                <a:ea typeface="+mn-ea"/>
                <a:cs typeface="+mn-cs"/>
              </a:rPr>
              <a:t> 3:20  “But our citizenship is in heaven, and from it we await a Savior, the Lord Jesus Christ,”</a:t>
            </a:r>
          </a:p>
          <a:p>
            <a:r>
              <a:rPr lang="en-US" sz="1200" kern="1200" dirty="0" smtClean="0">
                <a:solidFill>
                  <a:schemeClr val="tx1"/>
                </a:solidFill>
                <a:latin typeface="+mn-lt"/>
                <a:ea typeface="+mn-ea"/>
                <a:cs typeface="+mn-cs"/>
              </a:rPr>
              <a:t>Since the kingdom will be delivered up to</a:t>
            </a:r>
            <a:r>
              <a:rPr lang="en-US" sz="1200" kern="1200" baseline="0" dirty="0" smtClean="0">
                <a:solidFill>
                  <a:schemeClr val="tx1"/>
                </a:solidFill>
                <a:latin typeface="+mn-lt"/>
                <a:ea typeface="+mn-ea"/>
                <a:cs typeface="+mn-cs"/>
              </a:rPr>
              <a:t> God when the end comes: it defeats the idea of Christ setting up a kingdom when He comes the second time, rather He will deliver it up. </a:t>
            </a:r>
          </a:p>
          <a:p>
            <a:r>
              <a:rPr lang="en-US" sz="1200" kern="1200" baseline="0" dirty="0" smtClean="0">
                <a:solidFill>
                  <a:schemeClr val="tx1"/>
                </a:solidFill>
                <a:latin typeface="+mn-lt"/>
                <a:ea typeface="+mn-ea"/>
                <a:cs typeface="+mn-cs"/>
              </a:rPr>
              <a:t>I need to be in the Kingdom. The only provision God has made for responsible people to be delivered up to Him, when He comes, is to be in the Kingdom. </a:t>
            </a:r>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15</a:t>
            </a:fld>
            <a:endParaRPr lang="en-US"/>
          </a:p>
        </p:txBody>
      </p:sp>
    </p:spTree>
    <p:extLst>
      <p:ext uri="{BB962C8B-B14F-4D97-AF65-F5344CB8AC3E}">
        <p14:creationId xmlns:p14="http://schemas.microsoft.com/office/powerpoint/2010/main" val="2353217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reign of Christ on the Heavenly throne is temporary. </a:t>
            </a:r>
          </a:p>
          <a:p>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16</a:t>
            </a:fld>
            <a:endParaRPr lang="en-US"/>
          </a:p>
        </p:txBody>
      </p:sp>
    </p:spTree>
    <p:extLst>
      <p:ext uri="{BB962C8B-B14F-4D97-AF65-F5344CB8AC3E}">
        <p14:creationId xmlns:p14="http://schemas.microsoft.com/office/powerpoint/2010/main" val="1683400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 is reigning now and will continue to reign unto the end. </a:t>
            </a:r>
          </a:p>
          <a:p>
            <a:r>
              <a:rPr lang="en-US" sz="1200" kern="1200" dirty="0" smtClean="0">
                <a:solidFill>
                  <a:schemeClr val="tx1"/>
                </a:solidFill>
                <a:latin typeface="+mn-lt"/>
                <a:ea typeface="+mn-ea"/>
                <a:cs typeface="+mn-cs"/>
              </a:rPr>
              <a:t>Dan 7:13-14  I saw in the night visions, and, behold, </a:t>
            </a:r>
            <a:r>
              <a:rPr lang="en-US" sz="1200" i="1" kern="1200" dirty="0" smtClean="0">
                <a:solidFill>
                  <a:schemeClr val="tx1"/>
                </a:solidFill>
                <a:latin typeface="+mn-lt"/>
                <a:ea typeface="+mn-ea"/>
                <a:cs typeface="+mn-cs"/>
              </a:rPr>
              <a:t>one</a:t>
            </a:r>
            <a:r>
              <a:rPr lang="en-US" sz="1200" i="0" kern="1200" dirty="0" smtClean="0">
                <a:solidFill>
                  <a:schemeClr val="tx1"/>
                </a:solidFill>
                <a:latin typeface="+mn-lt"/>
                <a:ea typeface="+mn-ea"/>
                <a:cs typeface="+mn-cs"/>
              </a:rPr>
              <a:t> like the Son of man came with the clouds of heaven, and came to the Ancient of days, and they brought him near before him.  (14)  And there was given him dominion, and glory, and a kingdom, that all people, nations, and languages, should serve him: his dominion </a:t>
            </a:r>
            <a:r>
              <a:rPr lang="en-US" sz="1200" i="1" kern="1200" dirty="0" smtClean="0">
                <a:solidFill>
                  <a:schemeClr val="tx1"/>
                </a:solidFill>
                <a:latin typeface="+mn-lt"/>
                <a:ea typeface="+mn-ea"/>
                <a:cs typeface="+mn-cs"/>
              </a:rPr>
              <a:t>is</a:t>
            </a:r>
            <a:r>
              <a:rPr lang="en-US" sz="1200" i="0" kern="1200" dirty="0" smtClean="0">
                <a:solidFill>
                  <a:schemeClr val="tx1"/>
                </a:solidFill>
                <a:latin typeface="+mn-lt"/>
                <a:ea typeface="+mn-ea"/>
                <a:cs typeface="+mn-cs"/>
              </a:rPr>
              <a:t> an everlasting dominion, which shall not pass away, and his kingdom </a:t>
            </a:r>
            <a:r>
              <a:rPr lang="en-US" sz="1200" i="1" kern="1200" dirty="0" smtClean="0">
                <a:solidFill>
                  <a:schemeClr val="tx1"/>
                </a:solidFill>
                <a:latin typeface="+mn-lt"/>
                <a:ea typeface="+mn-ea"/>
                <a:cs typeface="+mn-cs"/>
              </a:rPr>
              <a:t>that</a:t>
            </a:r>
            <a:r>
              <a:rPr lang="en-US" sz="1200" i="0" kern="1200" dirty="0" smtClean="0">
                <a:solidFill>
                  <a:schemeClr val="tx1"/>
                </a:solidFill>
                <a:latin typeface="+mn-lt"/>
                <a:ea typeface="+mn-ea"/>
                <a:cs typeface="+mn-cs"/>
              </a:rPr>
              <a:t> which shall not be destroyed.</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Act 1:9  And when he had spoken these things, while they beheld, he was taken up; and a cloud received him out of their sight.</a:t>
            </a:r>
          </a:p>
          <a:p>
            <a:endParaRPr lang="en-US" sz="1200" kern="1200" dirty="0" smtClean="0">
              <a:solidFill>
                <a:schemeClr val="tx1"/>
              </a:solidFill>
              <a:latin typeface="+mn-lt"/>
              <a:ea typeface="+mn-ea"/>
              <a:cs typeface="+mn-cs"/>
            </a:endParaRPr>
          </a:p>
          <a:p>
            <a:r>
              <a:rPr lang="en-US" dirty="0" smtClean="0"/>
              <a:t>Read Eph. 1:19-23;</a:t>
            </a:r>
            <a:r>
              <a:rPr lang="en-US" baseline="0" dirty="0" smtClean="0"/>
              <a:t> </a:t>
            </a:r>
          </a:p>
          <a:p>
            <a:r>
              <a:rPr lang="en-US" baseline="0" dirty="0" smtClean="0"/>
              <a:t>Read 1 Cor. 15:24-28</a:t>
            </a:r>
          </a:p>
          <a:p>
            <a:endParaRPr lang="en-US" baseline="0" dirty="0" smtClean="0"/>
          </a:p>
          <a:p>
            <a:r>
              <a:rPr lang="en-US" baseline="0" dirty="0" smtClean="0"/>
              <a:t>We need to be sure we are in the kingdom when Christ comes to take his sheep home. </a:t>
            </a:r>
          </a:p>
          <a:p>
            <a:r>
              <a:rPr lang="en-US" baseline="0" dirty="0" smtClean="0"/>
              <a:t>There is only one way to enter his kingdom. </a:t>
            </a:r>
            <a:endParaRPr lang="en-US" dirty="0" smtClean="0"/>
          </a:p>
        </p:txBody>
      </p:sp>
      <p:sp>
        <p:nvSpPr>
          <p:cNvPr id="4" name="Slide Number Placeholder 3"/>
          <p:cNvSpPr>
            <a:spLocks noGrp="1"/>
          </p:cNvSpPr>
          <p:nvPr>
            <p:ph type="sldNum" sz="quarter" idx="10"/>
          </p:nvPr>
        </p:nvSpPr>
        <p:spPr/>
        <p:txBody>
          <a:bodyPr/>
          <a:lstStyle/>
          <a:p>
            <a:fld id="{191DCB98-94D7-4FA4-8357-A56FCBF1C5F4}" type="slidenum">
              <a:rPr lang="en-US" smtClean="0"/>
              <a:t>17</a:t>
            </a:fld>
            <a:endParaRPr lang="en-US"/>
          </a:p>
        </p:txBody>
      </p:sp>
    </p:spTree>
    <p:extLst>
      <p:ext uri="{BB962C8B-B14F-4D97-AF65-F5344CB8AC3E}">
        <p14:creationId xmlns:p14="http://schemas.microsoft.com/office/powerpoint/2010/main" val="2252274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Col 1:12-14  Giving thanks unto the Father, which hath made us meet to be partakers of the inheritance of the saints in light:  (13)  Who hath delivered us from the power of darkness, and hath translated </a:t>
            </a:r>
            <a:r>
              <a:rPr lang="en-US" sz="1200" i="1" kern="1200" dirty="0" smtClean="0">
                <a:solidFill>
                  <a:schemeClr val="tx1"/>
                </a:solidFill>
                <a:latin typeface="+mn-lt"/>
                <a:ea typeface="+mn-ea"/>
                <a:cs typeface="+mn-cs"/>
              </a:rPr>
              <a:t>us</a:t>
            </a:r>
            <a:r>
              <a:rPr lang="en-US" sz="1200" i="0" kern="1200" dirty="0" smtClean="0">
                <a:solidFill>
                  <a:schemeClr val="tx1"/>
                </a:solidFill>
                <a:latin typeface="+mn-lt"/>
                <a:ea typeface="+mn-ea"/>
                <a:cs typeface="+mn-cs"/>
              </a:rPr>
              <a:t> into the kingdom of his dear Son:  (14)  In whom we have redemption through his blood, </a:t>
            </a:r>
            <a:r>
              <a:rPr lang="en-US" sz="1200" i="1" kern="1200" dirty="0" smtClean="0">
                <a:solidFill>
                  <a:schemeClr val="tx1"/>
                </a:solidFill>
                <a:latin typeface="+mn-lt"/>
                <a:ea typeface="+mn-ea"/>
                <a:cs typeface="+mn-cs"/>
              </a:rPr>
              <a:t>even</a:t>
            </a:r>
            <a:r>
              <a:rPr lang="en-US" sz="1200" i="0" kern="1200" dirty="0" smtClean="0">
                <a:solidFill>
                  <a:schemeClr val="tx1"/>
                </a:solidFill>
                <a:latin typeface="+mn-lt"/>
                <a:ea typeface="+mn-ea"/>
                <a:cs typeface="+mn-cs"/>
              </a:rPr>
              <a:t> the forgiveness of sins:</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1Jn 5:6  This is he that came by water and blood, </a:t>
            </a:r>
            <a:r>
              <a:rPr lang="en-US" sz="1200" i="1" kern="1200" dirty="0" smtClean="0">
                <a:solidFill>
                  <a:schemeClr val="tx1"/>
                </a:solidFill>
                <a:latin typeface="+mn-lt"/>
                <a:ea typeface="+mn-ea"/>
                <a:cs typeface="+mn-cs"/>
              </a:rPr>
              <a:t>even</a:t>
            </a:r>
            <a:r>
              <a:rPr lang="en-US" sz="1200" i="0" kern="1200" dirty="0" smtClean="0">
                <a:solidFill>
                  <a:schemeClr val="tx1"/>
                </a:solidFill>
                <a:latin typeface="+mn-lt"/>
                <a:ea typeface="+mn-ea"/>
                <a:cs typeface="+mn-cs"/>
              </a:rPr>
              <a:t> Jesus Christ; not by water only, but by water and blood. And it is the Spirit that </a:t>
            </a:r>
            <a:r>
              <a:rPr lang="en-US" sz="1200" i="0" kern="1200" dirty="0" err="1" smtClean="0">
                <a:solidFill>
                  <a:schemeClr val="tx1"/>
                </a:solidFill>
                <a:latin typeface="+mn-lt"/>
                <a:ea typeface="+mn-ea"/>
                <a:cs typeface="+mn-cs"/>
              </a:rPr>
              <a:t>beareth</a:t>
            </a:r>
            <a:r>
              <a:rPr lang="en-US" sz="1200" i="0" kern="1200" dirty="0" smtClean="0">
                <a:solidFill>
                  <a:schemeClr val="tx1"/>
                </a:solidFill>
                <a:latin typeface="+mn-lt"/>
                <a:ea typeface="+mn-ea"/>
                <a:cs typeface="+mn-cs"/>
              </a:rPr>
              <a:t> witness, because the Spirit is truth.</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Rev 1:5  And from Jesus Christ, </a:t>
            </a:r>
            <a:r>
              <a:rPr lang="en-US" sz="1200" i="1" kern="1200" dirty="0" smtClean="0">
                <a:solidFill>
                  <a:schemeClr val="tx1"/>
                </a:solidFill>
                <a:latin typeface="+mn-lt"/>
                <a:ea typeface="+mn-ea"/>
                <a:cs typeface="+mn-cs"/>
              </a:rPr>
              <a:t>who is</a:t>
            </a:r>
            <a:r>
              <a:rPr lang="en-US" sz="1200" i="0" kern="1200" dirty="0" smtClean="0">
                <a:solidFill>
                  <a:schemeClr val="tx1"/>
                </a:solidFill>
                <a:latin typeface="+mn-lt"/>
                <a:ea typeface="+mn-ea"/>
                <a:cs typeface="+mn-cs"/>
              </a:rPr>
              <a:t> the faithful witness, </a:t>
            </a:r>
            <a:r>
              <a:rPr lang="en-US" sz="1200" i="1" kern="1200" dirty="0" smtClean="0">
                <a:solidFill>
                  <a:schemeClr val="tx1"/>
                </a:solidFill>
                <a:latin typeface="+mn-lt"/>
                <a:ea typeface="+mn-ea"/>
                <a:cs typeface="+mn-cs"/>
              </a:rPr>
              <a:t>and</a:t>
            </a:r>
            <a:r>
              <a:rPr lang="en-US" sz="1200" i="0" kern="1200" dirty="0" smtClean="0">
                <a:solidFill>
                  <a:schemeClr val="tx1"/>
                </a:solidFill>
                <a:latin typeface="+mn-lt"/>
                <a:ea typeface="+mn-ea"/>
                <a:cs typeface="+mn-cs"/>
              </a:rPr>
              <a:t> the first begotten of the dead, and the prince of the kings of the earth. Unto him that loved us, and washed us from our sins in his own blood,</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1Pe 3:20-21  because they formerly did not obey, when God's patience waited in the days of Noah, while the ark was being prepared, in which a few, that is, eight persons, were brought safely through water.  (21)  Baptism, which corresponds to this, now saves you, not as a removal of dirt from the body but as an appeal to God for a good conscience, through the resurrection of Jesus Christ,</a:t>
            </a:r>
          </a:p>
        </p:txBody>
      </p:sp>
      <p:sp>
        <p:nvSpPr>
          <p:cNvPr id="4" name="Slide Number Placeholder 3"/>
          <p:cNvSpPr>
            <a:spLocks noGrp="1"/>
          </p:cNvSpPr>
          <p:nvPr>
            <p:ph type="sldNum" sz="quarter" idx="10"/>
          </p:nvPr>
        </p:nvSpPr>
        <p:spPr/>
        <p:txBody>
          <a:bodyPr/>
          <a:lstStyle/>
          <a:p>
            <a:fld id="{191DCB98-94D7-4FA4-8357-A56FCBF1C5F4}" type="slidenum">
              <a:rPr lang="en-US" smtClean="0"/>
              <a:t>18</a:t>
            </a:fld>
            <a:endParaRPr lang="en-US"/>
          </a:p>
        </p:txBody>
      </p:sp>
    </p:spTree>
    <p:extLst>
      <p:ext uri="{BB962C8B-B14F-4D97-AF65-F5344CB8AC3E}">
        <p14:creationId xmlns:p14="http://schemas.microsoft.com/office/powerpoint/2010/main" val="4102560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people think that when Christ returns, He will return to the earth. The bible nowhere says that Christ will come back to this earth.</a:t>
            </a:r>
          </a:p>
          <a:p>
            <a:r>
              <a:rPr lang="en-US" baseline="0" dirty="0" smtClean="0"/>
              <a:t>Christ has promised to return. </a:t>
            </a:r>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3</a:t>
            </a:fld>
            <a:endParaRPr lang="en-US"/>
          </a:p>
        </p:txBody>
      </p:sp>
    </p:spTree>
    <p:extLst>
      <p:ext uri="{BB962C8B-B14F-4D97-AF65-F5344CB8AC3E}">
        <p14:creationId xmlns:p14="http://schemas.microsoft.com/office/powerpoint/2010/main" val="2974039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Heb.</a:t>
            </a:r>
            <a:r>
              <a:rPr lang="en-US" baseline="0" dirty="0" smtClean="0"/>
              <a:t> 9:28 “So Christ was offered once to bear the sins of many. To those who eagerly wait for Him He will appear a second time, apart from sin, for salvation”</a:t>
            </a:r>
          </a:p>
          <a:p>
            <a:endParaRPr lang="en-US" baseline="0" dirty="0" smtClean="0"/>
          </a:p>
          <a:p>
            <a:r>
              <a:rPr lang="en-US" baseline="0" dirty="0" smtClean="0"/>
              <a:t>His coming is unknown to man and will be like a thief in the night.</a:t>
            </a:r>
          </a:p>
          <a:p>
            <a:endParaRPr lang="en-US" baseline="0" dirty="0" smtClean="0"/>
          </a:p>
          <a:p>
            <a:r>
              <a:rPr lang="en-US" sz="1200" kern="1200" dirty="0" smtClean="0">
                <a:solidFill>
                  <a:schemeClr val="tx1"/>
                </a:solidFill>
                <a:latin typeface="+mn-lt"/>
                <a:ea typeface="+mn-ea"/>
                <a:cs typeface="+mn-cs"/>
              </a:rPr>
              <a:t>Mar 13:32  “But of that day and </a:t>
            </a:r>
            <a:r>
              <a:rPr lang="en-US" sz="1200" i="1" kern="1200" dirty="0" smtClean="0">
                <a:solidFill>
                  <a:schemeClr val="tx1"/>
                </a:solidFill>
                <a:latin typeface="+mn-lt"/>
                <a:ea typeface="+mn-ea"/>
                <a:cs typeface="+mn-cs"/>
              </a:rPr>
              <a:t>that</a:t>
            </a:r>
            <a:r>
              <a:rPr lang="en-US" sz="1200" i="0" kern="1200" dirty="0" smtClean="0">
                <a:solidFill>
                  <a:schemeClr val="tx1"/>
                </a:solidFill>
                <a:latin typeface="+mn-lt"/>
                <a:ea typeface="+mn-ea"/>
                <a:cs typeface="+mn-cs"/>
              </a:rPr>
              <a:t> hour </a:t>
            </a:r>
            <a:r>
              <a:rPr lang="en-US" sz="1200" i="0" kern="1200" dirty="0" err="1" smtClean="0">
                <a:solidFill>
                  <a:schemeClr val="tx1"/>
                </a:solidFill>
                <a:latin typeface="+mn-lt"/>
                <a:ea typeface="+mn-ea"/>
                <a:cs typeface="+mn-cs"/>
              </a:rPr>
              <a:t>knoweth</a:t>
            </a:r>
            <a:r>
              <a:rPr lang="en-US" sz="1200" i="0" kern="1200" dirty="0" smtClean="0">
                <a:solidFill>
                  <a:schemeClr val="tx1"/>
                </a:solidFill>
                <a:latin typeface="+mn-lt"/>
                <a:ea typeface="+mn-ea"/>
                <a:cs typeface="+mn-cs"/>
              </a:rPr>
              <a:t> no man, no, not the angels which are in heaven, neither the Son, but the Father.”</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1Th 4:16-17  For the Lord himself shall descend from heaven with a shout, with the voice of the archangel, and with the trump of God: and the dead in Christ shall rise first:  (17)  Then we which are alive </a:t>
            </a:r>
            <a:r>
              <a:rPr lang="en-US" sz="1200" i="1" kern="1200" dirty="0" smtClean="0">
                <a:solidFill>
                  <a:schemeClr val="tx1"/>
                </a:solidFill>
                <a:latin typeface="+mn-lt"/>
                <a:ea typeface="+mn-ea"/>
                <a:cs typeface="+mn-cs"/>
              </a:rPr>
              <a:t>and</a:t>
            </a:r>
            <a:r>
              <a:rPr lang="en-US" sz="1200" i="0" kern="1200" dirty="0" smtClean="0">
                <a:solidFill>
                  <a:schemeClr val="tx1"/>
                </a:solidFill>
                <a:latin typeface="+mn-lt"/>
                <a:ea typeface="+mn-ea"/>
                <a:cs typeface="+mn-cs"/>
              </a:rPr>
              <a:t> remain shall be caught up together with them in the clouds, to meet the Lord in the air: and so shall we ever be with the Lord.</a:t>
            </a:r>
          </a:p>
          <a:p>
            <a:endParaRPr lang="en-US" sz="1200" i="0" kern="1200" dirty="0" smtClean="0">
              <a:solidFill>
                <a:schemeClr val="tx1"/>
              </a:solidFill>
              <a:latin typeface="+mn-lt"/>
              <a:ea typeface="+mn-ea"/>
              <a:cs typeface="+mn-cs"/>
            </a:endParaRPr>
          </a:p>
          <a:p>
            <a:endParaRPr lang="en-US" sz="1200" i="0" kern="1200" dirty="0" smtClean="0">
              <a:solidFill>
                <a:schemeClr val="tx1"/>
              </a:solidFill>
              <a:latin typeface="+mn-lt"/>
              <a:ea typeface="+mn-ea"/>
              <a:cs typeface="+mn-cs"/>
            </a:endParaRPr>
          </a:p>
          <a:p>
            <a:endParaRPr lang="en-US" sz="120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4</a:t>
            </a:fld>
            <a:endParaRPr lang="en-US"/>
          </a:p>
        </p:txBody>
      </p:sp>
    </p:spTree>
    <p:extLst>
      <p:ext uri="{BB962C8B-B14F-4D97-AF65-F5344CB8AC3E}">
        <p14:creationId xmlns:p14="http://schemas.microsoft.com/office/powerpoint/2010/main" val="2282465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believe that death is the end</a:t>
            </a:r>
            <a:r>
              <a:rPr lang="en-US" baseline="0" dirty="0" smtClean="0"/>
              <a:t> of things. But not so! </a:t>
            </a:r>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5</a:t>
            </a:fld>
            <a:endParaRPr lang="en-US"/>
          </a:p>
        </p:txBody>
      </p:sp>
    </p:spTree>
    <p:extLst>
      <p:ext uri="{BB962C8B-B14F-4D97-AF65-F5344CB8AC3E}">
        <p14:creationId xmlns:p14="http://schemas.microsoft.com/office/powerpoint/2010/main" val="2633469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latin typeface="+mn-lt"/>
                <a:ea typeface="+mn-ea"/>
                <a:cs typeface="+mn-cs"/>
              </a:rPr>
              <a:t>Ecc</a:t>
            </a:r>
            <a:r>
              <a:rPr lang="en-US" sz="1200" kern="1200" dirty="0" smtClean="0">
                <a:solidFill>
                  <a:schemeClr val="tx1"/>
                </a:solidFill>
                <a:latin typeface="+mn-lt"/>
                <a:ea typeface="+mn-ea"/>
                <a:cs typeface="+mn-cs"/>
              </a:rPr>
              <a:t> 12:7  Then shall the dust return to the earth as it was: and the spirit shall return unto God who gave it.</a:t>
            </a:r>
          </a:p>
          <a:p>
            <a:r>
              <a:rPr lang="en-US" dirty="0" smtClean="0"/>
              <a:t>There will be a resurrection of </a:t>
            </a:r>
            <a:r>
              <a:rPr lang="en-US" b="1" i="1" u="sng" dirty="0" smtClean="0"/>
              <a:t>ALL</a:t>
            </a:r>
            <a:r>
              <a:rPr lang="en-US" dirty="0" smtClean="0"/>
              <a:t> the dead. </a:t>
            </a:r>
          </a:p>
          <a:p>
            <a:r>
              <a:rPr lang="en-US" sz="1200" kern="1200" dirty="0" smtClean="0">
                <a:solidFill>
                  <a:schemeClr val="tx1"/>
                </a:solidFill>
                <a:latin typeface="+mn-lt"/>
                <a:ea typeface="+mn-ea"/>
                <a:cs typeface="+mn-cs"/>
              </a:rPr>
              <a:t>John 5:28-29  Marvel not at this: for the hour is coming, in the which all that are in the graves shall hear his voice,  (29)  And shall come forth; they that have done good, unto the resurrection of life; and they that have done evil, unto the resurrection of damnation.</a:t>
            </a:r>
          </a:p>
          <a:p>
            <a:r>
              <a:rPr lang="en-US" sz="1200" kern="1200" dirty="0" smtClean="0">
                <a:solidFill>
                  <a:schemeClr val="tx1"/>
                </a:solidFill>
                <a:latin typeface="+mn-lt"/>
                <a:ea typeface="+mn-ea"/>
                <a:cs typeface="+mn-cs"/>
              </a:rPr>
              <a:t>Act 24:15  And have hope toward God, which they themselves also allow, that there shall be a resurrection of the dead, both of the just and unjust.</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1Jn 3:2  Beloved, now are we the sons of God, and it doth not yet appear what we shall be: but we know that, when he shall appear, we shall be like him; for we shall see him as he is.</a:t>
            </a:r>
          </a:p>
          <a:p>
            <a:endParaRPr lang="en-US" sz="1200" kern="1200" dirty="0" smtClean="0">
              <a:solidFill>
                <a:schemeClr val="tx1"/>
              </a:solidFill>
              <a:latin typeface="+mn-lt"/>
              <a:ea typeface="+mn-ea"/>
              <a:cs typeface="+mn-cs"/>
            </a:endParaRPr>
          </a:p>
          <a:p>
            <a:endParaRPr lang="en-US" sz="1200" i="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6</a:t>
            </a:fld>
            <a:endParaRPr lang="en-US"/>
          </a:p>
        </p:txBody>
      </p:sp>
    </p:spTree>
    <p:extLst>
      <p:ext uri="{BB962C8B-B14F-4D97-AF65-F5344CB8AC3E}">
        <p14:creationId xmlns:p14="http://schemas.microsoft.com/office/powerpoint/2010/main" val="1271699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will be people</a:t>
            </a:r>
            <a:r>
              <a:rPr lang="en-US" baseline="0" dirty="0" smtClean="0"/>
              <a:t> living on earth when Christ comes again. So what will happen to them?</a:t>
            </a:r>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7</a:t>
            </a:fld>
            <a:endParaRPr lang="en-US"/>
          </a:p>
        </p:txBody>
      </p:sp>
    </p:spTree>
    <p:extLst>
      <p:ext uri="{BB962C8B-B14F-4D97-AF65-F5344CB8AC3E}">
        <p14:creationId xmlns:p14="http://schemas.microsoft.com/office/powerpoint/2010/main" val="3110982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earthly</a:t>
            </a:r>
            <a:r>
              <a:rPr lang="en-US" baseline="0" dirty="0" smtClean="0"/>
              <a:t> bodies are corruptible, that means, subject to death and decay, but the spiritual body will be incorruptible, just like our spirit is incorruptible or immortal.</a:t>
            </a:r>
          </a:p>
          <a:p>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8</a:t>
            </a:fld>
            <a:endParaRPr lang="en-US"/>
          </a:p>
        </p:txBody>
      </p:sp>
    </p:spTree>
    <p:extLst>
      <p:ext uri="{BB962C8B-B14F-4D97-AF65-F5344CB8AC3E}">
        <p14:creationId xmlns:p14="http://schemas.microsoft.com/office/powerpoint/2010/main" val="176542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9</a:t>
            </a:fld>
            <a:endParaRPr lang="en-US"/>
          </a:p>
        </p:txBody>
      </p:sp>
    </p:spTree>
    <p:extLst>
      <p:ext uri="{BB962C8B-B14F-4D97-AF65-F5344CB8AC3E}">
        <p14:creationId xmlns:p14="http://schemas.microsoft.com/office/powerpoint/2010/main" val="2510155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2Pe 3:10  But the day of the Lord will come as a thief in the night; in the which the heavens shall pass away with a great noise, and the elements shall melt with fervent heat, the earth also and the works that are therein shall be burned up.</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2Pe 3:11  </a:t>
            </a:r>
            <a:r>
              <a:rPr lang="en-US" sz="1200" i="1" kern="1200" dirty="0" smtClean="0">
                <a:solidFill>
                  <a:schemeClr val="tx1"/>
                </a:solidFill>
                <a:latin typeface="+mn-lt"/>
                <a:ea typeface="+mn-ea"/>
                <a:cs typeface="+mn-cs"/>
              </a:rPr>
              <a:t>Seeing</a:t>
            </a:r>
            <a:r>
              <a:rPr lang="en-US" sz="1200" i="0" kern="1200" dirty="0" smtClean="0">
                <a:solidFill>
                  <a:schemeClr val="tx1"/>
                </a:solidFill>
                <a:latin typeface="+mn-lt"/>
                <a:ea typeface="+mn-ea"/>
                <a:cs typeface="+mn-cs"/>
              </a:rPr>
              <a:t> then </a:t>
            </a:r>
            <a:r>
              <a:rPr lang="en-US" sz="1200" i="1" kern="1200" dirty="0" smtClean="0">
                <a:solidFill>
                  <a:schemeClr val="tx1"/>
                </a:solidFill>
                <a:latin typeface="+mn-lt"/>
                <a:ea typeface="+mn-ea"/>
                <a:cs typeface="+mn-cs"/>
              </a:rPr>
              <a:t>that</a:t>
            </a:r>
            <a:r>
              <a:rPr lang="en-US" sz="1200" i="0" kern="1200" dirty="0" smtClean="0">
                <a:solidFill>
                  <a:schemeClr val="tx1"/>
                </a:solidFill>
                <a:latin typeface="+mn-lt"/>
                <a:ea typeface="+mn-ea"/>
                <a:cs typeface="+mn-cs"/>
              </a:rPr>
              <a:t> all these things shall be dissolved, what manner </a:t>
            </a:r>
            <a:r>
              <a:rPr lang="en-US" sz="1200" i="1" kern="1200" dirty="0" smtClean="0">
                <a:solidFill>
                  <a:schemeClr val="tx1"/>
                </a:solidFill>
                <a:latin typeface="+mn-lt"/>
                <a:ea typeface="+mn-ea"/>
                <a:cs typeface="+mn-cs"/>
              </a:rPr>
              <a:t>of persons</a:t>
            </a:r>
            <a:r>
              <a:rPr lang="en-US" sz="1200" i="0" kern="1200" dirty="0" smtClean="0">
                <a:solidFill>
                  <a:schemeClr val="tx1"/>
                </a:solidFill>
                <a:latin typeface="+mn-lt"/>
                <a:ea typeface="+mn-ea"/>
                <a:cs typeface="+mn-cs"/>
              </a:rPr>
              <a:t> ought ye to be in </a:t>
            </a:r>
            <a:r>
              <a:rPr lang="en-US" sz="1200" i="1" kern="1200" dirty="0" smtClean="0">
                <a:solidFill>
                  <a:schemeClr val="tx1"/>
                </a:solidFill>
                <a:latin typeface="+mn-lt"/>
                <a:ea typeface="+mn-ea"/>
                <a:cs typeface="+mn-cs"/>
              </a:rPr>
              <a:t>all</a:t>
            </a:r>
            <a:r>
              <a:rPr lang="en-US" sz="1200" i="0" kern="1200" dirty="0" smtClean="0">
                <a:solidFill>
                  <a:schemeClr val="tx1"/>
                </a:solidFill>
                <a:latin typeface="+mn-lt"/>
                <a:ea typeface="+mn-ea"/>
                <a:cs typeface="+mn-cs"/>
              </a:rPr>
              <a:t> holy conversation and godliness,</a:t>
            </a:r>
          </a:p>
          <a:p>
            <a:endParaRPr lang="en-US" sz="120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91DCB98-94D7-4FA4-8357-A56FCBF1C5F4}" type="slidenum">
              <a:rPr lang="en-US" smtClean="0"/>
              <a:t>10</a:t>
            </a:fld>
            <a:endParaRPr lang="en-US"/>
          </a:p>
        </p:txBody>
      </p:sp>
    </p:spTree>
    <p:extLst>
      <p:ext uri="{BB962C8B-B14F-4D97-AF65-F5344CB8AC3E}">
        <p14:creationId xmlns:p14="http://schemas.microsoft.com/office/powerpoint/2010/main" val="2355165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103C46F-AB22-4175-8E5A-0BC8D5C660D9}" type="datetimeFigureOut">
              <a:rPr lang="en-US" smtClean="0"/>
              <a:t>3/2/2013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2275F39-F543-4A28-A5BC-B9A88FF088C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03C46F-AB22-4175-8E5A-0BC8D5C660D9}"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75F39-F543-4A28-A5BC-B9A88FF088C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03C46F-AB22-4175-8E5A-0BC8D5C660D9}"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75F39-F543-4A28-A5BC-B9A88FF088C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03C46F-AB22-4175-8E5A-0BC8D5C660D9}"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75F39-F543-4A28-A5BC-B9A88FF088C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03C46F-AB22-4175-8E5A-0BC8D5C660D9}"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2275F39-F543-4A28-A5BC-B9A88FF088C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03C46F-AB22-4175-8E5A-0BC8D5C660D9}" type="datetimeFigureOut">
              <a:rPr lang="en-US" smtClean="0"/>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75F39-F543-4A28-A5BC-B9A88FF088C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03C46F-AB22-4175-8E5A-0BC8D5C660D9}" type="datetimeFigureOut">
              <a:rPr lang="en-US" smtClean="0"/>
              <a:t>3/2/2013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75F39-F543-4A28-A5BC-B9A88FF088C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03C46F-AB22-4175-8E5A-0BC8D5C660D9}" type="datetimeFigureOut">
              <a:rPr lang="en-US" smtClean="0"/>
              <a:t>3/2/2013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75F39-F543-4A28-A5BC-B9A88FF088C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3C46F-AB22-4175-8E5A-0BC8D5C660D9}" type="datetimeFigureOut">
              <a:rPr lang="en-US" smtClean="0"/>
              <a:t>3/2/2013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75F39-F543-4A28-A5BC-B9A88FF088C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03C46F-AB22-4175-8E5A-0BC8D5C660D9}" type="datetimeFigureOut">
              <a:rPr lang="en-US" smtClean="0"/>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75F39-F543-4A28-A5BC-B9A88FF088C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03C46F-AB22-4175-8E5A-0BC8D5C660D9}" type="datetimeFigureOut">
              <a:rPr lang="en-US" smtClean="0"/>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75F39-F543-4A28-A5BC-B9A88FF088C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103C46F-AB22-4175-8E5A-0BC8D5C660D9}" type="datetimeFigureOut">
              <a:rPr lang="en-US" smtClean="0"/>
              <a:t>3/2/2013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2275F39-F543-4A28-A5BC-B9A88FF088C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27797234"/>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Bring this present world to an </a:t>
            </a:r>
            <a:r>
              <a:rPr lang="en-US" dirty="0" smtClean="0"/>
              <a:t>end</a:t>
            </a:r>
            <a:endParaRPr lang="en-US" dirty="0"/>
          </a:p>
        </p:txBody>
      </p:sp>
      <p:sp>
        <p:nvSpPr>
          <p:cNvPr id="3" name="Content Placeholder 2"/>
          <p:cNvSpPr>
            <a:spLocks noGrp="1"/>
          </p:cNvSpPr>
          <p:nvPr>
            <p:ph idx="1"/>
          </p:nvPr>
        </p:nvSpPr>
        <p:spPr/>
        <p:txBody>
          <a:bodyPr/>
          <a:lstStyle/>
          <a:p>
            <a:pPr marL="571500" lvl="1" indent="-571500">
              <a:buFont typeface="Wingdings" pitchFamily="2" charset="2"/>
              <a:buChar char="§"/>
            </a:pPr>
            <a:r>
              <a:rPr lang="en-US" sz="4000" dirty="0"/>
              <a:t>The earth is only temporary. God never intended it to be eternal. (2 Pet 3:10)</a:t>
            </a:r>
          </a:p>
          <a:p>
            <a:pPr marL="571500" lvl="1" indent="-571500">
              <a:buFont typeface="Wingdings" pitchFamily="2" charset="2"/>
              <a:buChar char="§"/>
            </a:pPr>
            <a:r>
              <a:rPr lang="en-US" sz="4000" dirty="0"/>
              <a:t>Every element! So live right! (2 Pet. 3:11)</a:t>
            </a:r>
          </a:p>
          <a:p>
            <a:endParaRPr lang="en-US" dirty="0"/>
          </a:p>
        </p:txBody>
      </p:sp>
    </p:spTree>
    <p:extLst>
      <p:ext uri="{BB962C8B-B14F-4D97-AF65-F5344CB8AC3E}">
        <p14:creationId xmlns:p14="http://schemas.microsoft.com/office/powerpoint/2010/main" val="1838974999"/>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Then Cometh the End</a:t>
            </a:r>
            <a:endParaRPr lang="en-US" sz="6600" dirty="0"/>
          </a:p>
        </p:txBody>
      </p:sp>
      <p:sp>
        <p:nvSpPr>
          <p:cNvPr id="3" name="Content Placeholder 2"/>
          <p:cNvSpPr>
            <a:spLocks noGrp="1"/>
          </p:cNvSpPr>
          <p:nvPr>
            <p:ph idx="1"/>
          </p:nvPr>
        </p:nvSpPr>
        <p:spPr/>
        <p:txBody>
          <a:bodyPr>
            <a:normAutofit/>
          </a:bodyPr>
          <a:lstStyle/>
          <a:p>
            <a:pPr lvl="0">
              <a:buFont typeface="Wingdings" pitchFamily="2" charset="2"/>
              <a:buChar char="§"/>
            </a:pPr>
            <a:r>
              <a:rPr lang="en-US" sz="4400" dirty="0" smtClean="0"/>
              <a:t>Christ will Return</a:t>
            </a:r>
          </a:p>
          <a:p>
            <a:pPr>
              <a:buFont typeface="Wingdings" pitchFamily="2" charset="2"/>
              <a:buChar char="§"/>
            </a:pPr>
            <a:r>
              <a:rPr lang="en-US" sz="4400" dirty="0"/>
              <a:t>The Dead will be </a:t>
            </a:r>
            <a:r>
              <a:rPr lang="en-US" sz="4400" dirty="0" smtClean="0"/>
              <a:t>Raised</a:t>
            </a:r>
          </a:p>
          <a:p>
            <a:pPr lvl="0">
              <a:buFont typeface="Wingdings" pitchFamily="2" charset="2"/>
              <a:buChar char="§"/>
            </a:pPr>
            <a:r>
              <a:rPr lang="en-US" sz="4400" dirty="0"/>
              <a:t>Change the </a:t>
            </a:r>
            <a:r>
              <a:rPr lang="en-US" sz="4400" dirty="0" smtClean="0"/>
              <a:t>Living</a:t>
            </a:r>
          </a:p>
          <a:p>
            <a:pPr>
              <a:buFont typeface="Wingdings" pitchFamily="2" charset="2"/>
              <a:buChar char="§"/>
            </a:pPr>
            <a:r>
              <a:rPr lang="en-US" sz="4400" dirty="0"/>
              <a:t>Bring this present world to an </a:t>
            </a:r>
            <a:r>
              <a:rPr lang="en-US" sz="4400" dirty="0" smtClean="0"/>
              <a:t>end</a:t>
            </a:r>
          </a:p>
          <a:p>
            <a:pPr>
              <a:buFont typeface="Wingdings" pitchFamily="2" charset="2"/>
              <a:buChar char="§"/>
            </a:pPr>
            <a:r>
              <a:rPr lang="en-US" sz="4400" dirty="0"/>
              <a:t>The Judgment</a:t>
            </a:r>
          </a:p>
          <a:p>
            <a:pPr lvl="0">
              <a:buFont typeface="Wingdings" pitchFamily="2" charset="2"/>
              <a:buChar char="§"/>
            </a:pPr>
            <a:endParaRPr lang="en-US" sz="4400" dirty="0"/>
          </a:p>
          <a:p>
            <a:pPr>
              <a:buFont typeface="Wingdings" pitchFamily="2" charset="2"/>
              <a:buChar char="§"/>
            </a:pPr>
            <a:endParaRPr lang="en-US" sz="4400" dirty="0"/>
          </a:p>
          <a:p>
            <a:pPr lvl="0">
              <a:buFont typeface="Wingdings" pitchFamily="2" charset="2"/>
              <a:buChar char="§"/>
            </a:pPr>
            <a:endParaRPr lang="en-US" sz="4400" dirty="0" smtClean="0"/>
          </a:p>
          <a:p>
            <a:endParaRPr lang="en-US" dirty="0"/>
          </a:p>
        </p:txBody>
      </p:sp>
    </p:spTree>
    <p:extLst>
      <p:ext uri="{BB962C8B-B14F-4D97-AF65-F5344CB8AC3E}">
        <p14:creationId xmlns:p14="http://schemas.microsoft.com/office/powerpoint/2010/main" val="4204146914"/>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6600" dirty="0"/>
              <a:t>The </a:t>
            </a:r>
            <a:r>
              <a:rPr lang="en-US" sz="6600" dirty="0" smtClean="0"/>
              <a:t>Judgment</a:t>
            </a:r>
            <a:endParaRPr lang="en-US" sz="6600" dirty="0"/>
          </a:p>
        </p:txBody>
      </p:sp>
      <p:sp>
        <p:nvSpPr>
          <p:cNvPr id="3" name="Content Placeholder 2"/>
          <p:cNvSpPr>
            <a:spLocks noGrp="1"/>
          </p:cNvSpPr>
          <p:nvPr>
            <p:ph idx="1"/>
          </p:nvPr>
        </p:nvSpPr>
        <p:spPr/>
        <p:txBody>
          <a:bodyPr>
            <a:noAutofit/>
          </a:bodyPr>
          <a:lstStyle/>
          <a:p>
            <a:pPr marL="571500" lvl="1" indent="-571500">
              <a:buFont typeface="Wingdings" pitchFamily="2" charset="2"/>
              <a:buChar char="§"/>
            </a:pPr>
            <a:r>
              <a:rPr lang="en-US" sz="4000" dirty="0"/>
              <a:t>All of us will be present at the Judgment when the end comes. None will escape it. </a:t>
            </a:r>
          </a:p>
          <a:p>
            <a:pPr marL="571500" lvl="1" indent="-571500">
              <a:buFont typeface="Wingdings" pitchFamily="2" charset="2"/>
              <a:buChar char="§"/>
            </a:pPr>
            <a:r>
              <a:rPr lang="en-US" sz="4000" dirty="0"/>
              <a:t>Fear God – (Eccl. 12:13-14)</a:t>
            </a:r>
          </a:p>
          <a:p>
            <a:pPr marL="571500" lvl="1" indent="-571500">
              <a:buFont typeface="Wingdings" pitchFamily="2" charset="2"/>
              <a:buChar char="§"/>
            </a:pPr>
            <a:r>
              <a:rPr lang="en-US" sz="4000" dirty="0"/>
              <a:t>All must appear – (2 Cor. 5:10</a:t>
            </a:r>
            <a:r>
              <a:rPr lang="en-US" sz="4000" dirty="0" smtClean="0"/>
              <a:t>)</a:t>
            </a:r>
            <a:endParaRPr lang="en-US" sz="4000" dirty="0"/>
          </a:p>
        </p:txBody>
      </p:sp>
    </p:spTree>
    <p:extLst>
      <p:ext uri="{BB962C8B-B14F-4D97-AF65-F5344CB8AC3E}">
        <p14:creationId xmlns:p14="http://schemas.microsoft.com/office/powerpoint/2010/main" val="1084337944"/>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The Judgment</a:t>
            </a:r>
            <a:endParaRPr lang="en-US" sz="6600" dirty="0"/>
          </a:p>
        </p:txBody>
      </p:sp>
      <p:sp>
        <p:nvSpPr>
          <p:cNvPr id="3" name="Content Placeholder 2"/>
          <p:cNvSpPr>
            <a:spLocks noGrp="1"/>
          </p:cNvSpPr>
          <p:nvPr>
            <p:ph idx="1"/>
          </p:nvPr>
        </p:nvSpPr>
        <p:spPr/>
        <p:txBody>
          <a:bodyPr>
            <a:normAutofit/>
          </a:bodyPr>
          <a:lstStyle/>
          <a:p>
            <a:pPr marL="571500" lvl="1" indent="-571500">
              <a:buFont typeface="Wingdings" pitchFamily="2" charset="2"/>
              <a:buChar char="§"/>
            </a:pPr>
            <a:r>
              <a:rPr lang="en-US" sz="4000" dirty="0" smtClean="0"/>
              <a:t>To be Judged by God – (Rev. 20:12; Rom 14:11-12)</a:t>
            </a:r>
          </a:p>
          <a:p>
            <a:pPr marL="571500" lvl="1" indent="-571500">
              <a:buFont typeface="Wingdings" pitchFamily="2" charset="2"/>
              <a:buChar char="§"/>
            </a:pPr>
            <a:r>
              <a:rPr lang="en-US" sz="4000" dirty="0" smtClean="0"/>
              <a:t>Christ will be the Judge – (Jn. 5:22; Acts 17:30-31)</a:t>
            </a:r>
          </a:p>
          <a:p>
            <a:pPr marL="571500" lvl="1" indent="-571500">
              <a:buFont typeface="Wingdings" pitchFamily="2" charset="2"/>
              <a:buChar char="§"/>
            </a:pPr>
            <a:r>
              <a:rPr lang="en-US" sz="4000" dirty="0" smtClean="0"/>
              <a:t>The word of God will be the standard by which we will be judged. (Jn. 12:48; Rom. 2:16)</a:t>
            </a:r>
          </a:p>
          <a:p>
            <a:endParaRPr lang="en-US" dirty="0"/>
          </a:p>
        </p:txBody>
      </p:sp>
    </p:spTree>
    <p:extLst>
      <p:ext uri="{BB962C8B-B14F-4D97-AF65-F5344CB8AC3E}">
        <p14:creationId xmlns:p14="http://schemas.microsoft.com/office/powerpoint/2010/main" val="1396191003"/>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Then Cometh the End</a:t>
            </a:r>
            <a:endParaRPr lang="en-US" sz="6600"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lvl="0">
              <a:buFont typeface="Wingdings" pitchFamily="2" charset="2"/>
              <a:buChar char="§"/>
            </a:pPr>
            <a:r>
              <a:rPr lang="en-US" sz="4400" dirty="0" smtClean="0"/>
              <a:t>Christ will Return</a:t>
            </a:r>
          </a:p>
          <a:p>
            <a:pPr>
              <a:buFont typeface="Wingdings" pitchFamily="2" charset="2"/>
              <a:buChar char="§"/>
            </a:pPr>
            <a:r>
              <a:rPr lang="en-US" sz="4400" dirty="0"/>
              <a:t>The Dead will be </a:t>
            </a:r>
            <a:r>
              <a:rPr lang="en-US" sz="4400" dirty="0" smtClean="0"/>
              <a:t>Raised</a:t>
            </a:r>
          </a:p>
          <a:p>
            <a:pPr lvl="0">
              <a:buFont typeface="Wingdings" pitchFamily="2" charset="2"/>
              <a:buChar char="§"/>
            </a:pPr>
            <a:r>
              <a:rPr lang="en-US" sz="4400" dirty="0"/>
              <a:t>Change the </a:t>
            </a:r>
            <a:r>
              <a:rPr lang="en-US" sz="4400" dirty="0" smtClean="0"/>
              <a:t>Living</a:t>
            </a:r>
          </a:p>
          <a:p>
            <a:pPr>
              <a:buFont typeface="Wingdings" pitchFamily="2" charset="2"/>
              <a:buChar char="§"/>
            </a:pPr>
            <a:r>
              <a:rPr lang="en-US" sz="4400" dirty="0"/>
              <a:t>Bring this present world to an </a:t>
            </a:r>
            <a:r>
              <a:rPr lang="en-US" sz="4400" dirty="0" smtClean="0"/>
              <a:t>end</a:t>
            </a:r>
          </a:p>
          <a:p>
            <a:pPr>
              <a:buFont typeface="Wingdings" pitchFamily="2" charset="2"/>
              <a:buChar char="§"/>
            </a:pPr>
            <a:r>
              <a:rPr lang="en-US" sz="4400" dirty="0"/>
              <a:t>The </a:t>
            </a:r>
            <a:r>
              <a:rPr lang="en-US" sz="4400" dirty="0" smtClean="0"/>
              <a:t>Judgment</a:t>
            </a:r>
          </a:p>
          <a:p>
            <a:pPr lvl="0">
              <a:buFont typeface="Wingdings" pitchFamily="2" charset="2"/>
              <a:buChar char="§"/>
            </a:pPr>
            <a:r>
              <a:rPr lang="en-US" sz="4400" dirty="0"/>
              <a:t>The Kingdom will be delivered up </a:t>
            </a:r>
          </a:p>
          <a:p>
            <a:pPr>
              <a:buFont typeface="Wingdings" pitchFamily="2" charset="2"/>
              <a:buChar char="§"/>
            </a:pPr>
            <a:endParaRPr lang="en-US" sz="4400" dirty="0"/>
          </a:p>
          <a:p>
            <a:pPr lvl="0">
              <a:buFont typeface="Wingdings" pitchFamily="2" charset="2"/>
              <a:buChar char="§"/>
            </a:pPr>
            <a:endParaRPr lang="en-US" sz="4400" dirty="0"/>
          </a:p>
          <a:p>
            <a:pPr>
              <a:buFont typeface="Wingdings" pitchFamily="2" charset="2"/>
              <a:buChar char="§"/>
            </a:pPr>
            <a:endParaRPr lang="en-US" sz="4400" dirty="0"/>
          </a:p>
          <a:p>
            <a:pPr lvl="0">
              <a:buFont typeface="Wingdings" pitchFamily="2" charset="2"/>
              <a:buChar char="§"/>
            </a:pPr>
            <a:endParaRPr lang="en-US" sz="4400" dirty="0" smtClean="0"/>
          </a:p>
          <a:p>
            <a:endParaRPr lang="en-US" dirty="0"/>
          </a:p>
        </p:txBody>
      </p:sp>
    </p:spTree>
    <p:extLst>
      <p:ext uri="{BB962C8B-B14F-4D97-AF65-F5344CB8AC3E}">
        <p14:creationId xmlns:p14="http://schemas.microsoft.com/office/powerpoint/2010/main" val="2069787205"/>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Autofit/>
          </a:bodyPr>
          <a:lstStyle/>
          <a:p>
            <a:pPr lvl="0"/>
            <a:r>
              <a:rPr lang="en-US" sz="4800" dirty="0"/>
              <a:t>The Kingdom will be delivered up </a:t>
            </a:r>
          </a:p>
        </p:txBody>
      </p:sp>
      <p:sp>
        <p:nvSpPr>
          <p:cNvPr id="3" name="Content Placeholder 2"/>
          <p:cNvSpPr>
            <a:spLocks noGrp="1"/>
          </p:cNvSpPr>
          <p:nvPr>
            <p:ph idx="1"/>
          </p:nvPr>
        </p:nvSpPr>
        <p:spPr/>
        <p:txBody>
          <a:bodyPr>
            <a:normAutofit lnSpcReduction="10000"/>
          </a:bodyPr>
          <a:lstStyle/>
          <a:p>
            <a:pPr marL="571500" lvl="1" indent="-571500">
              <a:buFont typeface="Wingdings" pitchFamily="2" charset="2"/>
              <a:buChar char="§"/>
            </a:pPr>
            <a:r>
              <a:rPr lang="en-US" sz="3600" dirty="0"/>
              <a:t>Christ will present the kingdom to the Father – (1 Cor. 15:24)</a:t>
            </a:r>
          </a:p>
          <a:p>
            <a:pPr marL="571500" lvl="1" indent="-571500">
              <a:buFont typeface="Wingdings" pitchFamily="2" charset="2"/>
              <a:buChar char="§"/>
            </a:pPr>
            <a:r>
              <a:rPr lang="en-US" sz="3600" dirty="0"/>
              <a:t>The kingdom is the church – (Mt. 16:18)</a:t>
            </a:r>
          </a:p>
          <a:p>
            <a:pPr marL="571500" lvl="1" indent="-571500">
              <a:buFont typeface="Wingdings" pitchFamily="2" charset="2"/>
              <a:buChar char="§"/>
            </a:pPr>
            <a:r>
              <a:rPr lang="en-US" sz="3600" dirty="0"/>
              <a:t>The kingdom is not of this world – (Jn. 18:36; Phil 3:20)</a:t>
            </a:r>
          </a:p>
          <a:p>
            <a:pPr lvl="1">
              <a:buFont typeface="Wingdings" pitchFamily="2" charset="2"/>
              <a:buChar char="Ø"/>
            </a:pPr>
            <a:r>
              <a:rPr lang="en-US" sz="3600" dirty="0"/>
              <a:t>This defeats the idea of setting up an earthly </a:t>
            </a:r>
            <a:r>
              <a:rPr lang="en-US" sz="3600" dirty="0" smtClean="0"/>
              <a:t>kingdom</a:t>
            </a:r>
            <a:endParaRPr lang="en-US" sz="3600" dirty="0"/>
          </a:p>
        </p:txBody>
      </p:sp>
    </p:spTree>
    <p:extLst>
      <p:ext uri="{BB962C8B-B14F-4D97-AF65-F5344CB8AC3E}">
        <p14:creationId xmlns:p14="http://schemas.microsoft.com/office/powerpoint/2010/main" val="1542421607"/>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Then Cometh the End</a:t>
            </a:r>
            <a:endParaRPr lang="en-US" sz="6600"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lvl="0">
              <a:buFont typeface="Wingdings" pitchFamily="2" charset="2"/>
              <a:buChar char="§"/>
            </a:pPr>
            <a:r>
              <a:rPr lang="en-US" sz="4400" dirty="0" smtClean="0"/>
              <a:t>Christ will Return</a:t>
            </a:r>
          </a:p>
          <a:p>
            <a:pPr>
              <a:buFont typeface="Wingdings" pitchFamily="2" charset="2"/>
              <a:buChar char="§"/>
            </a:pPr>
            <a:r>
              <a:rPr lang="en-US" sz="4400" dirty="0"/>
              <a:t>The Dead will be </a:t>
            </a:r>
            <a:r>
              <a:rPr lang="en-US" sz="4400" dirty="0" smtClean="0"/>
              <a:t>Raised</a:t>
            </a:r>
          </a:p>
          <a:p>
            <a:pPr lvl="0">
              <a:buFont typeface="Wingdings" pitchFamily="2" charset="2"/>
              <a:buChar char="§"/>
            </a:pPr>
            <a:r>
              <a:rPr lang="en-US" sz="4400" dirty="0"/>
              <a:t>Change the </a:t>
            </a:r>
            <a:r>
              <a:rPr lang="en-US" sz="4400" dirty="0" smtClean="0"/>
              <a:t>Living</a:t>
            </a:r>
          </a:p>
          <a:p>
            <a:pPr>
              <a:buFont typeface="Wingdings" pitchFamily="2" charset="2"/>
              <a:buChar char="§"/>
            </a:pPr>
            <a:r>
              <a:rPr lang="en-US" sz="4400" dirty="0"/>
              <a:t>Bring this present world to an </a:t>
            </a:r>
            <a:r>
              <a:rPr lang="en-US" sz="4400" dirty="0" smtClean="0"/>
              <a:t>end</a:t>
            </a:r>
          </a:p>
          <a:p>
            <a:pPr>
              <a:buFont typeface="Wingdings" pitchFamily="2" charset="2"/>
              <a:buChar char="§"/>
            </a:pPr>
            <a:r>
              <a:rPr lang="en-US" sz="4400" dirty="0"/>
              <a:t>The </a:t>
            </a:r>
            <a:r>
              <a:rPr lang="en-US" sz="4400" dirty="0" smtClean="0"/>
              <a:t>Judgment</a:t>
            </a:r>
          </a:p>
          <a:p>
            <a:pPr lvl="0">
              <a:buFont typeface="Wingdings" pitchFamily="2" charset="2"/>
              <a:buChar char="§"/>
            </a:pPr>
            <a:r>
              <a:rPr lang="en-US" sz="4400" dirty="0"/>
              <a:t>The Kingdom will be delivered </a:t>
            </a:r>
            <a:r>
              <a:rPr lang="en-US" sz="4400" dirty="0" smtClean="0"/>
              <a:t>up</a:t>
            </a:r>
          </a:p>
          <a:p>
            <a:pPr>
              <a:buFont typeface="Wingdings" pitchFamily="2" charset="2"/>
              <a:buChar char="§"/>
            </a:pPr>
            <a:r>
              <a:rPr lang="en-US" sz="4400" dirty="0"/>
              <a:t>The Reign of Christ will </a:t>
            </a:r>
            <a:r>
              <a:rPr lang="en-US" sz="4400" dirty="0" smtClean="0"/>
              <a:t>End </a:t>
            </a:r>
            <a:endParaRPr lang="en-US" sz="4400" dirty="0"/>
          </a:p>
          <a:p>
            <a:pPr>
              <a:buFont typeface="Wingdings" pitchFamily="2" charset="2"/>
              <a:buChar char="§"/>
            </a:pPr>
            <a:endParaRPr lang="en-US" sz="4400" dirty="0"/>
          </a:p>
          <a:p>
            <a:pPr lvl="0">
              <a:buFont typeface="Wingdings" pitchFamily="2" charset="2"/>
              <a:buChar char="§"/>
            </a:pPr>
            <a:endParaRPr lang="en-US" sz="4400" dirty="0"/>
          </a:p>
          <a:p>
            <a:pPr>
              <a:buFont typeface="Wingdings" pitchFamily="2" charset="2"/>
              <a:buChar char="§"/>
            </a:pPr>
            <a:endParaRPr lang="en-US" sz="4400" dirty="0"/>
          </a:p>
          <a:p>
            <a:pPr lvl="0">
              <a:buFont typeface="Wingdings" pitchFamily="2" charset="2"/>
              <a:buChar char="§"/>
            </a:pPr>
            <a:endParaRPr lang="en-US" sz="4400" dirty="0" smtClean="0"/>
          </a:p>
          <a:p>
            <a:endParaRPr lang="en-US" dirty="0"/>
          </a:p>
        </p:txBody>
      </p:sp>
    </p:spTree>
    <p:extLst>
      <p:ext uri="{BB962C8B-B14F-4D97-AF65-F5344CB8AC3E}">
        <p14:creationId xmlns:p14="http://schemas.microsoft.com/office/powerpoint/2010/main" val="1658420707"/>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The Reign of Christ will </a:t>
            </a:r>
            <a:r>
              <a:rPr lang="en-US" dirty="0" smtClean="0"/>
              <a:t>End</a:t>
            </a:r>
            <a:endParaRPr lang="en-US" dirty="0"/>
          </a:p>
        </p:txBody>
      </p:sp>
      <p:sp>
        <p:nvSpPr>
          <p:cNvPr id="3" name="Content Placeholder 2"/>
          <p:cNvSpPr>
            <a:spLocks noGrp="1"/>
          </p:cNvSpPr>
          <p:nvPr>
            <p:ph idx="1"/>
          </p:nvPr>
        </p:nvSpPr>
        <p:spPr/>
        <p:txBody>
          <a:bodyPr>
            <a:normAutofit/>
          </a:bodyPr>
          <a:lstStyle/>
          <a:p>
            <a:pPr marL="571500" lvl="1" indent="-571500">
              <a:buFont typeface="Wingdings" pitchFamily="2" charset="2"/>
              <a:buChar char="§"/>
            </a:pPr>
            <a:r>
              <a:rPr lang="en-US" sz="3600" dirty="0" smtClean="0"/>
              <a:t>Christ </a:t>
            </a:r>
            <a:r>
              <a:rPr lang="en-US" sz="3600" dirty="0"/>
              <a:t>was given dominion, glory, and a kingdom when He ascended to God, the Father, after His resurrection from the dead – (Dan. 7:13-14; Acts 1:9; Eph. 1:19-23</a:t>
            </a:r>
            <a:r>
              <a:rPr lang="en-US" sz="3600" dirty="0" smtClean="0"/>
              <a:t>)</a:t>
            </a:r>
          </a:p>
          <a:p>
            <a:pPr marL="571500" lvl="1" indent="-571500">
              <a:buFont typeface="Wingdings" pitchFamily="2" charset="2"/>
              <a:buChar char="§"/>
            </a:pPr>
            <a:r>
              <a:rPr lang="en-US" sz="3600" dirty="0" smtClean="0"/>
              <a:t> </a:t>
            </a:r>
            <a:r>
              <a:rPr lang="en-US" sz="3600" dirty="0"/>
              <a:t>Christ will give rule back to the Father – (1 Cor. 15:24-28)</a:t>
            </a:r>
          </a:p>
          <a:p>
            <a:pPr>
              <a:buFont typeface="Wingdings" pitchFamily="2" charset="2"/>
              <a:buChar char="§"/>
            </a:pPr>
            <a:endParaRPr lang="en-US" sz="3600" dirty="0"/>
          </a:p>
        </p:txBody>
      </p:sp>
    </p:spTree>
    <p:extLst>
      <p:ext uri="{BB962C8B-B14F-4D97-AF65-F5344CB8AC3E}">
        <p14:creationId xmlns:p14="http://schemas.microsoft.com/office/powerpoint/2010/main" val="322324216"/>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in the Kingdom?</a:t>
            </a:r>
            <a:endParaRPr lang="en-US" dirty="0"/>
          </a:p>
        </p:txBody>
      </p:sp>
      <p:sp>
        <p:nvSpPr>
          <p:cNvPr id="3" name="Content Placeholder 2"/>
          <p:cNvSpPr>
            <a:spLocks noGrp="1"/>
          </p:cNvSpPr>
          <p:nvPr>
            <p:ph idx="1"/>
          </p:nvPr>
        </p:nvSpPr>
        <p:spPr/>
        <p:txBody>
          <a:bodyPr>
            <a:normAutofit/>
          </a:bodyPr>
          <a:lstStyle/>
          <a:p>
            <a:r>
              <a:rPr lang="en-US" sz="5400" dirty="0"/>
              <a:t>Col </a:t>
            </a:r>
            <a:r>
              <a:rPr lang="en-US" sz="5400" dirty="0" smtClean="0"/>
              <a:t>1:12-14</a:t>
            </a:r>
          </a:p>
          <a:p>
            <a:r>
              <a:rPr lang="en-US" sz="5400" dirty="0"/>
              <a:t>1Jn 5:6 </a:t>
            </a:r>
            <a:r>
              <a:rPr lang="en-US" sz="5400" dirty="0" smtClean="0"/>
              <a:t> </a:t>
            </a:r>
          </a:p>
          <a:p>
            <a:r>
              <a:rPr lang="en-US" sz="5400" dirty="0"/>
              <a:t>Rev 1:5 </a:t>
            </a:r>
            <a:endParaRPr lang="en-US" sz="5400" dirty="0" smtClean="0"/>
          </a:p>
          <a:p>
            <a:r>
              <a:rPr lang="en-US" sz="5400" dirty="0"/>
              <a:t>1Pe 3:20-21 </a:t>
            </a:r>
          </a:p>
        </p:txBody>
      </p:sp>
    </p:spTree>
    <p:extLst>
      <p:ext uri="{BB962C8B-B14F-4D97-AF65-F5344CB8AC3E}">
        <p14:creationId xmlns:p14="http://schemas.microsoft.com/office/powerpoint/2010/main" val="3435197222"/>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a:t>Then </a:t>
            </a:r>
            <a:r>
              <a:rPr lang="en-US" sz="6600" dirty="0" smtClean="0"/>
              <a:t>Cometh </a:t>
            </a:r>
            <a:r>
              <a:rPr lang="en-US" sz="6600" dirty="0"/>
              <a:t>the End</a:t>
            </a:r>
          </a:p>
        </p:txBody>
      </p:sp>
      <p:sp>
        <p:nvSpPr>
          <p:cNvPr id="3" name="Subtitle 2"/>
          <p:cNvSpPr>
            <a:spLocks noGrp="1"/>
          </p:cNvSpPr>
          <p:nvPr>
            <p:ph type="subTitle" idx="1"/>
          </p:nvPr>
        </p:nvSpPr>
        <p:spPr>
          <a:xfrm>
            <a:off x="1371600" y="4419600"/>
            <a:ext cx="6400800" cy="783102"/>
          </a:xfrm>
        </p:spPr>
        <p:txBody>
          <a:bodyPr>
            <a:normAutofit/>
          </a:bodyPr>
          <a:lstStyle/>
          <a:p>
            <a:r>
              <a:rPr lang="en-US" sz="4000" dirty="0">
                <a:solidFill>
                  <a:schemeClr val="accent1">
                    <a:lumMod val="20000"/>
                    <a:lumOff val="80000"/>
                  </a:schemeClr>
                </a:solidFill>
              </a:rPr>
              <a:t>1 Cor. 15:24</a:t>
            </a:r>
          </a:p>
        </p:txBody>
      </p:sp>
    </p:spTree>
    <p:extLst>
      <p:ext uri="{BB962C8B-B14F-4D97-AF65-F5344CB8AC3E}">
        <p14:creationId xmlns:p14="http://schemas.microsoft.com/office/powerpoint/2010/main" val="801127780"/>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Then Cometh the End</a:t>
            </a:r>
            <a:endParaRPr lang="en-US" sz="6600" dirty="0"/>
          </a:p>
        </p:txBody>
      </p:sp>
      <p:sp>
        <p:nvSpPr>
          <p:cNvPr id="3" name="Content Placeholder 2"/>
          <p:cNvSpPr>
            <a:spLocks noGrp="1"/>
          </p:cNvSpPr>
          <p:nvPr>
            <p:ph idx="1"/>
          </p:nvPr>
        </p:nvSpPr>
        <p:spPr/>
        <p:txBody>
          <a:bodyPr/>
          <a:lstStyle/>
          <a:p>
            <a:pPr lvl="0">
              <a:buFont typeface="Wingdings" pitchFamily="2" charset="2"/>
              <a:buChar char="§"/>
            </a:pPr>
            <a:r>
              <a:rPr lang="en-US" sz="4400" dirty="0"/>
              <a:t>Christ will Return</a:t>
            </a:r>
          </a:p>
          <a:p>
            <a:endParaRPr lang="en-US" dirty="0"/>
          </a:p>
        </p:txBody>
      </p:sp>
    </p:spTree>
    <p:extLst>
      <p:ext uri="{BB962C8B-B14F-4D97-AF65-F5344CB8AC3E}">
        <p14:creationId xmlns:p14="http://schemas.microsoft.com/office/powerpoint/2010/main" val="1971642382"/>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6600" dirty="0"/>
              <a:t>Christ will </a:t>
            </a:r>
            <a:r>
              <a:rPr lang="en-US" sz="6600" dirty="0" smtClean="0"/>
              <a:t>Return</a:t>
            </a:r>
            <a:endParaRPr lang="en-US" sz="6600" dirty="0"/>
          </a:p>
        </p:txBody>
      </p:sp>
      <p:sp>
        <p:nvSpPr>
          <p:cNvPr id="3" name="Content Placeholder 2"/>
          <p:cNvSpPr>
            <a:spLocks noGrp="1"/>
          </p:cNvSpPr>
          <p:nvPr>
            <p:ph idx="1"/>
          </p:nvPr>
        </p:nvSpPr>
        <p:spPr/>
        <p:txBody>
          <a:bodyPr/>
          <a:lstStyle/>
          <a:p>
            <a:pPr marL="571500" lvl="1" indent="-571500">
              <a:buFont typeface="Wingdings" pitchFamily="2" charset="2"/>
              <a:buChar char="§"/>
            </a:pPr>
            <a:r>
              <a:rPr lang="en-US" sz="4000" dirty="0"/>
              <a:t>Christ promised to </a:t>
            </a:r>
            <a:r>
              <a:rPr lang="en-US" sz="4000" dirty="0" smtClean="0"/>
              <a:t>return </a:t>
            </a:r>
          </a:p>
          <a:p>
            <a:pPr marL="971550" lvl="2" indent="-571500">
              <a:buFont typeface="Wingdings" pitchFamily="2" charset="2"/>
              <a:buChar char="Ø"/>
            </a:pPr>
            <a:r>
              <a:rPr lang="en-US" sz="3600" dirty="0" smtClean="0"/>
              <a:t>(</a:t>
            </a:r>
            <a:r>
              <a:rPr lang="en-US" sz="3600" dirty="0"/>
              <a:t>Heb. 9:28)</a:t>
            </a:r>
          </a:p>
          <a:p>
            <a:pPr marL="571500" lvl="1" indent="-571500">
              <a:buFont typeface="Wingdings" pitchFamily="2" charset="2"/>
              <a:buChar char="§"/>
            </a:pPr>
            <a:r>
              <a:rPr lang="en-US" sz="4000" dirty="0"/>
              <a:t>His Return will be </a:t>
            </a:r>
            <a:r>
              <a:rPr lang="en-US" sz="4000" dirty="0" smtClean="0"/>
              <a:t>unknown</a:t>
            </a:r>
          </a:p>
          <a:p>
            <a:pPr marL="971550" lvl="2" indent="-571500">
              <a:buFont typeface="Wingdings" pitchFamily="2" charset="2"/>
              <a:buChar char="Ø"/>
            </a:pPr>
            <a:r>
              <a:rPr lang="en-US" sz="3600" dirty="0" smtClean="0"/>
              <a:t>(Mk</a:t>
            </a:r>
            <a:r>
              <a:rPr lang="en-US" sz="3600" dirty="0"/>
              <a:t>. 13:32)</a:t>
            </a:r>
          </a:p>
          <a:p>
            <a:pPr marL="571500" lvl="1" indent="-571500">
              <a:buFont typeface="Wingdings" pitchFamily="2" charset="2"/>
              <a:buChar char="§"/>
            </a:pPr>
            <a:r>
              <a:rPr lang="en-US" sz="4000" dirty="0"/>
              <a:t>Meet Him in the </a:t>
            </a:r>
            <a:r>
              <a:rPr lang="en-US" sz="4000" dirty="0" smtClean="0"/>
              <a:t>Air</a:t>
            </a:r>
          </a:p>
          <a:p>
            <a:pPr marL="971550" lvl="2" indent="-571500">
              <a:buFont typeface="Wingdings" pitchFamily="2" charset="2"/>
              <a:buChar char="Ø"/>
            </a:pPr>
            <a:r>
              <a:rPr lang="en-US" sz="3600" dirty="0" smtClean="0"/>
              <a:t>(1 </a:t>
            </a:r>
            <a:r>
              <a:rPr lang="en-US" sz="3600" dirty="0"/>
              <a:t>Thess. 4:16-17)</a:t>
            </a:r>
          </a:p>
          <a:p>
            <a:endParaRPr lang="en-US" dirty="0"/>
          </a:p>
        </p:txBody>
      </p:sp>
    </p:spTree>
    <p:extLst>
      <p:ext uri="{BB962C8B-B14F-4D97-AF65-F5344CB8AC3E}">
        <p14:creationId xmlns:p14="http://schemas.microsoft.com/office/powerpoint/2010/main" val="3811390344"/>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Then Cometh the End</a:t>
            </a:r>
            <a:endParaRPr lang="en-US" sz="6600" dirty="0"/>
          </a:p>
        </p:txBody>
      </p:sp>
      <p:sp>
        <p:nvSpPr>
          <p:cNvPr id="3" name="Content Placeholder 2"/>
          <p:cNvSpPr>
            <a:spLocks noGrp="1"/>
          </p:cNvSpPr>
          <p:nvPr>
            <p:ph idx="1"/>
          </p:nvPr>
        </p:nvSpPr>
        <p:spPr/>
        <p:txBody>
          <a:bodyPr/>
          <a:lstStyle/>
          <a:p>
            <a:pPr lvl="0">
              <a:buFont typeface="Wingdings" pitchFamily="2" charset="2"/>
              <a:buChar char="§"/>
            </a:pPr>
            <a:r>
              <a:rPr lang="en-US" sz="4400" dirty="0" smtClean="0"/>
              <a:t>Christ will Return</a:t>
            </a:r>
          </a:p>
          <a:p>
            <a:pPr>
              <a:buFont typeface="Wingdings" pitchFamily="2" charset="2"/>
              <a:buChar char="§"/>
            </a:pPr>
            <a:r>
              <a:rPr lang="en-US" sz="4400" dirty="0"/>
              <a:t>The Dead will be Raised</a:t>
            </a:r>
          </a:p>
          <a:p>
            <a:pPr lvl="0">
              <a:buFont typeface="Wingdings" pitchFamily="2" charset="2"/>
              <a:buChar char="§"/>
            </a:pPr>
            <a:endParaRPr lang="en-US" sz="4400" dirty="0" smtClean="0"/>
          </a:p>
          <a:p>
            <a:endParaRPr lang="en-US" dirty="0"/>
          </a:p>
        </p:txBody>
      </p:sp>
    </p:spTree>
    <p:extLst>
      <p:ext uri="{BB962C8B-B14F-4D97-AF65-F5344CB8AC3E}">
        <p14:creationId xmlns:p14="http://schemas.microsoft.com/office/powerpoint/2010/main" val="3228690069"/>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6000" dirty="0"/>
              <a:t>The Dead will be </a:t>
            </a:r>
            <a:r>
              <a:rPr lang="en-US" sz="6000" dirty="0" smtClean="0"/>
              <a:t>Raised</a:t>
            </a:r>
            <a:endParaRPr lang="en-US" sz="6000" dirty="0"/>
          </a:p>
        </p:txBody>
      </p:sp>
      <p:sp>
        <p:nvSpPr>
          <p:cNvPr id="3" name="Content Placeholder 2"/>
          <p:cNvSpPr>
            <a:spLocks noGrp="1"/>
          </p:cNvSpPr>
          <p:nvPr>
            <p:ph idx="1"/>
          </p:nvPr>
        </p:nvSpPr>
        <p:spPr>
          <a:xfrm>
            <a:off x="457200" y="1600200"/>
            <a:ext cx="8534400" cy="4709160"/>
          </a:xfrm>
        </p:spPr>
        <p:txBody>
          <a:bodyPr>
            <a:noAutofit/>
          </a:bodyPr>
          <a:lstStyle/>
          <a:p>
            <a:pPr marL="571500" lvl="1" indent="-571500">
              <a:buFont typeface="Wingdings" pitchFamily="2" charset="2"/>
              <a:buChar char="§"/>
            </a:pPr>
            <a:r>
              <a:rPr lang="en-US" sz="3600" dirty="0"/>
              <a:t>Physical death is not the </a:t>
            </a:r>
            <a:r>
              <a:rPr lang="en-US" sz="3600" dirty="0" smtClean="0"/>
              <a:t>end </a:t>
            </a:r>
            <a:r>
              <a:rPr lang="en-US" sz="3200" dirty="0" smtClean="0"/>
              <a:t>(Eccl.12:7</a:t>
            </a:r>
            <a:r>
              <a:rPr lang="en-US" sz="3200" dirty="0"/>
              <a:t>)</a:t>
            </a:r>
          </a:p>
          <a:p>
            <a:pPr marL="571500" lvl="1" indent="-571500">
              <a:buFont typeface="Wingdings" pitchFamily="2" charset="2"/>
              <a:buChar char="§"/>
            </a:pPr>
            <a:r>
              <a:rPr lang="en-US" sz="3600" dirty="0"/>
              <a:t>There will be a resurrection of all the dead – (Jn. 5:28-29)</a:t>
            </a:r>
          </a:p>
          <a:p>
            <a:pPr lvl="1"/>
            <a:r>
              <a:rPr lang="en-US" sz="3600" dirty="0"/>
              <a:t>There will only be one general resurrection of the dead. (Acts </a:t>
            </a:r>
            <a:r>
              <a:rPr lang="en-US" sz="3600" dirty="0" smtClean="0"/>
              <a:t>24:15)</a:t>
            </a:r>
          </a:p>
          <a:p>
            <a:pPr marL="571500" lvl="1" indent="-571500">
              <a:buFont typeface="Wingdings" pitchFamily="2" charset="2"/>
              <a:buChar char="§"/>
            </a:pPr>
            <a:r>
              <a:rPr lang="en-US" sz="3600" dirty="0"/>
              <a:t>Will be given new bodies – (1 Cor. 15:37-38; 1 Cor. 15:53-54; 1 John 3:2</a:t>
            </a:r>
            <a:r>
              <a:rPr lang="en-US" sz="3600" dirty="0" smtClean="0"/>
              <a:t>)</a:t>
            </a:r>
            <a:endParaRPr lang="en-US" sz="3600" dirty="0"/>
          </a:p>
        </p:txBody>
      </p:sp>
    </p:spTree>
    <p:extLst>
      <p:ext uri="{BB962C8B-B14F-4D97-AF65-F5344CB8AC3E}">
        <p14:creationId xmlns:p14="http://schemas.microsoft.com/office/powerpoint/2010/main" val="27853211"/>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Then Cometh the End</a:t>
            </a:r>
            <a:endParaRPr lang="en-US" sz="6600" dirty="0"/>
          </a:p>
        </p:txBody>
      </p:sp>
      <p:sp>
        <p:nvSpPr>
          <p:cNvPr id="3" name="Content Placeholder 2"/>
          <p:cNvSpPr>
            <a:spLocks noGrp="1"/>
          </p:cNvSpPr>
          <p:nvPr>
            <p:ph idx="1"/>
          </p:nvPr>
        </p:nvSpPr>
        <p:spPr/>
        <p:txBody>
          <a:bodyPr/>
          <a:lstStyle/>
          <a:p>
            <a:pPr lvl="0">
              <a:buFont typeface="Wingdings" pitchFamily="2" charset="2"/>
              <a:buChar char="§"/>
            </a:pPr>
            <a:r>
              <a:rPr lang="en-US" sz="4400" dirty="0" smtClean="0"/>
              <a:t>Christ will Return</a:t>
            </a:r>
          </a:p>
          <a:p>
            <a:pPr>
              <a:buFont typeface="Wingdings" pitchFamily="2" charset="2"/>
              <a:buChar char="§"/>
            </a:pPr>
            <a:r>
              <a:rPr lang="en-US" sz="4400" dirty="0"/>
              <a:t>The Dead will be </a:t>
            </a:r>
            <a:r>
              <a:rPr lang="en-US" sz="4400" dirty="0" smtClean="0"/>
              <a:t>Raised</a:t>
            </a:r>
          </a:p>
          <a:p>
            <a:pPr lvl="0">
              <a:buFont typeface="Wingdings" pitchFamily="2" charset="2"/>
              <a:buChar char="§"/>
            </a:pPr>
            <a:r>
              <a:rPr lang="en-US" sz="4400" dirty="0"/>
              <a:t>Change the Living</a:t>
            </a:r>
          </a:p>
          <a:p>
            <a:pPr>
              <a:buFont typeface="Wingdings" pitchFamily="2" charset="2"/>
              <a:buChar char="§"/>
            </a:pPr>
            <a:endParaRPr lang="en-US" sz="4400" dirty="0"/>
          </a:p>
          <a:p>
            <a:pPr lvl="0">
              <a:buFont typeface="Wingdings" pitchFamily="2" charset="2"/>
              <a:buChar char="§"/>
            </a:pPr>
            <a:endParaRPr lang="en-US" sz="4400" dirty="0" smtClean="0"/>
          </a:p>
          <a:p>
            <a:endParaRPr lang="en-US" dirty="0"/>
          </a:p>
        </p:txBody>
      </p:sp>
    </p:spTree>
    <p:extLst>
      <p:ext uri="{BB962C8B-B14F-4D97-AF65-F5344CB8AC3E}">
        <p14:creationId xmlns:p14="http://schemas.microsoft.com/office/powerpoint/2010/main" val="1535950474"/>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6600" dirty="0"/>
              <a:t>Change the </a:t>
            </a:r>
            <a:r>
              <a:rPr lang="en-US" sz="6600" dirty="0" smtClean="0"/>
              <a:t>Living</a:t>
            </a:r>
            <a:endParaRPr lang="en-US" sz="6600" dirty="0"/>
          </a:p>
        </p:txBody>
      </p:sp>
      <p:sp>
        <p:nvSpPr>
          <p:cNvPr id="3" name="Content Placeholder 2"/>
          <p:cNvSpPr>
            <a:spLocks noGrp="1"/>
          </p:cNvSpPr>
          <p:nvPr>
            <p:ph idx="1"/>
          </p:nvPr>
        </p:nvSpPr>
        <p:spPr/>
        <p:txBody>
          <a:bodyPr/>
          <a:lstStyle/>
          <a:p>
            <a:pPr marL="571500" lvl="1" indent="-571500">
              <a:buFont typeface="Wingdings" pitchFamily="2" charset="2"/>
              <a:buChar char="§"/>
            </a:pPr>
            <a:r>
              <a:rPr lang="en-US" sz="4400" dirty="0"/>
              <a:t>Some will be living at His return </a:t>
            </a:r>
            <a:r>
              <a:rPr lang="en-US" sz="4400" dirty="0" smtClean="0"/>
              <a:t> </a:t>
            </a:r>
            <a:r>
              <a:rPr lang="en-US" sz="4400" dirty="0"/>
              <a:t>(1 Cor. 15:51-52)</a:t>
            </a:r>
          </a:p>
          <a:p>
            <a:pPr marL="571500" lvl="1" indent="-571500">
              <a:buFont typeface="Wingdings" pitchFamily="2" charset="2"/>
              <a:buChar char="§"/>
            </a:pPr>
            <a:r>
              <a:rPr lang="en-US" sz="4400" dirty="0"/>
              <a:t>Flesh must be changed </a:t>
            </a:r>
            <a:r>
              <a:rPr lang="en-US" sz="4400" dirty="0" smtClean="0"/>
              <a:t>                </a:t>
            </a:r>
            <a:r>
              <a:rPr lang="en-US" sz="4400" dirty="0"/>
              <a:t>(1 Cor. 15:50)</a:t>
            </a:r>
          </a:p>
          <a:p>
            <a:endParaRPr lang="en-US" dirty="0"/>
          </a:p>
        </p:txBody>
      </p:sp>
    </p:spTree>
    <p:extLst>
      <p:ext uri="{BB962C8B-B14F-4D97-AF65-F5344CB8AC3E}">
        <p14:creationId xmlns:p14="http://schemas.microsoft.com/office/powerpoint/2010/main" val="4177391012"/>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Then Cometh the End</a:t>
            </a:r>
            <a:endParaRPr lang="en-US" sz="6600" dirty="0"/>
          </a:p>
        </p:txBody>
      </p:sp>
      <p:sp>
        <p:nvSpPr>
          <p:cNvPr id="3" name="Content Placeholder 2"/>
          <p:cNvSpPr>
            <a:spLocks noGrp="1"/>
          </p:cNvSpPr>
          <p:nvPr>
            <p:ph idx="1"/>
          </p:nvPr>
        </p:nvSpPr>
        <p:spPr/>
        <p:txBody>
          <a:bodyPr/>
          <a:lstStyle/>
          <a:p>
            <a:pPr lvl="0">
              <a:buFont typeface="Wingdings" pitchFamily="2" charset="2"/>
              <a:buChar char="§"/>
            </a:pPr>
            <a:r>
              <a:rPr lang="en-US" sz="4400" dirty="0" smtClean="0"/>
              <a:t>Christ will Return</a:t>
            </a:r>
          </a:p>
          <a:p>
            <a:pPr>
              <a:buFont typeface="Wingdings" pitchFamily="2" charset="2"/>
              <a:buChar char="§"/>
            </a:pPr>
            <a:r>
              <a:rPr lang="en-US" sz="4400" dirty="0"/>
              <a:t>The Dead will be </a:t>
            </a:r>
            <a:r>
              <a:rPr lang="en-US" sz="4400" dirty="0" smtClean="0"/>
              <a:t>Raised</a:t>
            </a:r>
          </a:p>
          <a:p>
            <a:pPr lvl="0">
              <a:buFont typeface="Wingdings" pitchFamily="2" charset="2"/>
              <a:buChar char="§"/>
            </a:pPr>
            <a:r>
              <a:rPr lang="en-US" sz="4400" dirty="0"/>
              <a:t>Change the </a:t>
            </a:r>
            <a:r>
              <a:rPr lang="en-US" sz="4400" dirty="0" smtClean="0"/>
              <a:t>Living</a:t>
            </a:r>
          </a:p>
          <a:p>
            <a:pPr>
              <a:buFont typeface="Wingdings" pitchFamily="2" charset="2"/>
              <a:buChar char="§"/>
            </a:pPr>
            <a:r>
              <a:rPr lang="en-US" sz="4400" dirty="0"/>
              <a:t>Bring this present world to an </a:t>
            </a:r>
            <a:r>
              <a:rPr lang="en-US" sz="4400" dirty="0" smtClean="0"/>
              <a:t>end</a:t>
            </a:r>
          </a:p>
          <a:p>
            <a:pPr lvl="0">
              <a:buFont typeface="Wingdings" pitchFamily="2" charset="2"/>
              <a:buChar char="§"/>
            </a:pPr>
            <a:endParaRPr lang="en-US" sz="4400" dirty="0"/>
          </a:p>
          <a:p>
            <a:pPr>
              <a:buFont typeface="Wingdings" pitchFamily="2" charset="2"/>
              <a:buChar char="§"/>
            </a:pPr>
            <a:endParaRPr lang="en-US" sz="4400" dirty="0"/>
          </a:p>
          <a:p>
            <a:pPr lvl="0">
              <a:buFont typeface="Wingdings" pitchFamily="2" charset="2"/>
              <a:buChar char="§"/>
            </a:pPr>
            <a:endParaRPr lang="en-US" sz="4400" dirty="0" smtClean="0"/>
          </a:p>
          <a:p>
            <a:endParaRPr lang="en-US" dirty="0"/>
          </a:p>
        </p:txBody>
      </p:sp>
    </p:spTree>
    <p:extLst>
      <p:ext uri="{BB962C8B-B14F-4D97-AF65-F5344CB8AC3E}">
        <p14:creationId xmlns:p14="http://schemas.microsoft.com/office/powerpoint/2010/main" val="712361078"/>
      </p:ext>
    </p:extLst>
  </p:cSld>
  <p:clrMapOvr>
    <a:masterClrMapping/>
  </p:clrMapOvr>
  <mc:AlternateContent xmlns:mc="http://schemas.openxmlformats.org/markup-compatibility/2006" xmlns:p14="http://schemas.microsoft.com/office/powerpoint/2010/main">
    <mc:Choice Requires="p14">
      <p:transition p14:dur="250">
        <p14:flash/>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134</TotalTime>
  <Words>2207</Words>
  <Application>Microsoft Office PowerPoint</Application>
  <PresentationFormat>On-screen Show (4:3)</PresentationFormat>
  <Paragraphs>175</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PowerPoint Presentation</vt:lpstr>
      <vt:lpstr>Then Cometh the End</vt:lpstr>
      <vt:lpstr>Then Cometh the End</vt:lpstr>
      <vt:lpstr>Christ will Return</vt:lpstr>
      <vt:lpstr>Then Cometh the End</vt:lpstr>
      <vt:lpstr>The Dead will be Raised</vt:lpstr>
      <vt:lpstr>Then Cometh the End</vt:lpstr>
      <vt:lpstr>Change the Living</vt:lpstr>
      <vt:lpstr>Then Cometh the End</vt:lpstr>
      <vt:lpstr>Bring this present world to an end</vt:lpstr>
      <vt:lpstr>Then Cometh the End</vt:lpstr>
      <vt:lpstr>The Judgment</vt:lpstr>
      <vt:lpstr>The Judgment</vt:lpstr>
      <vt:lpstr>Then Cometh the End</vt:lpstr>
      <vt:lpstr>The Kingdom will be delivered up </vt:lpstr>
      <vt:lpstr>Then Cometh the End</vt:lpstr>
      <vt:lpstr>The Reign of Christ will End</vt:lpstr>
      <vt:lpstr>Are you in the Kingdom?</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Then Cometh the End</dc:title>
  <dc:creator> </dc:creator>
  <cp:lastModifiedBy> </cp:lastModifiedBy>
  <cp:revision>15</cp:revision>
  <dcterms:created xsi:type="dcterms:W3CDTF">2013-02-28T23:25:48Z</dcterms:created>
  <dcterms:modified xsi:type="dcterms:W3CDTF">2013-03-03T01:20:47Z</dcterms:modified>
</cp:coreProperties>
</file>