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57" r:id="rId3"/>
    <p:sldId id="262" r:id="rId4"/>
    <p:sldId id="311" r:id="rId5"/>
    <p:sldId id="312" r:id="rId6"/>
    <p:sldId id="264" r:id="rId7"/>
    <p:sldId id="313" r:id="rId8"/>
    <p:sldId id="269" r:id="rId9"/>
    <p:sldId id="314" r:id="rId10"/>
    <p:sldId id="273" r:id="rId11"/>
    <p:sldId id="315" r:id="rId12"/>
    <p:sldId id="317" r:id="rId13"/>
    <p:sldId id="279" r:id="rId14"/>
    <p:sldId id="318" r:id="rId15"/>
    <p:sldId id="284" r:id="rId16"/>
    <p:sldId id="319" r:id="rId17"/>
    <p:sldId id="289" r:id="rId18"/>
    <p:sldId id="290" r:id="rId19"/>
    <p:sldId id="321" r:id="rId20"/>
    <p:sldId id="298" r:id="rId21"/>
    <p:sldId id="30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70A5E8-C21D-4069-941D-95D1799B0F55}">
          <p14:sldIdLst>
            <p14:sldId id="256"/>
            <p14:sldId id="257"/>
            <p14:sldId id="262"/>
            <p14:sldId id="311"/>
            <p14:sldId id="312"/>
            <p14:sldId id="264"/>
            <p14:sldId id="313"/>
            <p14:sldId id="269"/>
            <p14:sldId id="314"/>
            <p14:sldId id="273"/>
            <p14:sldId id="315"/>
            <p14:sldId id="317"/>
            <p14:sldId id="279"/>
            <p14:sldId id="318"/>
            <p14:sldId id="284"/>
            <p14:sldId id="319"/>
          </p14:sldIdLst>
        </p14:section>
        <p14:section name="Part 2" id="{19CC30B5-3F87-4531-9FB5-FD4B10926B19}">
          <p14:sldIdLst>
            <p14:sldId id="289"/>
            <p14:sldId id="290"/>
            <p14:sldId id="321"/>
            <p14:sldId id="298"/>
            <p14:sldId id="30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8" autoAdjust="0"/>
    <p:restoredTop sz="94585" autoAdjust="0"/>
  </p:normalViewPr>
  <p:slideViewPr>
    <p:cSldViewPr>
      <p:cViewPr varScale="1">
        <p:scale>
          <a:sx n="68" d="100"/>
          <a:sy n="68" d="100"/>
        </p:scale>
        <p:origin x="-114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FA3EB3D-EF17-4FB6-8CD1-1A8EFE14AECD}" type="datetimeFigureOut">
              <a:rPr lang="en-US" smtClean="0"/>
              <a:t>2/9/2013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4E2E442-D9A8-428D-9C5D-FD57037AE96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A3EB3D-EF17-4FB6-8CD1-1A8EFE14AECD}" type="datetimeFigureOut">
              <a:rPr lang="en-US" smtClean="0"/>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2E442-D9A8-428D-9C5D-FD57037AE9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FA3EB3D-EF17-4FB6-8CD1-1A8EFE14AECD}" type="datetimeFigureOut">
              <a:rPr lang="en-US" smtClean="0"/>
              <a:t>2/9/2013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4E2E442-D9A8-428D-9C5D-FD57037AE96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E5D5C-5F16-4511-989C-6EEDD3834FEF}" type="datetimeFigureOut">
              <a:rPr lang="en-US" smtClean="0"/>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6CBF9-9A60-4FAE-8982-E5D2AFC6E51C}" type="slidenum">
              <a:rPr lang="en-US" smtClean="0"/>
              <a:t>‹#›</a:t>
            </a:fld>
            <a:endParaRPr lang="en-US"/>
          </a:p>
        </p:txBody>
      </p:sp>
    </p:spTree>
    <p:extLst>
      <p:ext uri="{BB962C8B-B14F-4D97-AF65-F5344CB8AC3E}">
        <p14:creationId xmlns:p14="http://schemas.microsoft.com/office/powerpoint/2010/main" val="133770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FA3EB3D-EF17-4FB6-8CD1-1A8EFE14AECD}" type="datetimeFigureOut">
              <a:rPr lang="en-US" smtClean="0"/>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4E2E442-D9A8-428D-9C5D-FD57037AE960}"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FA3EB3D-EF17-4FB6-8CD1-1A8EFE14AECD}" type="datetimeFigureOut">
              <a:rPr lang="en-US" smtClean="0"/>
              <a:t>2/9/2013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4E2E442-D9A8-428D-9C5D-FD57037AE96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FA3EB3D-EF17-4FB6-8CD1-1A8EFE14AECD}" type="datetimeFigureOut">
              <a:rPr lang="en-US" smtClean="0"/>
              <a:t>2/9/2013</a:t>
            </a:fld>
            <a:endParaRPr lang="en-US"/>
          </a:p>
        </p:txBody>
      </p:sp>
      <p:sp>
        <p:nvSpPr>
          <p:cNvPr id="10" name="Slide Number Placeholder 9"/>
          <p:cNvSpPr>
            <a:spLocks noGrp="1"/>
          </p:cNvSpPr>
          <p:nvPr>
            <p:ph type="sldNum" sz="quarter" idx="16"/>
          </p:nvPr>
        </p:nvSpPr>
        <p:spPr/>
        <p:txBody>
          <a:bodyPr rtlCol="0"/>
          <a:lstStyle/>
          <a:p>
            <a:fld id="{44E2E442-D9A8-428D-9C5D-FD57037AE960}"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FA3EB3D-EF17-4FB6-8CD1-1A8EFE14AECD}" type="datetimeFigureOut">
              <a:rPr lang="en-US" smtClean="0"/>
              <a:t>2/9/2013</a:t>
            </a:fld>
            <a:endParaRPr lang="en-US"/>
          </a:p>
        </p:txBody>
      </p:sp>
      <p:sp>
        <p:nvSpPr>
          <p:cNvPr id="12" name="Slide Number Placeholder 11"/>
          <p:cNvSpPr>
            <a:spLocks noGrp="1"/>
          </p:cNvSpPr>
          <p:nvPr>
            <p:ph type="sldNum" sz="quarter" idx="16"/>
          </p:nvPr>
        </p:nvSpPr>
        <p:spPr/>
        <p:txBody>
          <a:bodyPr rtlCol="0"/>
          <a:lstStyle/>
          <a:p>
            <a:fld id="{44E2E442-D9A8-428D-9C5D-FD57037AE960}"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A3EB3D-EF17-4FB6-8CD1-1A8EFE14AECD}" type="datetimeFigureOut">
              <a:rPr lang="en-US" smtClean="0"/>
              <a:t>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4E2E442-D9A8-428D-9C5D-FD57037AE9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3EB3D-EF17-4FB6-8CD1-1A8EFE14AECD}" type="datetimeFigureOut">
              <a:rPr lang="en-US" smtClean="0"/>
              <a:t>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4E2E442-D9A8-428D-9C5D-FD57037AE9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A3EB3D-EF17-4FB6-8CD1-1A8EFE14AECD}" type="datetimeFigureOut">
              <a:rPr lang="en-US" smtClean="0"/>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4E2E442-D9A8-428D-9C5D-FD57037AE960}"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FA3EB3D-EF17-4FB6-8CD1-1A8EFE14AECD}" type="datetimeFigureOut">
              <a:rPr lang="en-US" smtClean="0"/>
              <a:t>2/9/2013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4E2E442-D9A8-428D-9C5D-FD57037AE960}"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FA3EB3D-EF17-4FB6-8CD1-1A8EFE14AECD}" type="datetimeFigureOut">
              <a:rPr lang="en-US" smtClean="0"/>
              <a:t>2/9/2013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4E2E442-D9A8-428D-9C5D-FD57037AE9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0" i="0" u="none" strike="noStrike" baseline="0" dirty="0" smtClean="0">
                <a:latin typeface="Comic Sans MS"/>
              </a:rPr>
              <a:t>Train them up!</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C:\Documents and Settings\Rick\Local Settings\Temporary Internet Files\Content.IE5\14V2J2C1\MC90034787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384542"/>
            <a:ext cx="6781800" cy="4339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737057"/>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Comic Sans MS"/>
              </a:rPr>
              <a:t>Motivate in the way</a:t>
            </a:r>
          </a:p>
        </p:txBody>
      </p:sp>
      <p:sp>
        <p:nvSpPr>
          <p:cNvPr id="3" name="Text Placeholder 2"/>
          <p:cNvSpPr>
            <a:spLocks noGrp="1"/>
          </p:cNvSpPr>
          <p:nvPr>
            <p:ph type="body" idx="1"/>
          </p:nvPr>
        </p:nvSpPr>
        <p:spPr/>
        <p:txBody>
          <a:bodyPr>
            <a:normAutofit lnSpcReduction="10000"/>
          </a:bodyPr>
          <a:lstStyle/>
          <a:p>
            <a:r>
              <a:rPr lang="en-US" sz="4000" b="0" i="0" u="none" strike="noStrike" baseline="0" dirty="0" smtClean="0">
                <a:latin typeface="Comic Sans MS"/>
              </a:rPr>
              <a:t>Encourage – 2 Chr. 35:1-2</a:t>
            </a:r>
          </a:p>
          <a:p>
            <a:pPr lvl="1"/>
            <a:r>
              <a:rPr lang="en-US" sz="3600" b="0" i="0" u="none" strike="noStrike" baseline="0" dirty="0" smtClean="0">
                <a:latin typeface="Comic Sans MS"/>
              </a:rPr>
              <a:t>H4148 - From </a:t>
            </a:r>
            <a:r>
              <a:rPr lang="en-US" sz="3600" b="0" i="0" u="sng" strike="noStrike" baseline="0" dirty="0" smtClean="0">
                <a:latin typeface="Comic Sans MS"/>
              </a:rPr>
              <a:t>H3256</a:t>
            </a:r>
            <a:r>
              <a:rPr lang="en-US" sz="3600" b="0" i="0" u="none" strike="noStrike" baseline="0" dirty="0" smtClean="0">
                <a:latin typeface="Comic Sans MS"/>
              </a:rPr>
              <a:t>; properly </a:t>
            </a:r>
            <a:r>
              <a:rPr lang="en-US" sz="3600" b="0" i="1" u="none" strike="noStrike" baseline="0" dirty="0" smtClean="0">
                <a:latin typeface="Comic Sans MS"/>
              </a:rPr>
              <a:t>chastisement</a:t>
            </a:r>
            <a:r>
              <a:rPr lang="en-US" sz="3600" b="0" i="0" u="none" strike="noStrike" baseline="0" dirty="0" smtClean="0">
                <a:latin typeface="Comic Sans MS"/>
              </a:rPr>
              <a:t>; figuratively </a:t>
            </a:r>
            <a:r>
              <a:rPr lang="en-US" sz="3600" b="0" i="1" u="none" strike="noStrike" baseline="0" dirty="0" smtClean="0">
                <a:latin typeface="Comic Sans MS"/>
              </a:rPr>
              <a:t>reproof</a:t>
            </a:r>
            <a:r>
              <a:rPr lang="en-US" sz="3600" b="0" i="0" u="none" strike="noStrike" baseline="0" dirty="0" smtClean="0">
                <a:latin typeface="Comic Sans MS"/>
              </a:rPr>
              <a:t>, </a:t>
            </a:r>
            <a:r>
              <a:rPr lang="en-US" sz="3600" b="0" i="1" u="none" strike="noStrike" baseline="0" dirty="0" smtClean="0">
                <a:latin typeface="Comic Sans MS"/>
              </a:rPr>
              <a:t>warning</a:t>
            </a:r>
            <a:r>
              <a:rPr lang="en-US" sz="3600" b="0" i="0" u="none" strike="noStrike" baseline="0" dirty="0" smtClean="0">
                <a:latin typeface="Comic Sans MS"/>
              </a:rPr>
              <a:t> or </a:t>
            </a:r>
            <a:r>
              <a:rPr lang="en-US" sz="3600" b="0" i="1" u="none" strike="noStrike" baseline="0" dirty="0" smtClean="0">
                <a:latin typeface="Comic Sans MS"/>
              </a:rPr>
              <a:t>instruction</a:t>
            </a:r>
            <a:r>
              <a:rPr lang="en-US" sz="3600" b="0" i="0" u="none" strike="noStrike" baseline="0" dirty="0" smtClean="0">
                <a:latin typeface="Comic Sans MS"/>
              </a:rPr>
              <a:t>; also </a:t>
            </a:r>
            <a:r>
              <a:rPr lang="en-US" sz="3600" b="0" i="1" u="none" strike="noStrike" baseline="0" dirty="0" smtClean="0">
                <a:latin typeface="Comic Sans MS"/>
              </a:rPr>
              <a:t>restraint: - </a:t>
            </a:r>
            <a:r>
              <a:rPr lang="en-US" sz="3600" b="0" i="0" u="none" strike="noStrike" baseline="0" dirty="0" smtClean="0">
                <a:latin typeface="Comic Sans MS"/>
              </a:rPr>
              <a:t>bond, chastening ([-eth]), chastisement, check, correction, discipline, doctrine, instruction, rebuke.  </a:t>
            </a:r>
            <a:endParaRPr lang="en-US" sz="3600" dirty="0"/>
          </a:p>
        </p:txBody>
      </p:sp>
    </p:spTree>
    <p:extLst>
      <p:ext uri="{BB962C8B-B14F-4D97-AF65-F5344CB8AC3E}">
        <p14:creationId xmlns:p14="http://schemas.microsoft.com/office/powerpoint/2010/main" val="10700775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Comic Sans MS"/>
              </a:rPr>
              <a:t>Motivate in the way</a:t>
            </a:r>
          </a:p>
        </p:txBody>
      </p:sp>
      <p:sp>
        <p:nvSpPr>
          <p:cNvPr id="3" name="Text Placeholder 2"/>
          <p:cNvSpPr>
            <a:spLocks noGrp="1"/>
          </p:cNvSpPr>
          <p:nvPr>
            <p:ph type="body" idx="1"/>
          </p:nvPr>
        </p:nvSpPr>
        <p:spPr>
          <a:xfrm>
            <a:off x="612648" y="1600200"/>
            <a:ext cx="8153400" cy="4876800"/>
          </a:xfrm>
        </p:spPr>
        <p:txBody>
          <a:bodyPr>
            <a:normAutofit/>
          </a:bodyPr>
          <a:lstStyle/>
          <a:p>
            <a:r>
              <a:rPr lang="en-US" sz="4000" b="0" i="0" u="none" strike="noStrike" baseline="0" dirty="0" smtClean="0">
                <a:latin typeface="Comic Sans MS"/>
              </a:rPr>
              <a:t>Encourage – 2 Chr. 35:1-2</a:t>
            </a:r>
          </a:p>
          <a:p>
            <a:r>
              <a:rPr lang="en-US" sz="4000" b="0" i="0" u="none" strike="noStrike" baseline="0" dirty="0" smtClean="0">
                <a:latin typeface="Comic Sans MS"/>
              </a:rPr>
              <a:t>Nurture – Eph. 6:4</a:t>
            </a:r>
          </a:p>
          <a:p>
            <a:pPr lvl="1"/>
            <a:r>
              <a:rPr lang="en-US" sz="3200" b="0" i="0" u="none" strike="noStrike" baseline="0" dirty="0" smtClean="0">
                <a:latin typeface="Comic Sans MS"/>
              </a:rPr>
              <a:t>G3809 - From </a:t>
            </a:r>
            <a:r>
              <a:rPr lang="en-US" sz="3200" b="0" i="0" u="sng" strike="noStrike" baseline="0" dirty="0" smtClean="0">
                <a:latin typeface="Comic Sans MS"/>
              </a:rPr>
              <a:t>G3811</a:t>
            </a:r>
            <a:r>
              <a:rPr lang="en-US" sz="3200" b="0" i="0" u="none" strike="noStrike" baseline="0" dirty="0" smtClean="0">
                <a:latin typeface="Comic Sans MS"/>
              </a:rPr>
              <a:t>; </a:t>
            </a:r>
            <a:r>
              <a:rPr lang="en-US" sz="3200" b="0" i="1" u="none" strike="noStrike" baseline="0" dirty="0" smtClean="0">
                <a:latin typeface="Comic Sans MS"/>
              </a:rPr>
              <a:t>tutorage</a:t>
            </a:r>
            <a:r>
              <a:rPr lang="en-US" sz="3200" b="0" i="0" u="none" strike="noStrike" baseline="0" dirty="0" smtClean="0">
                <a:latin typeface="Comic Sans MS"/>
              </a:rPr>
              <a:t>, that is, </a:t>
            </a:r>
            <a:r>
              <a:rPr lang="en-US" sz="3200" b="0" i="1" u="none" strike="noStrike" baseline="0" dirty="0" smtClean="0">
                <a:latin typeface="Comic Sans MS"/>
              </a:rPr>
              <a:t>education</a:t>
            </a:r>
            <a:r>
              <a:rPr lang="en-US" sz="3200" b="0" i="0" u="none" strike="noStrike" baseline="0" dirty="0" smtClean="0">
                <a:latin typeface="Comic Sans MS"/>
              </a:rPr>
              <a:t> or </a:t>
            </a:r>
            <a:r>
              <a:rPr lang="en-US" sz="3200" b="0" i="1" u="none" strike="noStrike" baseline="0" dirty="0" smtClean="0">
                <a:latin typeface="Comic Sans MS"/>
              </a:rPr>
              <a:t>training</a:t>
            </a:r>
            <a:r>
              <a:rPr lang="en-US" sz="3200" b="0" i="0" u="none" strike="noStrike" baseline="0" dirty="0" smtClean="0">
                <a:latin typeface="Comic Sans MS"/>
              </a:rPr>
              <a:t>; by implication disciplinary </a:t>
            </a:r>
            <a:r>
              <a:rPr lang="en-US" sz="3200" b="0" i="1" u="none" strike="noStrike" baseline="0" dirty="0" smtClean="0">
                <a:latin typeface="Comic Sans MS"/>
              </a:rPr>
              <a:t>correction:</a:t>
            </a:r>
            <a:r>
              <a:rPr lang="en-US" sz="3200" b="0" i="0" u="none" strike="noStrike" baseline="0" dirty="0" smtClean="0">
                <a:latin typeface="Comic Sans MS"/>
              </a:rPr>
              <a:t> - chastening, chastisement, instruction, nurture.</a:t>
            </a:r>
          </a:p>
          <a:p>
            <a:pPr lvl="2"/>
            <a:r>
              <a:rPr lang="en-US" sz="2800" b="0" i="0" u="none" strike="noStrike" baseline="0" dirty="0" smtClean="0">
                <a:latin typeface="Comic Sans MS"/>
              </a:rPr>
              <a:t>Translated “instruction” in 2 Tim 3:16</a:t>
            </a:r>
          </a:p>
        </p:txBody>
      </p:sp>
    </p:spTree>
    <p:extLst>
      <p:ext uri="{BB962C8B-B14F-4D97-AF65-F5344CB8AC3E}">
        <p14:creationId xmlns:p14="http://schemas.microsoft.com/office/powerpoint/2010/main" val="10730439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Comic Sans MS"/>
              </a:rPr>
              <a:t>Motivate in the way</a:t>
            </a:r>
          </a:p>
        </p:txBody>
      </p:sp>
      <p:sp>
        <p:nvSpPr>
          <p:cNvPr id="3" name="Text Placeholder 2"/>
          <p:cNvSpPr>
            <a:spLocks noGrp="1"/>
          </p:cNvSpPr>
          <p:nvPr>
            <p:ph type="body" idx="1"/>
          </p:nvPr>
        </p:nvSpPr>
        <p:spPr/>
        <p:txBody>
          <a:bodyPr>
            <a:normAutofit/>
          </a:bodyPr>
          <a:lstStyle/>
          <a:p>
            <a:r>
              <a:rPr lang="en-US" sz="4000" b="0" i="0" u="none" strike="noStrike" baseline="0" dirty="0" smtClean="0">
                <a:latin typeface="Comic Sans MS"/>
              </a:rPr>
              <a:t>Encourage – 2 Chr. 35:1-2</a:t>
            </a:r>
          </a:p>
          <a:p>
            <a:r>
              <a:rPr lang="en-US" sz="4000" b="0" i="0" u="none" strike="noStrike" baseline="0" dirty="0" smtClean="0">
                <a:latin typeface="Comic Sans MS"/>
              </a:rPr>
              <a:t>Nurture – Eph. 6:4</a:t>
            </a:r>
          </a:p>
          <a:p>
            <a:r>
              <a:rPr lang="en-US" sz="4000" b="0" i="0" u="none" strike="noStrike" baseline="0" dirty="0" smtClean="0">
                <a:latin typeface="Comic Sans MS"/>
              </a:rPr>
              <a:t>Discipline</a:t>
            </a:r>
          </a:p>
        </p:txBody>
      </p:sp>
      <p:pic>
        <p:nvPicPr>
          <p:cNvPr id="2051" name="Picture 3" descr="C:\Documents and Settings\Rick\Local Settings\Temporary Internet Files\Content.IE5\IQTHLBFL\MP90042248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3048000"/>
            <a:ext cx="3581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00672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51"/>
                                        </p:tgtEl>
                                        <p:attrNameLst>
                                          <p:attrName>style.visibility</p:attrName>
                                        </p:attrNameLst>
                                      </p:cBhvr>
                                      <p:to>
                                        <p:strVal val="visible"/>
                                      </p:to>
                                    </p:set>
                                    <p:anim calcmode="lin" valueType="num">
                                      <p:cBhvr additive="base">
                                        <p:cTn id="11" dur="500" fill="hold"/>
                                        <p:tgtEl>
                                          <p:spTgt spid="2051"/>
                                        </p:tgtEl>
                                        <p:attrNameLst>
                                          <p:attrName>ppt_x</p:attrName>
                                        </p:attrNameLst>
                                      </p:cBhvr>
                                      <p:tavLst>
                                        <p:tav tm="0">
                                          <p:val>
                                            <p:strVal val="#ppt_x"/>
                                          </p:val>
                                        </p:tav>
                                        <p:tav tm="100000">
                                          <p:val>
                                            <p:strVal val="#ppt_x"/>
                                          </p:val>
                                        </p:tav>
                                      </p:tavLst>
                                    </p:anim>
                                    <p:anim calcmode="lin" valueType="num">
                                      <p:cBhvr additive="base">
                                        <p:cTn id="12"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Comic Sans MS"/>
              </a:rPr>
              <a:t>Discipline </a:t>
            </a:r>
          </a:p>
        </p:txBody>
      </p:sp>
      <p:sp>
        <p:nvSpPr>
          <p:cNvPr id="3" name="Text Placeholder 2"/>
          <p:cNvSpPr>
            <a:spLocks noGrp="1"/>
          </p:cNvSpPr>
          <p:nvPr>
            <p:ph type="body" idx="1"/>
          </p:nvPr>
        </p:nvSpPr>
        <p:spPr/>
        <p:txBody>
          <a:bodyPr>
            <a:noAutofit/>
          </a:bodyPr>
          <a:lstStyle/>
          <a:p>
            <a:pPr marL="857250" lvl="3" indent="-742950">
              <a:lnSpc>
                <a:spcPct val="115000"/>
              </a:lnSpc>
              <a:spcBef>
                <a:spcPts val="0"/>
              </a:spcBef>
              <a:buFont typeface="+mj-lt"/>
              <a:buAutoNum type="arabicPeriod"/>
            </a:pPr>
            <a:r>
              <a:rPr lang="en-US" sz="4000" dirty="0">
                <a:latin typeface="Comic Sans MS" pitchFamily="66" charset="0"/>
              </a:rPr>
              <a:t>Preventive –Prov. 19:18; 27:5; 23:13-14; </a:t>
            </a:r>
            <a:r>
              <a:rPr lang="en-US" sz="4000" dirty="0" smtClean="0">
                <a:latin typeface="Comic Sans MS" pitchFamily="66" charset="0"/>
              </a:rPr>
              <a:t>29:15</a:t>
            </a:r>
          </a:p>
          <a:p>
            <a:pPr marL="857250" lvl="3" indent="-742950">
              <a:lnSpc>
                <a:spcPct val="115000"/>
              </a:lnSpc>
              <a:spcBef>
                <a:spcPts val="0"/>
              </a:spcBef>
              <a:buFont typeface="+mj-lt"/>
              <a:buAutoNum type="arabicPeriod"/>
            </a:pPr>
            <a:r>
              <a:rPr lang="en-US" sz="4000" dirty="0">
                <a:latin typeface="Comic Sans MS" pitchFamily="66" charset="0"/>
              </a:rPr>
              <a:t>Punitive – Prov. 23:13-14; </a:t>
            </a:r>
            <a:r>
              <a:rPr lang="en-US" sz="4000" dirty="0" smtClean="0">
                <a:latin typeface="Comic Sans MS" pitchFamily="66" charset="0"/>
              </a:rPr>
              <a:t>13:24</a:t>
            </a:r>
          </a:p>
          <a:p>
            <a:pPr marL="1314450" lvl="4" indent="-742950">
              <a:lnSpc>
                <a:spcPct val="115000"/>
              </a:lnSpc>
              <a:spcBef>
                <a:spcPts val="0"/>
              </a:spcBef>
              <a:buFont typeface="+mj-lt"/>
              <a:buAutoNum type="arabicPeriod"/>
            </a:pPr>
            <a:r>
              <a:rPr lang="en-US" sz="3600" dirty="0">
                <a:latin typeface="Comic Sans MS" pitchFamily="66" charset="0"/>
              </a:rPr>
              <a:t>Only Control your anger – Prov. 15:1; Psa. 6:1; 38:1; Prov. </a:t>
            </a:r>
            <a:r>
              <a:rPr lang="en-US" sz="3600" dirty="0" smtClean="0">
                <a:latin typeface="Comic Sans MS" pitchFamily="66" charset="0"/>
              </a:rPr>
              <a:t>14:29</a:t>
            </a:r>
          </a:p>
          <a:p>
            <a:pPr marL="857250" lvl="3" indent="-742950">
              <a:lnSpc>
                <a:spcPct val="115000"/>
              </a:lnSpc>
              <a:spcBef>
                <a:spcPts val="0"/>
              </a:spcBef>
              <a:buFont typeface="+mj-lt"/>
              <a:buAutoNum type="arabicPeriod"/>
            </a:pPr>
            <a:r>
              <a:rPr lang="en-US" sz="4000" dirty="0" smtClean="0">
                <a:latin typeface="Comic Sans MS" pitchFamily="66" charset="0"/>
              </a:rPr>
              <a:t>Corrective – Prov. 22:15; 3:12 </a:t>
            </a:r>
            <a:endParaRPr lang="en-US" sz="4000" dirty="0">
              <a:latin typeface="Comic Sans MS" pitchFamily="66" charset="0"/>
            </a:endParaRPr>
          </a:p>
        </p:txBody>
      </p:sp>
    </p:spTree>
    <p:extLst>
      <p:ext uri="{BB962C8B-B14F-4D97-AF65-F5344CB8AC3E}">
        <p14:creationId xmlns:p14="http://schemas.microsoft.com/office/powerpoint/2010/main" val="379205046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Comic Sans MS"/>
              </a:rPr>
              <a:t>Motivate in the way</a:t>
            </a:r>
          </a:p>
        </p:txBody>
      </p:sp>
      <p:sp>
        <p:nvSpPr>
          <p:cNvPr id="3" name="Text Placeholder 2"/>
          <p:cNvSpPr>
            <a:spLocks noGrp="1"/>
          </p:cNvSpPr>
          <p:nvPr>
            <p:ph type="body" idx="1"/>
          </p:nvPr>
        </p:nvSpPr>
        <p:spPr/>
        <p:txBody>
          <a:bodyPr>
            <a:normAutofit/>
          </a:bodyPr>
          <a:lstStyle/>
          <a:p>
            <a:r>
              <a:rPr lang="en-US" sz="4000" b="0" i="0" u="none" strike="noStrike" baseline="0" dirty="0" smtClean="0">
                <a:latin typeface="Comic Sans MS"/>
              </a:rPr>
              <a:t>Encourage – 2 Chr. 35:1-2</a:t>
            </a:r>
          </a:p>
          <a:p>
            <a:r>
              <a:rPr lang="en-US" sz="4000" b="0" i="0" u="none" strike="noStrike" baseline="0" dirty="0" smtClean="0">
                <a:latin typeface="Comic Sans MS"/>
              </a:rPr>
              <a:t>Nurture – Eph. 6:4</a:t>
            </a:r>
          </a:p>
          <a:p>
            <a:r>
              <a:rPr lang="en-US" sz="4000" b="0" i="0" u="none" strike="noStrike" baseline="0" dirty="0" smtClean="0">
                <a:latin typeface="Comic Sans MS"/>
              </a:rPr>
              <a:t>Discipline</a:t>
            </a:r>
          </a:p>
          <a:p>
            <a:r>
              <a:rPr lang="en-US" sz="4000" dirty="0" smtClean="0">
                <a:latin typeface="Comic Sans MS"/>
              </a:rPr>
              <a:t>Mercy</a:t>
            </a:r>
            <a:endParaRPr lang="en-US" sz="4000" b="0" i="0" u="none" strike="noStrike" baseline="0" dirty="0" smtClean="0">
              <a:latin typeface="Comic Sans MS"/>
            </a:endParaRPr>
          </a:p>
        </p:txBody>
      </p:sp>
      <p:pic>
        <p:nvPicPr>
          <p:cNvPr id="3074" name="Picture 2" descr="C:\Documents and Settings\Rick\Local Settings\Temporary Internet Files\Content.IE5\IQTHLBFL\MC90035538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2743200"/>
            <a:ext cx="2971800" cy="3870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47181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additive="base">
                                        <p:cTn id="11" dur="500" fill="hold"/>
                                        <p:tgtEl>
                                          <p:spTgt spid="3074"/>
                                        </p:tgtEl>
                                        <p:attrNameLst>
                                          <p:attrName>ppt_x</p:attrName>
                                        </p:attrNameLst>
                                      </p:cBhvr>
                                      <p:tavLst>
                                        <p:tav tm="0">
                                          <p:val>
                                            <p:strVal val="#ppt_x"/>
                                          </p:val>
                                        </p:tav>
                                        <p:tav tm="100000">
                                          <p:val>
                                            <p:strVal val="#ppt_x"/>
                                          </p:val>
                                        </p:tav>
                                      </p:tavLst>
                                    </p:anim>
                                    <p:anim calcmode="lin" valueType="num">
                                      <p:cBhvr additive="base">
                                        <p:cTn id="12"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Comic Sans MS"/>
              </a:rPr>
              <a:t>Mercy</a:t>
            </a:r>
          </a:p>
        </p:txBody>
      </p:sp>
      <p:sp>
        <p:nvSpPr>
          <p:cNvPr id="3" name="Text Placeholder 2"/>
          <p:cNvSpPr>
            <a:spLocks noGrp="1"/>
          </p:cNvSpPr>
          <p:nvPr>
            <p:ph type="body" idx="1"/>
          </p:nvPr>
        </p:nvSpPr>
        <p:spPr/>
        <p:txBody>
          <a:bodyPr>
            <a:normAutofit/>
          </a:bodyPr>
          <a:lstStyle/>
          <a:p>
            <a:r>
              <a:rPr lang="en-US" sz="4000" b="0" i="0" u="none" strike="noStrike" baseline="0" dirty="0" smtClean="0">
                <a:latin typeface="Comic Sans MS"/>
              </a:rPr>
              <a:t>Forgiveness – Prov. 3:3; 20:28; 28:13</a:t>
            </a:r>
          </a:p>
          <a:p>
            <a:r>
              <a:rPr lang="en-US" sz="4000" b="0" i="0" u="none" strike="noStrike" baseline="0" dirty="0" smtClean="0">
                <a:latin typeface="Comic Sans MS"/>
              </a:rPr>
              <a:t>Reward – Luke 11:11-12; Prov. 24:14; 24:20</a:t>
            </a:r>
          </a:p>
          <a:p>
            <a:r>
              <a:rPr lang="en-US" sz="4000" b="0" i="0" u="none" strike="noStrike" baseline="0" dirty="0" smtClean="0">
                <a:latin typeface="Comic Sans MS"/>
              </a:rPr>
              <a:t>Try, try again – Prov. 24:10; Col 3:21; Eccl. 11:9-10</a:t>
            </a:r>
            <a:endParaRPr lang="en-US" sz="4000" dirty="0"/>
          </a:p>
        </p:txBody>
      </p:sp>
    </p:spTree>
    <p:extLst>
      <p:ext uri="{BB962C8B-B14F-4D97-AF65-F5344CB8AC3E}">
        <p14:creationId xmlns:p14="http://schemas.microsoft.com/office/powerpoint/2010/main" val="7427596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Comic Sans MS"/>
              </a:rPr>
              <a:t>Motivate in the way</a:t>
            </a:r>
          </a:p>
        </p:txBody>
      </p:sp>
      <p:sp>
        <p:nvSpPr>
          <p:cNvPr id="3" name="Text Placeholder 2"/>
          <p:cNvSpPr>
            <a:spLocks noGrp="1"/>
          </p:cNvSpPr>
          <p:nvPr>
            <p:ph type="body" idx="1"/>
          </p:nvPr>
        </p:nvSpPr>
        <p:spPr/>
        <p:txBody>
          <a:bodyPr>
            <a:noAutofit/>
          </a:bodyPr>
          <a:lstStyle/>
          <a:p>
            <a:r>
              <a:rPr lang="en-US" sz="3600" b="0" i="0" u="none" strike="noStrike" baseline="0" dirty="0" smtClean="0">
                <a:latin typeface="Comic Sans MS"/>
              </a:rPr>
              <a:t>Encourage – 2 Chr. 35:1-2</a:t>
            </a:r>
          </a:p>
          <a:p>
            <a:r>
              <a:rPr lang="en-US" sz="3600" b="0" i="0" u="none" strike="noStrike" baseline="0" dirty="0" smtClean="0">
                <a:latin typeface="Comic Sans MS"/>
              </a:rPr>
              <a:t>Nurture – Eph. 6:4</a:t>
            </a:r>
          </a:p>
          <a:p>
            <a:r>
              <a:rPr lang="en-US" sz="3600" b="0" i="0" u="none" strike="noStrike" baseline="0" dirty="0" smtClean="0">
                <a:latin typeface="Comic Sans MS"/>
              </a:rPr>
              <a:t>Discipline</a:t>
            </a:r>
          </a:p>
          <a:p>
            <a:r>
              <a:rPr lang="en-US" sz="3600" dirty="0" smtClean="0">
                <a:latin typeface="Comic Sans MS"/>
              </a:rPr>
              <a:t>Mercy</a:t>
            </a:r>
          </a:p>
          <a:p>
            <a:r>
              <a:rPr lang="en-US" sz="3600" b="0" i="0" u="none" strike="noStrike" baseline="0" dirty="0" smtClean="0">
                <a:latin typeface="Comic Sans MS"/>
              </a:rPr>
              <a:t>Because we are the shadow and example of Christ with the church – Eph. 5:23-33; 1 Tim 3:4-5</a:t>
            </a:r>
          </a:p>
        </p:txBody>
      </p:sp>
    </p:spTree>
    <p:extLst>
      <p:ext uri="{BB962C8B-B14F-4D97-AF65-F5344CB8AC3E}">
        <p14:creationId xmlns:p14="http://schemas.microsoft.com/office/powerpoint/2010/main" val="1106451610"/>
      </p:ext>
    </p:extLst>
  </p:cSld>
  <p:clrMapOvr>
    <a:masterClrMapping/>
  </p:clrMapOvr>
  <p:transition spd="slow">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baseline="0" dirty="0" smtClean="0">
                <a:latin typeface="Comic Sans MS"/>
              </a:rPr>
              <a:t>Children Obey Your Parents in the Lord – Eph. 6:1-3</a:t>
            </a:r>
          </a:p>
        </p:txBody>
      </p:sp>
      <p:sp>
        <p:nvSpPr>
          <p:cNvPr id="3" name="Text Placeholder 2"/>
          <p:cNvSpPr>
            <a:spLocks noGrp="1"/>
          </p:cNvSpPr>
          <p:nvPr>
            <p:ph type="body" idx="1"/>
          </p:nvPr>
        </p:nvSpPr>
        <p:spPr>
          <a:xfrm>
            <a:off x="612648" y="1600200"/>
            <a:ext cx="8153400" cy="4953000"/>
          </a:xfrm>
        </p:spPr>
        <p:txBody>
          <a:bodyPr>
            <a:noAutofit/>
          </a:bodyPr>
          <a:lstStyle/>
          <a:p>
            <a:r>
              <a:rPr lang="en-US" sz="4000" b="0" i="0" u="none" strike="noStrike" baseline="0" dirty="0" smtClean="0">
                <a:latin typeface="Comic Sans MS"/>
              </a:rPr>
              <a:t>Don’t hate </a:t>
            </a:r>
            <a:r>
              <a:rPr lang="en-US" sz="4000" b="0" i="0" u="none" strike="noStrike" baseline="0" dirty="0" smtClean="0">
                <a:latin typeface="Comic Sans MS"/>
              </a:rPr>
              <a:t>instruction</a:t>
            </a:r>
            <a:r>
              <a:rPr lang="en-US" sz="4000" b="0" i="0" u="none" strike="noStrike" dirty="0" smtClean="0">
                <a:latin typeface="Comic Sans MS"/>
              </a:rPr>
              <a:t> - </a:t>
            </a:r>
            <a:r>
              <a:rPr lang="en-US" sz="3200" b="0" i="0" u="none" strike="noStrike" baseline="0" dirty="0" smtClean="0">
                <a:latin typeface="Comic Sans MS"/>
              </a:rPr>
              <a:t>Prov</a:t>
            </a:r>
            <a:r>
              <a:rPr lang="en-US" sz="3200" b="0" i="0" u="none" strike="noStrike" baseline="0" dirty="0" smtClean="0">
                <a:latin typeface="Comic Sans MS"/>
              </a:rPr>
              <a:t>. 5:9-14; 1:20-33;</a:t>
            </a:r>
          </a:p>
          <a:p>
            <a:r>
              <a:rPr lang="en-US" sz="4000" b="0" i="0" u="none" strike="noStrike" baseline="0" dirty="0" smtClean="0">
                <a:latin typeface="Comic Sans MS"/>
              </a:rPr>
              <a:t>Hear the instruction – </a:t>
            </a:r>
            <a:r>
              <a:rPr lang="en-US" sz="3200" b="0" i="0" u="none" strike="noStrike" baseline="0" dirty="0" smtClean="0">
                <a:latin typeface="Comic Sans MS"/>
              </a:rPr>
              <a:t>Prov. 4:1-4; 5:7; Col. 3:20</a:t>
            </a:r>
          </a:p>
          <a:p>
            <a:r>
              <a:rPr lang="en-US" sz="4000" b="0" i="0" u="none" strike="noStrike" baseline="0" dirty="0" smtClean="0">
                <a:latin typeface="Comic Sans MS"/>
              </a:rPr>
              <a:t>Refuse to go astray – </a:t>
            </a:r>
            <a:r>
              <a:rPr lang="en-US" sz="3200" b="0" i="0" u="none" strike="noStrike" baseline="0" dirty="0" smtClean="0">
                <a:latin typeface="Comic Sans MS"/>
              </a:rPr>
              <a:t>Prov. 10:17; Prov. 4:10-13;</a:t>
            </a:r>
            <a:r>
              <a:rPr lang="en-US" sz="4000" b="0" i="0" u="none" strike="noStrike" baseline="0" dirty="0" smtClean="0">
                <a:latin typeface="Comic Sans MS"/>
              </a:rPr>
              <a:t> </a:t>
            </a:r>
          </a:p>
          <a:p>
            <a:r>
              <a:rPr lang="en-US" sz="4000" b="0" i="0" u="none" strike="noStrike" baseline="0" dirty="0" smtClean="0">
                <a:latin typeface="Comic Sans MS"/>
              </a:rPr>
              <a:t>Develop a Love of </a:t>
            </a:r>
            <a:r>
              <a:rPr lang="en-US" sz="4000" b="0" i="0" u="none" strike="noStrike" baseline="0" dirty="0" smtClean="0">
                <a:latin typeface="Comic Sans MS"/>
              </a:rPr>
              <a:t>knowledge </a:t>
            </a:r>
            <a:r>
              <a:rPr lang="en-US" sz="4000" b="0" i="0" u="none" strike="noStrike" baseline="0" dirty="0" smtClean="0">
                <a:latin typeface="Comic Sans MS"/>
              </a:rPr>
              <a:t>– </a:t>
            </a:r>
            <a:r>
              <a:rPr lang="en-US" sz="3200" b="0" i="0" u="none" strike="noStrike" baseline="0" dirty="0" smtClean="0">
                <a:latin typeface="Comic Sans MS"/>
              </a:rPr>
              <a:t>Prov. 12:1; 1:7;</a:t>
            </a:r>
            <a:r>
              <a:rPr lang="en-US" sz="4000" b="0" i="0" u="none" strike="noStrike" baseline="0" dirty="0" smtClean="0">
                <a:latin typeface="Comic Sans MS"/>
              </a:rPr>
              <a:t> </a:t>
            </a:r>
            <a:endParaRPr lang="en-US" sz="4000" dirty="0"/>
          </a:p>
        </p:txBody>
      </p:sp>
    </p:spTree>
    <p:extLst>
      <p:ext uri="{BB962C8B-B14F-4D97-AF65-F5344CB8AC3E}">
        <p14:creationId xmlns:p14="http://schemas.microsoft.com/office/powerpoint/2010/main" val="31773360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0" u="none" strike="noStrike" baseline="0" dirty="0" smtClean="0">
                <a:latin typeface="Comic Sans MS"/>
              </a:rPr>
              <a:t>Develop a Love of knowledge/instruction</a:t>
            </a:r>
          </a:p>
        </p:txBody>
      </p:sp>
      <p:sp>
        <p:nvSpPr>
          <p:cNvPr id="3" name="Text Placeholder 2"/>
          <p:cNvSpPr>
            <a:spLocks noGrp="1"/>
          </p:cNvSpPr>
          <p:nvPr>
            <p:ph type="body" idx="1"/>
          </p:nvPr>
        </p:nvSpPr>
        <p:spPr/>
        <p:txBody>
          <a:bodyPr>
            <a:normAutofit/>
          </a:bodyPr>
          <a:lstStyle/>
          <a:p>
            <a:r>
              <a:rPr lang="en-US" sz="3600" b="0" i="0" u="none" strike="noStrike" baseline="0" dirty="0" smtClean="0">
                <a:latin typeface="Comic Sans MS"/>
              </a:rPr>
              <a:t>Seek wisdom – James 1:5; Eccl. 7:25; </a:t>
            </a:r>
          </a:p>
          <a:p>
            <a:r>
              <a:rPr lang="en-US" sz="3600" b="0" i="0" u="none" strike="noStrike" baseline="0" dirty="0" smtClean="0">
                <a:latin typeface="Comic Sans MS"/>
              </a:rPr>
              <a:t>Avoid dangers:</a:t>
            </a:r>
          </a:p>
          <a:p>
            <a:pPr lvl="1"/>
            <a:r>
              <a:rPr lang="en-US" sz="3200" b="0" i="0" u="none" strike="noStrike" baseline="0" dirty="0" smtClean="0">
                <a:latin typeface="Comic Sans MS"/>
              </a:rPr>
              <a:t>Path of the wicked – Prov. 1:10-19; 2:12-15</a:t>
            </a:r>
          </a:p>
          <a:p>
            <a:pPr lvl="1"/>
            <a:r>
              <a:rPr lang="en-US" sz="3200" b="0" i="0" u="none" strike="noStrike" baseline="0" dirty="0" smtClean="0">
                <a:latin typeface="Comic Sans MS"/>
              </a:rPr>
              <a:t>Immoral women – Prov. 2:16-22; 7:1-5, 21-23</a:t>
            </a:r>
            <a:endParaRPr lang="en-US" sz="3200" dirty="0"/>
          </a:p>
        </p:txBody>
      </p:sp>
    </p:spTree>
    <p:extLst>
      <p:ext uri="{BB962C8B-B14F-4D97-AF65-F5344CB8AC3E}">
        <p14:creationId xmlns:p14="http://schemas.microsoft.com/office/powerpoint/2010/main" val="11560937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01891"/>
            <a:ext cx="8610600" cy="6310057"/>
          </a:xfrm>
          <a:prstGeom prst="rect">
            <a:avLst/>
          </a:prstGeom>
        </p:spPr>
      </p:pic>
    </p:spTree>
    <p:extLst>
      <p:ext uri="{BB962C8B-B14F-4D97-AF65-F5344CB8AC3E}">
        <p14:creationId xmlns:p14="http://schemas.microsoft.com/office/powerpoint/2010/main" val="3311474785"/>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0" i="0" u="none" strike="noStrike" baseline="0" dirty="0" smtClean="0">
                <a:latin typeface="Comic Sans MS"/>
              </a:rPr>
              <a:t>Children are a reflection of the home – Prov. 20:11</a:t>
            </a:r>
          </a:p>
        </p:txBody>
      </p:sp>
      <p:sp>
        <p:nvSpPr>
          <p:cNvPr id="3" name="Text Placeholder 2"/>
          <p:cNvSpPr>
            <a:spLocks noGrp="1"/>
          </p:cNvSpPr>
          <p:nvPr>
            <p:ph type="body" idx="1"/>
          </p:nvPr>
        </p:nvSpPr>
        <p:spPr>
          <a:xfrm>
            <a:off x="381000" y="2286000"/>
            <a:ext cx="8229600" cy="3687763"/>
          </a:xfrm>
        </p:spPr>
        <p:txBody>
          <a:bodyPr>
            <a:normAutofit fontScale="92500"/>
          </a:bodyPr>
          <a:lstStyle/>
          <a:p>
            <a:pPr marL="880110" indent="-742950">
              <a:buFont typeface="+mj-lt"/>
              <a:buAutoNum type="alphaUcPeriod"/>
            </a:pPr>
            <a:r>
              <a:rPr lang="en-US" sz="4300" b="0" i="0" u="none" strike="noStrike" baseline="0" dirty="0" smtClean="0">
                <a:latin typeface="Comic Sans MS"/>
              </a:rPr>
              <a:t>Proper training involves diet and exercise</a:t>
            </a:r>
            <a:r>
              <a:rPr lang="en-US" sz="4300" b="0" i="0" u="none" strike="noStrike" dirty="0" smtClean="0">
                <a:latin typeface="Comic Sans MS"/>
              </a:rPr>
              <a:t> </a:t>
            </a:r>
            <a:r>
              <a:rPr lang="en-US" sz="4300" b="0" i="0" u="none" strike="noStrike" baseline="0" dirty="0" smtClean="0">
                <a:latin typeface="Comic Sans MS"/>
              </a:rPr>
              <a:t>1 Cor. </a:t>
            </a:r>
            <a:r>
              <a:rPr lang="en-US" sz="4300" b="0" i="0" u="none" strike="noStrike" baseline="0" dirty="0" smtClean="0">
                <a:latin typeface="Comic Sans MS"/>
              </a:rPr>
              <a:t>9:26-27</a:t>
            </a:r>
          </a:p>
          <a:p>
            <a:pPr marL="880110" indent="-742950">
              <a:buFont typeface="+mj-lt"/>
              <a:buAutoNum type="alphaUcPeriod"/>
            </a:pPr>
            <a:r>
              <a:rPr lang="en-US" sz="4300" b="0" i="0" u="none" strike="noStrike" baseline="0" dirty="0" smtClean="0">
                <a:latin typeface="Comic Sans MS"/>
              </a:rPr>
              <a:t>Can’t </a:t>
            </a:r>
            <a:r>
              <a:rPr lang="en-US" sz="4300" b="0" i="0" u="none" strike="noStrike" baseline="0" dirty="0" smtClean="0">
                <a:latin typeface="Comic Sans MS"/>
              </a:rPr>
              <a:t>teach what you don’t know – Prov. 4:3-4; Eccl. </a:t>
            </a:r>
            <a:r>
              <a:rPr lang="en-US" sz="4300" b="0" i="0" u="none" strike="noStrike" baseline="0" dirty="0" smtClean="0">
                <a:latin typeface="Comic Sans MS"/>
              </a:rPr>
              <a:t>10:10</a:t>
            </a:r>
          </a:p>
          <a:p>
            <a:pPr marL="1200150" lvl="1" indent="-742950">
              <a:buFont typeface="+mj-lt"/>
              <a:buAutoNum type="alphaUcPeriod"/>
            </a:pPr>
            <a:r>
              <a:rPr lang="en-US" sz="3600" b="0" i="0" u="none" strike="noStrike" baseline="0" dirty="0" smtClean="0">
                <a:latin typeface="Comic Sans MS"/>
              </a:rPr>
              <a:t>Don’t </a:t>
            </a:r>
            <a:r>
              <a:rPr lang="en-US" sz="3600" b="0" i="0" u="none" strike="noStrike" baseline="0" dirty="0" smtClean="0">
                <a:latin typeface="Comic Sans MS"/>
              </a:rPr>
              <a:t>be blind –Mt 15:14</a:t>
            </a:r>
            <a:endParaRPr lang="en-US" sz="3600" dirty="0"/>
          </a:p>
        </p:txBody>
      </p:sp>
    </p:spTree>
    <p:extLst>
      <p:ext uri="{BB962C8B-B14F-4D97-AF65-F5344CB8AC3E}">
        <p14:creationId xmlns:p14="http://schemas.microsoft.com/office/powerpoint/2010/main" val="103329029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0" i="0" u="none" strike="noStrike" baseline="0" dirty="0" smtClean="0">
                <a:latin typeface="Comic Sans MS"/>
              </a:rPr>
              <a:t>Apply wisdom to your heart </a:t>
            </a:r>
          </a:p>
        </p:txBody>
      </p:sp>
      <p:sp>
        <p:nvSpPr>
          <p:cNvPr id="3" name="Text Placeholder 2"/>
          <p:cNvSpPr>
            <a:spLocks noGrp="1"/>
          </p:cNvSpPr>
          <p:nvPr>
            <p:ph type="body" idx="1"/>
          </p:nvPr>
        </p:nvSpPr>
        <p:spPr/>
        <p:txBody>
          <a:bodyPr>
            <a:normAutofit/>
          </a:bodyPr>
          <a:lstStyle/>
          <a:p>
            <a:r>
              <a:rPr lang="en-US" sz="3200" b="0" i="0" u="none" strike="noStrike" baseline="0" dirty="0" smtClean="0">
                <a:latin typeface="Comic Sans MS"/>
              </a:rPr>
              <a:t>Prov. 23:12; Luke 6:45 “The good person out of the good treasure of his heart produces good, and the evil person out of his evil treasure produces evil, for out of the abundance of the heart his mouth speaks.”</a:t>
            </a:r>
          </a:p>
          <a:p>
            <a:r>
              <a:rPr lang="en-US" sz="3200" b="0" i="0" u="none" strike="noStrike" baseline="0" dirty="0" smtClean="0">
                <a:latin typeface="Comic Sans MS"/>
              </a:rPr>
              <a:t>Swift to hear slow to speak – James 1:19-20; Prov. 29:11 </a:t>
            </a:r>
            <a:endParaRPr lang="en-US" sz="3200" dirty="0"/>
          </a:p>
        </p:txBody>
      </p:sp>
    </p:spTree>
    <p:extLst>
      <p:ext uri="{BB962C8B-B14F-4D97-AF65-F5344CB8AC3E}">
        <p14:creationId xmlns:p14="http://schemas.microsoft.com/office/powerpoint/2010/main" val="189037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Comic Sans MS"/>
              </a:rPr>
              <a:t>Two possible outcomes</a:t>
            </a:r>
          </a:p>
        </p:txBody>
      </p:sp>
      <p:sp>
        <p:nvSpPr>
          <p:cNvPr id="5" name="Content Placeholder 4"/>
          <p:cNvSpPr>
            <a:spLocks noGrp="1"/>
          </p:cNvSpPr>
          <p:nvPr>
            <p:ph sz="quarter" idx="2"/>
          </p:nvPr>
        </p:nvSpPr>
        <p:spPr>
          <a:xfrm>
            <a:off x="457200" y="1752600"/>
            <a:ext cx="4040188" cy="4876800"/>
          </a:xfrm>
        </p:spPr>
        <p:txBody>
          <a:bodyPr>
            <a:normAutofit/>
          </a:bodyPr>
          <a:lstStyle/>
          <a:p>
            <a:r>
              <a:rPr lang="en-US" b="0" i="0" u="none" strike="noStrike" baseline="0" dirty="0" smtClean="0">
                <a:latin typeface="Comic Sans MS"/>
              </a:rPr>
              <a:t>Listen to council in latter days – Prov. 19:20; 16:31; </a:t>
            </a:r>
          </a:p>
          <a:p>
            <a:r>
              <a:rPr lang="en-US" b="0" i="0" u="none" strike="noStrike" baseline="0" dirty="0" smtClean="0">
                <a:latin typeface="Comic Sans MS"/>
              </a:rPr>
              <a:t>2 Tim 3:14-15 -Timothy’s childhood prepared him</a:t>
            </a:r>
          </a:p>
          <a:p>
            <a:r>
              <a:rPr lang="en-US" b="0" i="0" u="none" strike="noStrike" baseline="0" dirty="0" smtClean="0">
                <a:latin typeface="Comic Sans MS"/>
              </a:rPr>
              <a:t>Prudent and smart – Prov. 16:20-21; 10:1</a:t>
            </a:r>
          </a:p>
          <a:p>
            <a:r>
              <a:rPr lang="en-US" b="0" i="0" u="none" strike="noStrike" baseline="0" dirty="0" smtClean="0">
                <a:latin typeface="Comic Sans MS"/>
              </a:rPr>
              <a:t>Consider their ways – Prov. 24:30-32</a:t>
            </a:r>
            <a:endParaRPr lang="en-US" dirty="0"/>
          </a:p>
        </p:txBody>
      </p:sp>
      <p:sp>
        <p:nvSpPr>
          <p:cNvPr id="7" name="Content Placeholder 6"/>
          <p:cNvSpPr>
            <a:spLocks noGrp="1"/>
          </p:cNvSpPr>
          <p:nvPr>
            <p:ph sz="quarter" idx="4"/>
          </p:nvPr>
        </p:nvSpPr>
        <p:spPr>
          <a:xfrm>
            <a:off x="4648200" y="1752600"/>
            <a:ext cx="4041775" cy="3951288"/>
          </a:xfrm>
        </p:spPr>
        <p:txBody>
          <a:bodyPr>
            <a:noAutofit/>
          </a:bodyPr>
          <a:lstStyle/>
          <a:p>
            <a:r>
              <a:rPr lang="en-US" sz="3200" b="0" i="0" u="none" strike="noStrike" baseline="0" dirty="0" smtClean="0">
                <a:latin typeface="Comic Sans MS"/>
              </a:rPr>
              <a:t>Despise instruction – Prov. 15:5; 18:2</a:t>
            </a:r>
          </a:p>
          <a:p>
            <a:r>
              <a:rPr lang="en-US" sz="3200" b="0" i="0" u="none" strike="noStrike" baseline="0" dirty="0" smtClean="0">
                <a:latin typeface="Comic Sans MS"/>
              </a:rPr>
              <a:t>Brings shame – Prov. 17:21</a:t>
            </a:r>
          </a:p>
          <a:p>
            <a:r>
              <a:rPr lang="en-US" sz="3200" b="0" i="0" u="none" strike="noStrike" baseline="0" dirty="0" smtClean="0">
                <a:latin typeface="Comic Sans MS"/>
              </a:rPr>
              <a:t>Destined for the 2nd death – Prov. 1:22-29; Rom 3:10-18; Rev 21:8</a:t>
            </a:r>
            <a:endParaRPr lang="en-US" sz="3200" dirty="0"/>
          </a:p>
        </p:txBody>
      </p:sp>
      <p:sp>
        <p:nvSpPr>
          <p:cNvPr id="4" name="Text Placeholder 3"/>
          <p:cNvSpPr>
            <a:spLocks noGrp="1"/>
          </p:cNvSpPr>
          <p:nvPr>
            <p:ph type="body" sz="quarter" idx="1"/>
          </p:nvPr>
        </p:nvSpPr>
        <p:spPr>
          <a:xfrm>
            <a:off x="457200" y="1143000"/>
            <a:ext cx="4040188" cy="639762"/>
          </a:xfrm>
        </p:spPr>
        <p:txBody>
          <a:bodyPr>
            <a:noAutofit/>
          </a:bodyPr>
          <a:lstStyle/>
          <a:p>
            <a:r>
              <a:rPr lang="en-US" sz="4000" dirty="0" smtClean="0"/>
              <a:t>A. Wise Son</a:t>
            </a:r>
            <a:endParaRPr lang="en-US" sz="4000" dirty="0"/>
          </a:p>
        </p:txBody>
      </p:sp>
      <p:sp>
        <p:nvSpPr>
          <p:cNvPr id="6" name="Text Placeholder 5"/>
          <p:cNvSpPr>
            <a:spLocks noGrp="1"/>
          </p:cNvSpPr>
          <p:nvPr>
            <p:ph type="body" sz="quarter" idx="3"/>
          </p:nvPr>
        </p:nvSpPr>
        <p:spPr>
          <a:xfrm>
            <a:off x="4648200" y="1143000"/>
            <a:ext cx="4041775" cy="639762"/>
          </a:xfrm>
        </p:spPr>
        <p:txBody>
          <a:bodyPr>
            <a:noAutofit/>
          </a:bodyPr>
          <a:lstStyle/>
          <a:p>
            <a:r>
              <a:rPr lang="en-US" sz="4000" dirty="0" smtClean="0"/>
              <a:t>B. Foolish</a:t>
            </a:r>
            <a:endParaRPr lang="en-US" sz="4000" dirty="0"/>
          </a:p>
        </p:txBody>
      </p:sp>
    </p:spTree>
    <p:extLst>
      <p:ext uri="{BB962C8B-B14F-4D97-AF65-F5344CB8AC3E}">
        <p14:creationId xmlns:p14="http://schemas.microsoft.com/office/powerpoint/2010/main" val="4293159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additive="base">
                                        <p:cTn id="4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1" end="1"/>
                                            </p:txEl>
                                          </p:spTgt>
                                        </p:tgtEl>
                                        <p:attrNameLst>
                                          <p:attrName>style.visibility</p:attrName>
                                        </p:attrNameLst>
                                      </p:cBhvr>
                                      <p:to>
                                        <p:strVal val="visible"/>
                                      </p:to>
                                    </p:set>
                                    <p:anim calcmode="lin" valueType="num">
                                      <p:cBhvr additive="base">
                                        <p:cTn id="4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2" end="2"/>
                                            </p:txEl>
                                          </p:spTgt>
                                        </p:tgtEl>
                                        <p:attrNameLst>
                                          <p:attrName>style.visibility</p:attrName>
                                        </p:attrNameLst>
                                      </p:cBhvr>
                                      <p:to>
                                        <p:strVal val="visible"/>
                                      </p:to>
                                    </p:set>
                                    <p:anim calcmode="lin" valueType="num">
                                      <p:cBhvr additive="base">
                                        <p:cTn id="5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0" u="none" strike="noStrike" baseline="0" dirty="0" smtClean="0">
                <a:latin typeface="Comic Sans MS"/>
              </a:rPr>
              <a:t>Parents responsibility – Eph. 6:4; Prov. 1:8-9</a:t>
            </a:r>
          </a:p>
        </p:txBody>
      </p:sp>
      <p:sp>
        <p:nvSpPr>
          <p:cNvPr id="3" name="Text Placeholder 2"/>
          <p:cNvSpPr>
            <a:spLocks noGrp="1"/>
          </p:cNvSpPr>
          <p:nvPr>
            <p:ph type="body" idx="1"/>
          </p:nvPr>
        </p:nvSpPr>
        <p:spPr/>
        <p:txBody>
          <a:bodyPr>
            <a:normAutofit/>
          </a:bodyPr>
          <a:lstStyle/>
          <a:p>
            <a:pPr marL="651510" indent="-514350">
              <a:buFont typeface="+mj-lt"/>
              <a:buAutoNum type="alphaUcPeriod"/>
            </a:pPr>
            <a:r>
              <a:rPr lang="en-US" sz="3900" b="0" i="0" u="none" strike="noStrike" baseline="0" dirty="0" smtClean="0">
                <a:latin typeface="Comic Sans MS"/>
              </a:rPr>
              <a:t>Lack of instruction destroys – Prov. 5:23; Hos. 4:6</a:t>
            </a:r>
            <a:endParaRPr lang="en-US" sz="3900" dirty="0"/>
          </a:p>
        </p:txBody>
      </p:sp>
    </p:spTree>
    <p:extLst>
      <p:ext uri="{BB962C8B-B14F-4D97-AF65-F5344CB8AC3E}">
        <p14:creationId xmlns:p14="http://schemas.microsoft.com/office/powerpoint/2010/main" val="244201735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0" u="none" strike="noStrike" baseline="0" dirty="0" smtClean="0">
                <a:latin typeface="Comic Sans MS"/>
              </a:rPr>
              <a:t>Hosea </a:t>
            </a:r>
            <a:r>
              <a:rPr lang="en-US" b="0" i="0" u="none" strike="noStrike" baseline="0" dirty="0" smtClean="0">
                <a:latin typeface="Comic Sans MS"/>
              </a:rPr>
              <a:t>4:6</a:t>
            </a:r>
            <a:endParaRPr lang="en-US" dirty="0"/>
          </a:p>
        </p:txBody>
      </p:sp>
      <p:sp>
        <p:nvSpPr>
          <p:cNvPr id="3" name="Text Placeholder 2"/>
          <p:cNvSpPr>
            <a:spLocks noGrp="1"/>
          </p:cNvSpPr>
          <p:nvPr>
            <p:ph type="body" idx="1"/>
          </p:nvPr>
        </p:nvSpPr>
        <p:spPr/>
        <p:txBody>
          <a:bodyPr>
            <a:normAutofit lnSpcReduction="10000"/>
          </a:bodyPr>
          <a:lstStyle/>
          <a:p>
            <a:pPr marL="0" lvl="1" indent="0">
              <a:buNone/>
            </a:pPr>
            <a:r>
              <a:rPr lang="en-US" sz="4000" b="0" i="0" u="none" strike="noStrike" baseline="0" dirty="0" smtClean="0">
                <a:latin typeface="Comic Sans MS"/>
              </a:rPr>
              <a:t>“My people are destroyed for lack of knowledge: because thou hast rejected knowledge, I will also reject thee, that thou shalt be no priest to me: seeing thou hast forgotten the law of thy God, I will also forget thy children.”</a:t>
            </a:r>
            <a:endParaRPr lang="en-US" sz="4000" dirty="0" smtClean="0"/>
          </a:p>
        </p:txBody>
      </p:sp>
    </p:spTree>
    <p:extLst>
      <p:ext uri="{BB962C8B-B14F-4D97-AF65-F5344CB8AC3E}">
        <p14:creationId xmlns:p14="http://schemas.microsoft.com/office/powerpoint/2010/main" val="1067968426"/>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0" u="none" strike="noStrike" baseline="0" dirty="0" smtClean="0">
                <a:latin typeface="Comic Sans MS"/>
              </a:rPr>
              <a:t>Parents responsibility – Eph. 6:4; Prov. 1:8-9</a:t>
            </a:r>
          </a:p>
        </p:txBody>
      </p:sp>
      <p:sp>
        <p:nvSpPr>
          <p:cNvPr id="3" name="Text Placeholder 2"/>
          <p:cNvSpPr>
            <a:spLocks noGrp="1"/>
          </p:cNvSpPr>
          <p:nvPr>
            <p:ph type="body" idx="1"/>
          </p:nvPr>
        </p:nvSpPr>
        <p:spPr/>
        <p:txBody>
          <a:bodyPr>
            <a:normAutofit/>
          </a:bodyPr>
          <a:lstStyle/>
          <a:p>
            <a:pPr marL="651510" indent="-514350">
              <a:buFont typeface="+mj-lt"/>
              <a:buAutoNum type="alphaUcPeriod"/>
            </a:pPr>
            <a:r>
              <a:rPr lang="en-US" sz="3900" b="0" i="0" u="none" strike="noStrike" baseline="0" dirty="0" smtClean="0">
                <a:latin typeface="Comic Sans MS"/>
              </a:rPr>
              <a:t>Lack of instruction destroys – Prov. 5:23; Hos. 4:6</a:t>
            </a:r>
          </a:p>
          <a:p>
            <a:pPr marL="651510" indent="-514350">
              <a:buFont typeface="+mj-lt"/>
              <a:buAutoNum type="alphaUcPeriod"/>
            </a:pPr>
            <a:r>
              <a:rPr lang="en-US" sz="3900" b="0" i="0" u="none" strike="noStrike" baseline="0" dirty="0" smtClean="0">
                <a:latin typeface="Comic Sans MS"/>
              </a:rPr>
              <a:t>Teach in the way of the Lord</a:t>
            </a:r>
            <a:endParaRPr lang="en-US" sz="3900" dirty="0"/>
          </a:p>
        </p:txBody>
      </p:sp>
    </p:spTree>
    <p:extLst>
      <p:ext uri="{BB962C8B-B14F-4D97-AF65-F5344CB8AC3E}">
        <p14:creationId xmlns:p14="http://schemas.microsoft.com/office/powerpoint/2010/main" val="3636223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0" i="0" u="none" strike="noStrike" baseline="0" dirty="0" smtClean="0">
                <a:latin typeface="Comic Sans MS"/>
              </a:rPr>
              <a:t>Teach in the way of the Lord </a:t>
            </a:r>
          </a:p>
        </p:txBody>
      </p:sp>
      <p:sp>
        <p:nvSpPr>
          <p:cNvPr id="3" name="Text Placeholder 2"/>
          <p:cNvSpPr>
            <a:spLocks noGrp="1"/>
          </p:cNvSpPr>
          <p:nvPr>
            <p:ph type="body" idx="1"/>
          </p:nvPr>
        </p:nvSpPr>
        <p:spPr/>
        <p:txBody>
          <a:bodyPr>
            <a:normAutofit/>
          </a:bodyPr>
          <a:lstStyle/>
          <a:p>
            <a:r>
              <a:rPr lang="en-US" sz="4400" b="0" i="0" u="none" strike="noStrike" baseline="0" dirty="0" smtClean="0">
                <a:latin typeface="Comic Sans MS"/>
              </a:rPr>
              <a:t>Content – Prov. 1:2-7</a:t>
            </a:r>
          </a:p>
          <a:p>
            <a:r>
              <a:rPr lang="en-US" sz="4400" b="0" i="0" u="none" strike="noStrike" baseline="0" dirty="0" smtClean="0">
                <a:latin typeface="Comic Sans MS"/>
              </a:rPr>
              <a:t>Purpose – Prov. 2:1-11; 3:3-8</a:t>
            </a:r>
          </a:p>
          <a:p>
            <a:r>
              <a:rPr lang="fr-FR" sz="4400" b="0" i="0" u="none" strike="noStrike" baseline="0" dirty="0" smtClean="0">
                <a:latin typeface="Comic Sans MS"/>
              </a:rPr>
              <a:t>Duration – </a:t>
            </a:r>
            <a:r>
              <a:rPr lang="fr-FR" sz="4400" b="0" i="0" u="none" strike="noStrike" baseline="0" dirty="0" err="1" smtClean="0">
                <a:latin typeface="Comic Sans MS"/>
              </a:rPr>
              <a:t>Prov</a:t>
            </a:r>
            <a:r>
              <a:rPr lang="fr-FR" sz="4400" b="0" i="0" u="none" strike="noStrike" baseline="0" dirty="0" smtClean="0">
                <a:latin typeface="Comic Sans MS"/>
              </a:rPr>
              <a:t>. 23:22; 1 Sam 3:12-13</a:t>
            </a:r>
          </a:p>
          <a:p>
            <a:r>
              <a:rPr lang="en-US" sz="4400" b="0" i="0" u="none" strike="noStrike" baseline="0" dirty="0" smtClean="0">
                <a:latin typeface="Comic Sans MS"/>
              </a:rPr>
              <a:t>Practice what you “preach” - Prov. 24:32; 4:11b</a:t>
            </a:r>
            <a:endParaRPr lang="en-US" sz="4400" dirty="0"/>
          </a:p>
        </p:txBody>
      </p:sp>
    </p:spTree>
    <p:extLst>
      <p:ext uri="{BB962C8B-B14F-4D97-AF65-F5344CB8AC3E}">
        <p14:creationId xmlns:p14="http://schemas.microsoft.com/office/powerpoint/2010/main" val="5265160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0" u="none" strike="noStrike" baseline="0" dirty="0" smtClean="0">
                <a:latin typeface="Comic Sans MS"/>
              </a:rPr>
              <a:t>Parents responsibility – Eph. 6:4; Prov. 1:8-9</a:t>
            </a:r>
          </a:p>
        </p:txBody>
      </p:sp>
      <p:sp>
        <p:nvSpPr>
          <p:cNvPr id="3" name="Text Placeholder 2"/>
          <p:cNvSpPr>
            <a:spLocks noGrp="1"/>
          </p:cNvSpPr>
          <p:nvPr>
            <p:ph type="body" idx="1"/>
          </p:nvPr>
        </p:nvSpPr>
        <p:spPr/>
        <p:txBody>
          <a:bodyPr>
            <a:normAutofit/>
          </a:bodyPr>
          <a:lstStyle/>
          <a:p>
            <a:pPr marL="651510" indent="-514350">
              <a:buFont typeface="+mj-lt"/>
              <a:buAutoNum type="alphaUcPeriod"/>
            </a:pPr>
            <a:r>
              <a:rPr lang="en-US" sz="3900" b="0" i="0" u="none" strike="noStrike" baseline="0" dirty="0" smtClean="0">
                <a:latin typeface="Comic Sans MS"/>
              </a:rPr>
              <a:t>Lack of instruction destroys – Prov. 5:23; Hos. 4:6</a:t>
            </a:r>
          </a:p>
          <a:p>
            <a:pPr marL="651510" indent="-514350">
              <a:buFont typeface="+mj-lt"/>
              <a:buAutoNum type="alphaUcPeriod"/>
            </a:pPr>
            <a:r>
              <a:rPr lang="en-US" sz="3900" b="0" i="0" u="none" strike="noStrike" baseline="0" dirty="0" smtClean="0">
                <a:latin typeface="Comic Sans MS"/>
              </a:rPr>
              <a:t>Teach in the way of the Lord </a:t>
            </a:r>
          </a:p>
          <a:p>
            <a:pPr marL="651510" indent="-514350">
              <a:buFont typeface="+mj-lt"/>
              <a:buAutoNum type="alphaUcPeriod"/>
            </a:pPr>
            <a:r>
              <a:rPr lang="en-US" sz="3900" b="0" i="0" u="none" strike="noStrike" baseline="0" dirty="0" smtClean="0">
                <a:latin typeface="Comic Sans MS"/>
              </a:rPr>
              <a:t>Teach in the ways of the world</a:t>
            </a:r>
            <a:endParaRPr lang="en-US" sz="3900" dirty="0"/>
          </a:p>
        </p:txBody>
      </p:sp>
    </p:spTree>
    <p:extLst>
      <p:ext uri="{BB962C8B-B14F-4D97-AF65-F5344CB8AC3E}">
        <p14:creationId xmlns:p14="http://schemas.microsoft.com/office/powerpoint/2010/main" val="6921964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990600"/>
          </a:xfrm>
        </p:spPr>
        <p:txBody>
          <a:bodyPr>
            <a:noAutofit/>
          </a:bodyPr>
          <a:lstStyle/>
          <a:p>
            <a:pPr marR="0" algn="ctr" rtl="0"/>
            <a:r>
              <a:rPr lang="en-US" b="0" i="0" u="none" strike="noStrike" baseline="0" dirty="0" smtClean="0">
                <a:latin typeface="Comic Sans MS"/>
              </a:rPr>
              <a:t>Teach in the ways of the world</a:t>
            </a:r>
          </a:p>
        </p:txBody>
      </p:sp>
      <p:sp>
        <p:nvSpPr>
          <p:cNvPr id="3" name="Text Placeholder 2"/>
          <p:cNvSpPr>
            <a:spLocks noGrp="1"/>
          </p:cNvSpPr>
          <p:nvPr>
            <p:ph type="body" idx="1"/>
          </p:nvPr>
        </p:nvSpPr>
        <p:spPr/>
        <p:txBody>
          <a:bodyPr>
            <a:normAutofit/>
          </a:bodyPr>
          <a:lstStyle/>
          <a:p>
            <a:r>
              <a:rPr lang="en-US" sz="3600" b="0" i="0" u="none" strike="noStrike" baseline="0" dirty="0" smtClean="0">
                <a:latin typeface="Comic Sans MS"/>
              </a:rPr>
              <a:t>Respect and obey ALL authority - Prov. 24:21a; Rom 13:1-5</a:t>
            </a:r>
          </a:p>
          <a:p>
            <a:r>
              <a:rPr lang="en-US" sz="3600" b="0" i="0" u="none" strike="noStrike" baseline="0" dirty="0" smtClean="0">
                <a:latin typeface="Comic Sans MS"/>
              </a:rPr>
              <a:t>Good work ethic - Prov. 22:29; 27:2, 21; 6:6-11; 13:4; Col.3:23; Eccl. 3:2-8</a:t>
            </a:r>
          </a:p>
          <a:p>
            <a:r>
              <a:rPr lang="en-US" sz="3600" b="0" i="0" u="none" strike="noStrike" baseline="0" dirty="0" smtClean="0">
                <a:latin typeface="Comic Sans MS"/>
              </a:rPr>
              <a:t>Financial responsibility - Prov. 3:9-10; 6:1-11; 22:26-27</a:t>
            </a:r>
            <a:endParaRPr lang="en-US" sz="3600" dirty="0"/>
          </a:p>
        </p:txBody>
      </p:sp>
    </p:spTree>
    <p:extLst>
      <p:ext uri="{BB962C8B-B14F-4D97-AF65-F5344CB8AC3E}">
        <p14:creationId xmlns:p14="http://schemas.microsoft.com/office/powerpoint/2010/main" val="236592373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0" u="none" strike="noStrike" baseline="0" dirty="0" smtClean="0">
                <a:latin typeface="Comic Sans MS"/>
              </a:rPr>
              <a:t>Parents responsibility – Eph. 6:4; Prov. 1:8-9</a:t>
            </a:r>
          </a:p>
        </p:txBody>
      </p:sp>
      <p:sp>
        <p:nvSpPr>
          <p:cNvPr id="3" name="Text Placeholder 2"/>
          <p:cNvSpPr>
            <a:spLocks noGrp="1"/>
          </p:cNvSpPr>
          <p:nvPr>
            <p:ph type="body" idx="1"/>
          </p:nvPr>
        </p:nvSpPr>
        <p:spPr/>
        <p:txBody>
          <a:bodyPr>
            <a:normAutofit/>
          </a:bodyPr>
          <a:lstStyle/>
          <a:p>
            <a:pPr marL="651510" indent="-514350">
              <a:buFont typeface="+mj-lt"/>
              <a:buAutoNum type="alphaUcPeriod"/>
            </a:pPr>
            <a:r>
              <a:rPr lang="en-US" sz="4000" b="0" i="0" u="none" strike="noStrike" baseline="0" dirty="0" smtClean="0">
                <a:latin typeface="Comic Sans MS"/>
              </a:rPr>
              <a:t>Lack of instruction destroys – Prov. 5:23; Hos. 4:6</a:t>
            </a:r>
          </a:p>
          <a:p>
            <a:pPr marL="651510" indent="-514350">
              <a:buFont typeface="+mj-lt"/>
              <a:buAutoNum type="alphaUcPeriod"/>
            </a:pPr>
            <a:r>
              <a:rPr lang="en-US" sz="4000" b="0" i="0" u="none" strike="noStrike" baseline="0" dirty="0" smtClean="0">
                <a:latin typeface="Comic Sans MS"/>
              </a:rPr>
              <a:t>Teach in the way of the Lord </a:t>
            </a:r>
          </a:p>
          <a:p>
            <a:pPr marL="651510" indent="-514350">
              <a:buFont typeface="+mj-lt"/>
              <a:buAutoNum type="alphaUcPeriod"/>
            </a:pPr>
            <a:r>
              <a:rPr lang="en-US" sz="4000" b="0" i="0" u="none" strike="noStrike" baseline="0" dirty="0" smtClean="0">
                <a:latin typeface="Comic Sans MS"/>
              </a:rPr>
              <a:t>Teach in the ways of the world</a:t>
            </a:r>
          </a:p>
          <a:p>
            <a:pPr marL="651510" indent="-514350">
              <a:buFont typeface="+mj-lt"/>
              <a:buAutoNum type="alphaUcPeriod"/>
            </a:pPr>
            <a:r>
              <a:rPr lang="en-US" sz="4000" b="0" i="0" u="none" strike="noStrike" baseline="0" dirty="0" smtClean="0">
                <a:latin typeface="Comic Sans MS"/>
              </a:rPr>
              <a:t>Motivate in the way</a:t>
            </a:r>
            <a:endParaRPr lang="en-US" sz="3600" dirty="0"/>
          </a:p>
        </p:txBody>
      </p:sp>
    </p:spTree>
    <p:extLst>
      <p:ext uri="{BB962C8B-B14F-4D97-AF65-F5344CB8AC3E}">
        <p14:creationId xmlns:p14="http://schemas.microsoft.com/office/powerpoint/2010/main" val="335161792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153</TotalTime>
  <Words>797</Words>
  <Application>Microsoft Office PowerPoint</Application>
  <PresentationFormat>On-screen Show (4:3)</PresentationFormat>
  <Paragraphs>85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Train them up!</vt:lpstr>
      <vt:lpstr>Children are a reflection of the home – Prov. 20:11</vt:lpstr>
      <vt:lpstr>Parents responsibility – Eph. 6:4; Prov. 1:8-9</vt:lpstr>
      <vt:lpstr>Hosea 4:6</vt:lpstr>
      <vt:lpstr>Parents responsibility – Eph. 6:4; Prov. 1:8-9</vt:lpstr>
      <vt:lpstr>Teach in the way of the Lord </vt:lpstr>
      <vt:lpstr>Parents responsibility – Eph. 6:4; Prov. 1:8-9</vt:lpstr>
      <vt:lpstr>Teach in the ways of the world</vt:lpstr>
      <vt:lpstr>Parents responsibility – Eph. 6:4; Prov. 1:8-9</vt:lpstr>
      <vt:lpstr>Motivate in the way</vt:lpstr>
      <vt:lpstr>Motivate in the way</vt:lpstr>
      <vt:lpstr>Motivate in the way</vt:lpstr>
      <vt:lpstr>Discipline </vt:lpstr>
      <vt:lpstr>Motivate in the way</vt:lpstr>
      <vt:lpstr>Mercy</vt:lpstr>
      <vt:lpstr>Motivate in the way</vt:lpstr>
      <vt:lpstr>Children Obey Your Parents in the Lord – Eph. 6:1-3</vt:lpstr>
      <vt:lpstr>Develop a Love of knowledge/instruction</vt:lpstr>
      <vt:lpstr>PowerPoint Presentation</vt:lpstr>
      <vt:lpstr>Apply wisdom to your heart </vt:lpstr>
      <vt:lpstr>Two possible outcomes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 them up!</dc:title>
  <dc:creator> </dc:creator>
  <cp:lastModifiedBy> </cp:lastModifiedBy>
  <cp:revision>14</cp:revision>
  <dcterms:created xsi:type="dcterms:W3CDTF">2013-02-09T14:14:19Z</dcterms:created>
  <dcterms:modified xsi:type="dcterms:W3CDTF">2013-02-09T16:49:23Z</dcterms:modified>
</cp:coreProperties>
</file>