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2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D23D5B-44C8-4836-91B0-ACFEEB3B0ACF}" type="datetimeFigureOut">
              <a:rPr lang="en-US" smtClean="0"/>
              <a:pPr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27B81A-CA6A-4F21-A120-D646DF6CB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STRIVE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smtClean="0">
                <a:solidFill>
                  <a:schemeClr val="tx1"/>
                </a:solidFill>
              </a:rPr>
              <a:t>1Cor </a:t>
            </a:r>
            <a:r>
              <a:rPr lang="en-US" dirty="0">
                <a:solidFill>
                  <a:schemeClr val="tx1"/>
                </a:solidFill>
              </a:rPr>
              <a:t>9:24-27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pPr>
              <a:buNone/>
            </a:pPr>
            <a:r>
              <a:rPr lang="en-US" sz="3200" b="1" dirty="0"/>
              <a:t>1.  Christianity is not for the faint-hearted - </a:t>
            </a:r>
            <a:r>
              <a:rPr lang="en-US" sz="3200" b="1" u="sng" dirty="0" smtClean="0"/>
              <a:t>1Pt </a:t>
            </a:r>
            <a:r>
              <a:rPr lang="en-US" sz="3200" b="1" u="sng" dirty="0"/>
              <a:t>4:16 (</a:t>
            </a:r>
            <a:r>
              <a:rPr lang="en-US" sz="3200" b="1" u="sng" dirty="0" smtClean="0"/>
              <a:t>Gal6:9)</a:t>
            </a:r>
            <a:endParaRPr lang="en-US" sz="3200" b="1" u="sng" dirty="0"/>
          </a:p>
          <a:p>
            <a:pPr>
              <a:buNone/>
            </a:pPr>
            <a:r>
              <a:rPr lang="en-US" sz="3200" b="1" dirty="0"/>
              <a:t>2.  Strive (</a:t>
            </a:r>
            <a:r>
              <a:rPr lang="en-US" sz="3200" b="1" dirty="0" err="1"/>
              <a:t>agonizomai</a:t>
            </a:r>
            <a:r>
              <a:rPr lang="en-US" sz="3200" b="1" dirty="0"/>
              <a:t>) - </a:t>
            </a:r>
            <a:r>
              <a:rPr lang="en-US" sz="3200" b="1" i="1" dirty="0"/>
              <a:t>"to be a combatant in the public games; </a:t>
            </a:r>
            <a:r>
              <a:rPr lang="en-US" sz="3200" b="1" i="1" dirty="0" smtClean="0"/>
              <a:t>to contend</a:t>
            </a:r>
            <a:r>
              <a:rPr lang="en-US" sz="3200" b="1" i="1" dirty="0"/>
              <a:t>, fight" </a:t>
            </a:r>
            <a:r>
              <a:rPr lang="en-US" sz="3200" b="1" dirty="0"/>
              <a:t>(</a:t>
            </a:r>
            <a:r>
              <a:rPr lang="en-US" sz="3200" b="1" dirty="0" smtClean="0"/>
              <a:t>Moulton) </a:t>
            </a:r>
            <a:endParaRPr lang="en-US" sz="3200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/>
              <a:t>I.  STRIVE TO ENTER BY THE NARROW DOOR </a:t>
            </a:r>
            <a:r>
              <a:rPr lang="en-US" sz="3200" dirty="0"/>
              <a:t>- </a:t>
            </a:r>
            <a:r>
              <a:rPr lang="en-US" sz="3200" u="sng" dirty="0" err="1" smtClean="0"/>
              <a:t>Lk</a:t>
            </a:r>
            <a:r>
              <a:rPr lang="en-US" sz="3200" u="sng" dirty="0" smtClean="0"/>
              <a:t> </a:t>
            </a:r>
            <a:r>
              <a:rPr lang="en-US" sz="3200" u="sng" dirty="0" smtClean="0"/>
              <a:t>13:23-24</a:t>
            </a:r>
            <a:endParaRPr lang="en-US" sz="3200" u="sng" dirty="0"/>
          </a:p>
          <a:p>
            <a:pPr>
              <a:buNone/>
            </a:pPr>
            <a:r>
              <a:rPr lang="en-US" sz="3200" dirty="0" smtClean="0"/>
              <a:t>  A</a:t>
            </a:r>
            <a:r>
              <a:rPr lang="en-US" sz="3200" dirty="0"/>
              <a:t>.  Strenuous Zeal To Obtain Salvation - </a:t>
            </a:r>
            <a:r>
              <a:rPr lang="en-US" sz="3200" u="sng" dirty="0" err="1" smtClean="0"/>
              <a:t>Jn</a:t>
            </a:r>
            <a:r>
              <a:rPr lang="en-US" sz="3200" u="sng" dirty="0" smtClean="0"/>
              <a:t> </a:t>
            </a:r>
            <a:r>
              <a:rPr lang="en-US" sz="3200" u="sng" dirty="0"/>
              <a:t>10:9; </a:t>
            </a:r>
            <a:r>
              <a:rPr lang="en-US" sz="3200" u="sng" dirty="0" smtClean="0"/>
              <a:t>Mt </a:t>
            </a:r>
            <a:r>
              <a:rPr lang="en-US" sz="3200" u="sng" dirty="0"/>
              <a:t>7:13-14; </a:t>
            </a:r>
            <a:r>
              <a:rPr lang="en-US" sz="3200" u="sng" dirty="0" smtClean="0"/>
              <a:t>Phil </a:t>
            </a:r>
            <a:r>
              <a:rPr lang="en-US" sz="3200" u="sng" dirty="0"/>
              <a:t>2:12-13; </a:t>
            </a:r>
            <a:r>
              <a:rPr lang="en-US" sz="3200" u="sng" dirty="0" smtClean="0"/>
              <a:t>1Pt 4:18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B. Entrance </a:t>
            </a:r>
            <a:r>
              <a:rPr lang="en-US" sz="3200" dirty="0"/>
              <a:t>Into The Kingdom Of God Requires </a:t>
            </a:r>
            <a:r>
              <a:rPr lang="en-US" sz="3200" dirty="0" smtClean="0"/>
              <a:t>Genuine:</a:t>
            </a:r>
          </a:p>
          <a:p>
            <a:pPr marL="514350" indent="-514350">
              <a:buNone/>
            </a:pPr>
            <a:r>
              <a:rPr lang="en-US" sz="3200" dirty="0"/>
              <a:t> </a:t>
            </a:r>
            <a:r>
              <a:rPr lang="en-US" sz="3200" dirty="0" smtClean="0"/>
              <a:t>  1</a:t>
            </a:r>
            <a:r>
              <a:rPr lang="en-US" sz="3200" dirty="0"/>
              <a:t>.  Self-denial - </a:t>
            </a:r>
            <a:r>
              <a:rPr lang="en-US" sz="3200" u="sng" dirty="0" err="1" smtClean="0"/>
              <a:t>Lk</a:t>
            </a:r>
            <a:r>
              <a:rPr lang="en-US" sz="3200" u="sng" dirty="0" smtClean="0"/>
              <a:t> 9:23</a:t>
            </a:r>
          </a:p>
          <a:p>
            <a:pPr marL="514350" indent="-514350">
              <a:buNone/>
            </a:pPr>
            <a:r>
              <a:rPr lang="en-US" sz="3200" dirty="0"/>
              <a:t> </a:t>
            </a:r>
            <a:r>
              <a:rPr lang="en-US" sz="3200" dirty="0" smtClean="0"/>
              <a:t>  2</a:t>
            </a:r>
            <a:r>
              <a:rPr lang="en-US" sz="3200" dirty="0"/>
              <a:t>.  Earnest endeavor - </a:t>
            </a:r>
            <a:r>
              <a:rPr lang="en-US" sz="3200" u="sng" dirty="0" err="1" smtClean="0"/>
              <a:t>Lk</a:t>
            </a:r>
            <a:r>
              <a:rPr lang="en-US" sz="3200" u="sng" dirty="0" smtClean="0"/>
              <a:t> 16:16</a:t>
            </a:r>
          </a:p>
          <a:p>
            <a:pPr marL="514350" indent="-514350">
              <a:buNone/>
            </a:pPr>
            <a:r>
              <a:rPr lang="en-US" sz="3200" dirty="0"/>
              <a:t> </a:t>
            </a:r>
            <a:r>
              <a:rPr lang="en-US" sz="3200" dirty="0" smtClean="0"/>
              <a:t>  3</a:t>
            </a:r>
            <a:r>
              <a:rPr lang="en-US" sz="3200" dirty="0"/>
              <a:t>.  Untiring energy - </a:t>
            </a:r>
            <a:r>
              <a:rPr lang="en-US" sz="3200" u="sng" dirty="0" smtClean="0"/>
              <a:t>1Cor 9:27</a:t>
            </a:r>
          </a:p>
          <a:p>
            <a:pPr marL="514350" indent="-514350">
              <a:buNone/>
            </a:pPr>
            <a:r>
              <a:rPr lang="en-US" sz="3200" dirty="0"/>
              <a:t> </a:t>
            </a:r>
            <a:r>
              <a:rPr lang="en-US" sz="3200" dirty="0" smtClean="0"/>
              <a:t>  4</a:t>
            </a:r>
            <a:r>
              <a:rPr lang="en-US" sz="3200" dirty="0"/>
              <a:t>.  Utmost devotion - </a:t>
            </a:r>
            <a:r>
              <a:rPr lang="en-US" sz="3200" u="sng" dirty="0" smtClean="0"/>
              <a:t>Mt 13:44-46</a:t>
            </a:r>
            <a:endParaRPr lang="en-US" sz="3200" u="sng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II.  STRIVE ACCORDING TO THE WORKING OF GOD </a:t>
            </a:r>
            <a:r>
              <a:rPr lang="en-US" sz="3200" dirty="0" smtClean="0"/>
              <a:t>-</a:t>
            </a:r>
            <a:r>
              <a:rPr lang="en-US" sz="3200" b="1" u="sng" dirty="0" smtClean="0"/>
              <a:t> Col 1:29</a:t>
            </a:r>
            <a:r>
              <a:rPr lang="en-US" sz="3200" dirty="0" smtClean="0"/>
              <a:t>  </a:t>
            </a:r>
            <a:r>
              <a:rPr lang="en-US" sz="3200" dirty="0"/>
              <a:t>- </a:t>
            </a:r>
            <a:r>
              <a:rPr lang="en-US" sz="3200" i="1" dirty="0"/>
              <a:t>("to put </a:t>
            </a:r>
            <a:r>
              <a:rPr lang="en-US" sz="3200" i="1" dirty="0" smtClean="0"/>
              <a:t>forth </a:t>
            </a:r>
            <a:r>
              <a:rPr lang="en-US" sz="3200" i="1" dirty="0"/>
              <a:t>every effort, involving toil,"</a:t>
            </a:r>
            <a:r>
              <a:rPr lang="en-US" sz="3200" dirty="0"/>
              <a:t> Vine, </a:t>
            </a:r>
            <a:r>
              <a:rPr lang="en-US" sz="3200" dirty="0" smtClean="0"/>
              <a:t>II:94)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 A</a:t>
            </a:r>
            <a:r>
              <a:rPr lang="en-US" sz="3200" dirty="0"/>
              <a:t>.  Christians Give Themselves To Doing The Work Of God - cf. </a:t>
            </a:r>
            <a:r>
              <a:rPr lang="en-US" sz="3200" u="sng" dirty="0" smtClean="0"/>
              <a:t>Eph 2:10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/>
              <a:t>1.  According to God's will - </a:t>
            </a:r>
            <a:r>
              <a:rPr lang="en-US" sz="3200" u="sng" dirty="0" smtClean="0"/>
              <a:t>Phil 2:12-13</a:t>
            </a:r>
          </a:p>
          <a:p>
            <a:pPr>
              <a:buNone/>
            </a:pPr>
            <a:r>
              <a:rPr lang="en-US" sz="3200" dirty="0" smtClean="0"/>
              <a:t>    </a:t>
            </a:r>
            <a:r>
              <a:rPr lang="en-US" sz="3200" dirty="0"/>
              <a:t>2.  With all diligence </a:t>
            </a:r>
            <a:r>
              <a:rPr lang="en-US" sz="3200" dirty="0" smtClean="0"/>
              <a:t>– </a:t>
            </a:r>
            <a:r>
              <a:rPr lang="en-US" sz="3200" u="sng" dirty="0" smtClean="0"/>
              <a:t>2Pt </a:t>
            </a:r>
            <a:r>
              <a:rPr lang="en-US" sz="3200" u="sng" dirty="0"/>
              <a:t>1:5 (</a:t>
            </a:r>
            <a:r>
              <a:rPr lang="en-US" sz="3200" u="sng" dirty="0" smtClean="0"/>
              <a:t>Rom </a:t>
            </a:r>
            <a:r>
              <a:rPr lang="en-US" sz="3200" u="sng" dirty="0"/>
              <a:t>12:11</a:t>
            </a:r>
            <a:r>
              <a:rPr lang="en-US" sz="3200" u="sng" dirty="0" smtClean="0"/>
              <a:t>)</a:t>
            </a:r>
          </a:p>
          <a:p>
            <a:pPr>
              <a:buNone/>
            </a:pPr>
            <a:r>
              <a:rPr lang="en-US" sz="3200" dirty="0"/>
              <a:t> </a:t>
            </a:r>
            <a:r>
              <a:rPr lang="en-US" sz="3200" dirty="0" smtClean="0"/>
              <a:t>  </a:t>
            </a:r>
            <a:r>
              <a:rPr lang="en-US" sz="3200" dirty="0"/>
              <a:t>B.  Because Of Our Hope </a:t>
            </a:r>
            <a:r>
              <a:rPr lang="en-US" sz="3200" dirty="0" smtClean="0"/>
              <a:t>– </a:t>
            </a:r>
            <a:r>
              <a:rPr lang="en-US" sz="3200" u="sng" dirty="0" smtClean="0"/>
              <a:t>1Tm </a:t>
            </a:r>
            <a:r>
              <a:rPr lang="en-US" sz="3200" u="sng" dirty="0"/>
              <a:t>4:10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marL="571500" indent="-571500">
              <a:buAutoNum type="romanUcPeriod" startAt="3"/>
            </a:pPr>
            <a:r>
              <a:rPr lang="en-US" sz="3200" b="1" dirty="0" smtClean="0"/>
              <a:t>STRIVE </a:t>
            </a:r>
            <a:r>
              <a:rPr lang="en-US" sz="3200" b="1" dirty="0"/>
              <a:t>IN OUR PRAYERS </a:t>
            </a:r>
            <a:r>
              <a:rPr lang="en-US" sz="3200" dirty="0"/>
              <a:t>- </a:t>
            </a:r>
            <a:r>
              <a:rPr lang="en-US" sz="3200" b="1" u="sng" dirty="0" smtClean="0"/>
              <a:t>Col </a:t>
            </a:r>
            <a:r>
              <a:rPr lang="en-US" sz="3200" b="1" u="sng" dirty="0"/>
              <a:t>4:12-13 </a:t>
            </a:r>
            <a:r>
              <a:rPr lang="en-US" sz="3200" b="1" u="sng" dirty="0" smtClean="0"/>
              <a:t> </a:t>
            </a:r>
            <a:r>
              <a:rPr lang="en-US" sz="3200" i="1" dirty="0" smtClean="0"/>
              <a:t>-"</a:t>
            </a:r>
            <a:r>
              <a:rPr lang="en-US" sz="3200" i="1" dirty="0"/>
              <a:t>To wrestle earnestly in </a:t>
            </a:r>
            <a:r>
              <a:rPr lang="en-US" sz="3200" i="1" dirty="0" smtClean="0"/>
              <a:t>prayer“</a:t>
            </a:r>
            <a:endParaRPr lang="en-US" sz="3200" dirty="0" smtClean="0"/>
          </a:p>
          <a:p>
            <a:pPr marL="571500" indent="-571500">
              <a:buNone/>
            </a:pPr>
            <a:r>
              <a:rPr lang="en-US" sz="3200" dirty="0" smtClean="0"/>
              <a:t>  </a:t>
            </a:r>
            <a:r>
              <a:rPr lang="en-US" sz="3200" dirty="0"/>
              <a:t>A.  Examples Of Such Prayer: Jacob (</a:t>
            </a:r>
            <a:r>
              <a:rPr lang="en-US" sz="3200" u="sng" dirty="0" smtClean="0"/>
              <a:t>Gen </a:t>
            </a:r>
            <a:r>
              <a:rPr lang="en-US" sz="3200" u="sng" dirty="0"/>
              <a:t>32:24-29</a:t>
            </a:r>
            <a:r>
              <a:rPr lang="en-US" sz="3200" dirty="0"/>
              <a:t>); Jesus (</a:t>
            </a:r>
            <a:r>
              <a:rPr lang="en-US" sz="3200" u="sng" dirty="0" err="1" smtClean="0"/>
              <a:t>Lk</a:t>
            </a:r>
            <a:r>
              <a:rPr lang="en-US" sz="3200" u="sng" dirty="0"/>
              <a:t> </a:t>
            </a:r>
            <a:r>
              <a:rPr lang="en-US" sz="3200" u="sng" dirty="0" smtClean="0"/>
              <a:t>22:42-44</a:t>
            </a:r>
            <a:r>
              <a:rPr lang="en-US" sz="3200" dirty="0" smtClean="0"/>
              <a:t>)</a:t>
            </a:r>
          </a:p>
          <a:p>
            <a:pPr marL="571500" indent="-571500">
              <a:buNone/>
            </a:pPr>
            <a:r>
              <a:rPr lang="en-US" sz="3200" dirty="0" smtClean="0"/>
              <a:t>  </a:t>
            </a:r>
            <a:r>
              <a:rPr lang="en-US" sz="3200" dirty="0"/>
              <a:t>B.  Earnest Prayer Will Receive Our Father's Answer - </a:t>
            </a:r>
            <a:r>
              <a:rPr lang="en-US" sz="3200" u="sng" dirty="0" err="1" smtClean="0"/>
              <a:t>Lk</a:t>
            </a:r>
            <a:r>
              <a:rPr lang="en-US" sz="3200" u="sng" dirty="0" smtClean="0"/>
              <a:t> </a:t>
            </a:r>
            <a:r>
              <a:rPr lang="en-US" sz="3200" u="sng" dirty="0"/>
              <a:t>11:5-10</a:t>
            </a:r>
            <a:r>
              <a:rPr lang="en-US" sz="3200" u="sng" dirty="0" smtClean="0"/>
              <a:t>; James </a:t>
            </a:r>
            <a:r>
              <a:rPr lang="en-US" sz="3200" u="sng" dirty="0"/>
              <a:t>5:16-18; </a:t>
            </a:r>
            <a:r>
              <a:rPr lang="en-US" sz="3200" u="sng" dirty="0" smtClean="0"/>
              <a:t>4:1-3; Heb </a:t>
            </a:r>
            <a:r>
              <a:rPr lang="en-US" sz="3200" u="sng" dirty="0"/>
              <a:t>4:16 </a:t>
            </a:r>
            <a:r>
              <a:rPr lang="en-US" sz="3200" dirty="0"/>
              <a:t>- Be bold in prayer!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/>
              <a:t>IV.  FIGHT THE GOOD FIGHT OF FAITH </a:t>
            </a:r>
            <a:r>
              <a:rPr lang="en-US" sz="3200" dirty="0"/>
              <a:t>- </a:t>
            </a:r>
            <a:r>
              <a:rPr lang="en-US" sz="3200" b="1" u="sng" dirty="0" smtClean="0"/>
              <a:t>1Tim </a:t>
            </a:r>
            <a:r>
              <a:rPr lang="en-US" sz="3200" b="1" u="sng"/>
              <a:t>6:12 </a:t>
            </a:r>
            <a:r>
              <a:rPr lang="en-US" sz="3200" smtClean="0"/>
              <a:t> - "</a:t>
            </a:r>
            <a:r>
              <a:rPr lang="en-US" sz="3200" dirty="0"/>
              <a:t>To </a:t>
            </a:r>
            <a:r>
              <a:rPr lang="en-US" sz="3200" dirty="0" smtClean="0"/>
              <a:t>contend perseveringly </a:t>
            </a:r>
            <a:r>
              <a:rPr lang="en-US" sz="3200" dirty="0"/>
              <a:t>against opposition &amp; temptation" Ibid</a:t>
            </a:r>
            <a:r>
              <a:rPr lang="en-US" sz="3200" dirty="0" smtClean="0"/>
              <a:t>.)</a:t>
            </a:r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en-US" sz="3200" dirty="0"/>
              <a:t>A.  Against Satan - </a:t>
            </a:r>
            <a:r>
              <a:rPr lang="en-US" sz="3200" u="sng" dirty="0" smtClean="0"/>
              <a:t>Eph 6:10-18</a:t>
            </a:r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en-US" sz="3200" dirty="0"/>
              <a:t>B.  Against Self - </a:t>
            </a:r>
            <a:r>
              <a:rPr lang="en-US" sz="3200" u="sng" dirty="0" smtClean="0"/>
              <a:t>1Cor </a:t>
            </a:r>
            <a:r>
              <a:rPr lang="en-US" sz="3200" u="sng" dirty="0"/>
              <a:t>9:25-27 (</a:t>
            </a:r>
            <a:r>
              <a:rPr lang="en-US" sz="3200" u="sng" dirty="0" smtClean="0"/>
              <a:t>Gal </a:t>
            </a:r>
            <a:r>
              <a:rPr lang="en-US" sz="3200" u="sng" dirty="0"/>
              <a:t>2:20</a:t>
            </a:r>
            <a:r>
              <a:rPr lang="en-US" sz="3200" u="sng" dirty="0" smtClean="0"/>
              <a:t>)</a:t>
            </a:r>
          </a:p>
          <a:p>
            <a:pPr>
              <a:buNone/>
            </a:pPr>
            <a:r>
              <a:rPr lang="en-US" sz="3200" dirty="0" smtClean="0"/>
              <a:t>  </a:t>
            </a:r>
            <a:r>
              <a:rPr lang="en-US" sz="3200" dirty="0"/>
              <a:t>C.  Against Error (For The Faith) - </a:t>
            </a:r>
            <a:r>
              <a:rPr lang="en-US" sz="3200" u="sng" dirty="0"/>
              <a:t>Jude 3-4; </a:t>
            </a:r>
            <a:r>
              <a:rPr lang="en-US" sz="3200" u="sng" dirty="0" smtClean="0"/>
              <a:t>2Tim </a:t>
            </a:r>
            <a:r>
              <a:rPr lang="en-US" sz="3200" u="sng" dirty="0"/>
              <a:t>4:2-4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</TotalTime>
  <Words>313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STRIVE: 1Cor 9:24-27</vt:lpstr>
      <vt:lpstr>Slide 2</vt:lpstr>
      <vt:lpstr>Slide 3</vt:lpstr>
      <vt:lpstr>Slide 4</vt:lpstr>
      <vt:lpstr>Slide 5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STRIVE: Scripture Reading: 1Cor 9:24-27</dc:title>
  <dc:creator>Owner</dc:creator>
  <cp:lastModifiedBy>Owner</cp:lastModifiedBy>
  <cp:revision>3</cp:revision>
  <dcterms:created xsi:type="dcterms:W3CDTF">2012-09-20T19:25:35Z</dcterms:created>
  <dcterms:modified xsi:type="dcterms:W3CDTF">2013-06-13T15:29:59Z</dcterms:modified>
</cp:coreProperties>
</file>