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56" r:id="rId2"/>
    <p:sldId id="264" r:id="rId3"/>
    <p:sldId id="260" r:id="rId4"/>
    <p:sldId id="266" r:id="rId5"/>
    <p:sldId id="259" r:id="rId6"/>
    <p:sldId id="267" r:id="rId7"/>
    <p:sldId id="261" r:id="rId8"/>
    <p:sldId id="268" r:id="rId9"/>
    <p:sldId id="262" r:id="rId10"/>
    <p:sldId id="269" r:id="rId11"/>
    <p:sldId id="263" r:id="rId12"/>
    <p:sldId id="270" r:id="rId13"/>
    <p:sldId id="265" r:id="rId14"/>
  </p:sldIdLst>
  <p:sldSz cx="14630400" cy="8229600"/>
  <p:notesSz cx="9144000" cy="6858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240"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07B7DE66-7261-45E1-96B6-21A052295EE9}" type="datetimeFigureOut">
              <a:rPr lang="en-US" smtClean="0"/>
              <a:pPr/>
              <a:t>8/25/2013</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17FCB111-73D3-4DB0-9EA7-DCEF8FEF235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E19785-28F3-4DBE-B95C-559BD7626268}" type="datetimeFigureOut">
              <a:rPr lang="en-US" smtClean="0"/>
              <a:pPr/>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15B73-B0EC-4923-A5A4-40F52661C1B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E19785-28F3-4DBE-B95C-559BD7626268}" type="datetimeFigureOut">
              <a:rPr lang="en-US" smtClean="0"/>
              <a:pPr/>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15B73-B0EC-4923-A5A4-40F52661C1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E19785-28F3-4DBE-B95C-559BD7626268}" type="datetimeFigureOut">
              <a:rPr lang="en-US" smtClean="0"/>
              <a:pPr/>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15B73-B0EC-4923-A5A4-40F52661C1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E19785-28F3-4DBE-B95C-559BD7626268}" type="datetimeFigureOut">
              <a:rPr lang="en-US" smtClean="0"/>
              <a:pPr/>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15B73-B0EC-4923-A5A4-40F52661C1B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E19785-28F3-4DBE-B95C-559BD7626268}" type="datetimeFigureOut">
              <a:rPr lang="en-US" smtClean="0"/>
              <a:pPr/>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15B73-B0EC-4923-A5A4-40F52661C1B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E19785-28F3-4DBE-B95C-559BD7626268}" type="datetimeFigureOut">
              <a:rPr lang="en-US" smtClean="0"/>
              <a:pPr/>
              <a:t>8/25/2013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915B73-B0EC-4923-A5A4-40F52661C1B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E19785-28F3-4DBE-B95C-559BD7626268}" type="datetimeFigureOut">
              <a:rPr lang="en-US" smtClean="0"/>
              <a:pPr/>
              <a:t>8/25/2013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915B73-B0EC-4923-A5A4-40F52661C1B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E19785-28F3-4DBE-B95C-559BD7626268}" type="datetimeFigureOut">
              <a:rPr lang="en-US" smtClean="0"/>
              <a:pPr/>
              <a:t>8/25/2013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915B73-B0EC-4923-A5A4-40F52661C1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19785-28F3-4DBE-B95C-559BD7626268}" type="datetimeFigureOut">
              <a:rPr lang="en-US" smtClean="0"/>
              <a:pPr/>
              <a:t>8/25/2013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915B73-B0EC-4923-A5A4-40F52661C1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E19785-28F3-4DBE-B95C-559BD7626268}" type="datetimeFigureOut">
              <a:rPr lang="en-US" smtClean="0"/>
              <a:pPr/>
              <a:t>8/25/2013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915B73-B0EC-4923-A5A4-40F52661C1B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E19785-28F3-4DBE-B95C-559BD7626268}" type="datetimeFigureOut">
              <a:rPr lang="en-US" smtClean="0"/>
              <a:pPr/>
              <a:t>8/25/2013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915B73-B0EC-4923-A5A4-40F52661C1B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7AE19785-28F3-4DBE-B95C-559BD7626268}" type="datetimeFigureOut">
              <a:rPr lang="en-US" smtClean="0"/>
              <a:pPr/>
              <a:t>8/25/2013</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60915B73-B0EC-4923-A5A4-40F52661C1B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4600" y="3653134"/>
            <a:ext cx="9448800" cy="3170099"/>
          </a:xfrm>
          <a:prstGeom prst="rect">
            <a:avLst/>
          </a:prstGeom>
          <a:noFill/>
        </p:spPr>
        <p:txBody>
          <a:bodyPr wrap="square" lIns="91440" tIns="45720" rIns="91440" bIns="45720">
            <a:spAutoFit/>
          </a:bodyPr>
          <a:lstStyle/>
          <a:p>
            <a:pPr algn="ctr"/>
            <a:r>
              <a:rPr lang="en-US" sz="200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Tahoma" pitchFamily="34" charset="0"/>
                <a:ea typeface="Tahoma" pitchFamily="34" charset="0"/>
                <a:cs typeface="Tahoma" pitchFamily="34" charset="0"/>
              </a:rPr>
              <a:t>Focus</a:t>
            </a:r>
            <a:endParaRPr lang="en-US" sz="200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8" name="Rectangle 7"/>
          <p:cNvSpPr/>
          <p:nvPr/>
        </p:nvSpPr>
        <p:spPr>
          <a:xfrm>
            <a:off x="381000" y="381000"/>
            <a:ext cx="14020800" cy="2785378"/>
          </a:xfrm>
          <a:prstGeom prst="rect">
            <a:avLst/>
          </a:prstGeom>
          <a:noFill/>
        </p:spPr>
        <p:txBody>
          <a:bodyPr wrap="square" lIns="91440" tIns="45720" rIns="91440" bIns="45720">
            <a:spAutoFit/>
          </a:bodyPr>
          <a:lstStyle/>
          <a:p>
            <a:pPr algn="ctr"/>
            <a:r>
              <a:rPr lang="en-US" sz="175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latin typeface="Tahoma" pitchFamily="34" charset="0"/>
                <a:ea typeface="Tahoma" pitchFamily="34" charset="0"/>
                <a:cs typeface="Tahoma" pitchFamily="34" charset="0"/>
              </a:rPr>
              <a:t>It’s Time to</a:t>
            </a:r>
            <a:r>
              <a:rPr lang="en-US" sz="140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latin typeface="Tahoma" pitchFamily="34" charset="0"/>
                <a:ea typeface="Tahoma" pitchFamily="34" charset="0"/>
                <a:cs typeface="Tahoma" pitchFamily="34" charset="0"/>
              </a:rPr>
              <a:t> </a:t>
            </a:r>
            <a:endParaRPr lang="en-US" sz="140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6600" b="1" u="sng" dirty="0" smtClean="0">
                <a:solidFill>
                  <a:srgbClr val="FFFF00"/>
                </a:solidFill>
                <a:latin typeface="Tahoma" pitchFamily="34" charset="0"/>
                <a:ea typeface="Tahoma" pitchFamily="34" charset="0"/>
                <a:cs typeface="Tahoma" pitchFamily="34" charset="0"/>
              </a:rPr>
              <a:t>U</a:t>
            </a:r>
            <a:r>
              <a:rPr lang="en-US" sz="6600" dirty="0" smtClean="0">
                <a:solidFill>
                  <a:srgbClr val="FFFF00"/>
                </a:solidFill>
                <a:latin typeface="Tahoma" pitchFamily="34" charset="0"/>
                <a:ea typeface="Tahoma" pitchFamily="34" charset="0"/>
                <a:cs typeface="Tahoma" pitchFamily="34" charset="0"/>
              </a:rPr>
              <a:t>tilize what you have Learned</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4800" dirty="0" smtClean="0">
                <a:solidFill>
                  <a:schemeClr val="bg1"/>
                </a:solidFill>
                <a:latin typeface="Tahoma" pitchFamily="34" charset="0"/>
                <a:ea typeface="Tahoma" pitchFamily="34" charset="0"/>
                <a:cs typeface="Tahoma" pitchFamily="34" charset="0"/>
              </a:rPr>
              <a:t>When we read the Bible, we are learning from the Master teacher and when we are fully trained, we become like Him (Luke 6:40).</a:t>
            </a:r>
          </a:p>
          <a:p>
            <a:pPr algn="ctr">
              <a:buNone/>
            </a:pPr>
            <a:endParaRPr lang="en-US" sz="4800" dirty="0">
              <a:solidFill>
                <a:schemeClr val="bg1"/>
              </a:solidFill>
              <a:latin typeface="Tahoma" pitchFamily="34" charset="0"/>
              <a:ea typeface="Tahoma" pitchFamily="34" charset="0"/>
              <a:cs typeface="Tahoma" pitchFamily="34" charset="0"/>
            </a:endParaRPr>
          </a:p>
          <a:p>
            <a:pPr algn="ctr">
              <a:buNone/>
            </a:pPr>
            <a:r>
              <a:rPr lang="en-US" sz="4800" dirty="0" smtClean="0">
                <a:solidFill>
                  <a:schemeClr val="bg1"/>
                </a:solidFill>
                <a:latin typeface="Tahoma" pitchFamily="34" charset="0"/>
                <a:ea typeface="Tahoma" pitchFamily="34" charset="0"/>
                <a:cs typeface="Tahoma" pitchFamily="34" charset="0"/>
              </a:rPr>
              <a:t>As we put into practice the Christian graces, we can think, speak, and act so as to influence others.           (2 Pet. 1:5-11; Phil. 4:8-9; 1 Pt. 2:11-12; 3:15)</a:t>
            </a:r>
          </a:p>
          <a:p>
            <a:pPr>
              <a:buNone/>
            </a:pPr>
            <a:endParaRPr lang="en-US" dirty="0">
              <a:solidFill>
                <a:schemeClr val="bg1"/>
              </a:solidFill>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Be </a:t>
            </a:r>
            <a:r>
              <a:rPr lang="en-US" sz="6600" b="1" u="sng" dirty="0" smtClean="0">
                <a:solidFill>
                  <a:srgbClr val="FFFF00"/>
                </a:solidFill>
                <a:latin typeface="Tahoma" pitchFamily="34" charset="0"/>
                <a:ea typeface="Tahoma" pitchFamily="34" charset="0"/>
                <a:cs typeface="Tahoma" pitchFamily="34" charset="0"/>
              </a:rPr>
              <a:t>S</a:t>
            </a:r>
            <a:r>
              <a:rPr lang="en-US" sz="6600" dirty="0" smtClean="0">
                <a:solidFill>
                  <a:srgbClr val="FFFF00"/>
                </a:solidFill>
                <a:latin typeface="Tahoma" pitchFamily="34" charset="0"/>
                <a:ea typeface="Tahoma" pitchFamily="34" charset="0"/>
                <a:cs typeface="Tahoma" pitchFamily="34" charset="0"/>
              </a:rPr>
              <a:t>teadfast</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4800" dirty="0" smtClean="0">
                <a:solidFill>
                  <a:schemeClr val="bg1"/>
                </a:solidFill>
                <a:latin typeface="Tahoma" pitchFamily="34" charset="0"/>
                <a:ea typeface="Tahoma" pitchFamily="34" charset="0"/>
                <a:cs typeface="Tahoma" pitchFamily="34" charset="0"/>
              </a:rPr>
              <a:t>As you have lived your life whether in school, at work, or among your relatives you likely have suffered persecution for the cause of Christ [insults, name calling, lies or gossip] (2 Tim. 3:12)</a:t>
            </a:r>
          </a:p>
          <a:p>
            <a:pPr algn="ctr">
              <a:buNone/>
            </a:pPr>
            <a:endParaRPr lang="en-US" sz="4800" dirty="0" smtClean="0">
              <a:solidFill>
                <a:schemeClr val="bg1"/>
              </a:solidFill>
              <a:latin typeface="Tahoma" pitchFamily="34" charset="0"/>
              <a:ea typeface="Tahoma" pitchFamily="34" charset="0"/>
              <a:cs typeface="Tahoma" pitchFamily="34" charset="0"/>
            </a:endParaRPr>
          </a:p>
          <a:p>
            <a:pPr algn="ctr">
              <a:buNone/>
            </a:pPr>
            <a:r>
              <a:rPr lang="en-US" sz="4800" dirty="0" smtClean="0">
                <a:solidFill>
                  <a:schemeClr val="bg1"/>
                </a:solidFill>
                <a:latin typeface="Tahoma" pitchFamily="34" charset="0"/>
                <a:ea typeface="Tahoma" pitchFamily="34" charset="0"/>
                <a:cs typeface="Tahoma" pitchFamily="34" charset="0"/>
              </a:rPr>
              <a:t>Some Christians have suffered wrongly and instead of standing for the truth, compromised with the world or their families religion.</a:t>
            </a:r>
          </a:p>
          <a:p>
            <a:pPr algn="ctr">
              <a:buNone/>
            </a:pPr>
            <a:endParaRPr lang="en-US" sz="1500" dirty="0">
              <a:solidFill>
                <a:schemeClr val="bg1"/>
              </a:solidFill>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Be </a:t>
            </a:r>
            <a:r>
              <a:rPr lang="en-US" sz="6600" b="1" u="sng" dirty="0" smtClean="0">
                <a:solidFill>
                  <a:srgbClr val="FFFF00"/>
                </a:solidFill>
                <a:latin typeface="Tahoma" pitchFamily="34" charset="0"/>
                <a:ea typeface="Tahoma" pitchFamily="34" charset="0"/>
                <a:cs typeface="Tahoma" pitchFamily="34" charset="0"/>
              </a:rPr>
              <a:t>S</a:t>
            </a:r>
            <a:r>
              <a:rPr lang="en-US" sz="6600" dirty="0" smtClean="0">
                <a:solidFill>
                  <a:srgbClr val="FFFF00"/>
                </a:solidFill>
                <a:latin typeface="Tahoma" pitchFamily="34" charset="0"/>
                <a:ea typeface="Tahoma" pitchFamily="34" charset="0"/>
                <a:cs typeface="Tahoma" pitchFamily="34" charset="0"/>
              </a:rPr>
              <a:t>teadfast</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lnSpcReduction="10000"/>
          </a:bodyPr>
          <a:lstStyle/>
          <a:p>
            <a:pPr algn="ctr">
              <a:buNone/>
            </a:pPr>
            <a:r>
              <a:rPr lang="en-US" sz="4800" dirty="0" smtClean="0">
                <a:solidFill>
                  <a:schemeClr val="bg1"/>
                </a:solidFill>
                <a:latin typeface="Tahoma" pitchFamily="34" charset="0"/>
                <a:ea typeface="Tahoma" pitchFamily="34" charset="0"/>
                <a:cs typeface="Tahoma" pitchFamily="34" charset="0"/>
              </a:rPr>
              <a:t>When you are enduring trials, don’t be ashamed of Christ, but glorify God in His name realizing your reward in heaven (Matt. 5:10-12; 1 Peter 4:12-16)</a:t>
            </a:r>
          </a:p>
          <a:p>
            <a:pPr algn="ctr">
              <a:buNone/>
            </a:pPr>
            <a:endParaRPr lang="en-US" sz="1800" dirty="0" smtClean="0">
              <a:solidFill>
                <a:schemeClr val="bg1"/>
              </a:solidFill>
              <a:latin typeface="Tahoma" pitchFamily="34" charset="0"/>
              <a:ea typeface="Tahoma" pitchFamily="34" charset="0"/>
              <a:cs typeface="Tahoma" pitchFamily="34" charset="0"/>
            </a:endParaRPr>
          </a:p>
          <a:p>
            <a:pPr algn="ctr">
              <a:buNone/>
            </a:pPr>
            <a:r>
              <a:rPr lang="en-US" sz="4800" dirty="0" smtClean="0">
                <a:solidFill>
                  <a:schemeClr val="bg1"/>
                </a:solidFill>
                <a:latin typeface="Tahoma" pitchFamily="34" charset="0"/>
                <a:ea typeface="Tahoma" pitchFamily="34" charset="0"/>
                <a:cs typeface="Tahoma" pitchFamily="34" charset="0"/>
              </a:rPr>
              <a:t>In view of the resurrection the apostle Paul said,    “</a:t>
            </a:r>
            <a:r>
              <a:rPr lang="en-US" sz="4800" u="sng" dirty="0" smtClean="0">
                <a:solidFill>
                  <a:schemeClr val="bg1"/>
                </a:solidFill>
                <a:latin typeface="Tahoma" pitchFamily="34" charset="0"/>
                <a:ea typeface="Tahoma" pitchFamily="34" charset="0"/>
                <a:cs typeface="Tahoma" pitchFamily="34" charset="0"/>
              </a:rPr>
              <a:t>Be steadfast</a:t>
            </a:r>
            <a:r>
              <a:rPr lang="en-US" sz="4800" dirty="0" smtClean="0">
                <a:solidFill>
                  <a:schemeClr val="bg1"/>
                </a:solidFill>
                <a:latin typeface="Tahoma" pitchFamily="34" charset="0"/>
                <a:ea typeface="Tahoma" pitchFamily="34" charset="0"/>
                <a:cs typeface="Tahoma" pitchFamily="34" charset="0"/>
              </a:rPr>
              <a:t>, immovable, always abounding in the work of the Lord, knowing that your labor is not in vain in the Lord” (1 Cor. 15:58). </a:t>
            </a:r>
          </a:p>
          <a:p>
            <a:pPr algn="ctr">
              <a:buNone/>
            </a:pPr>
            <a:endParaRPr lang="en-US" sz="1800" dirty="0">
              <a:solidFill>
                <a:schemeClr val="bg1"/>
              </a:solidFill>
              <a:latin typeface="Tahoma" pitchFamily="34" charset="0"/>
              <a:ea typeface="Tahoma" pitchFamily="34" charset="0"/>
              <a:cs typeface="Tahoma" pitchFamily="34" charset="0"/>
            </a:endParaRPr>
          </a:p>
          <a:p>
            <a:pPr algn="ctr">
              <a:buNone/>
            </a:pPr>
            <a:r>
              <a:rPr lang="en-US" sz="4800" dirty="0" smtClean="0">
                <a:solidFill>
                  <a:schemeClr val="bg1"/>
                </a:solidFill>
                <a:latin typeface="Tahoma" pitchFamily="34" charset="0"/>
                <a:ea typeface="Tahoma" pitchFamily="34" charset="0"/>
                <a:cs typeface="Tahoma" pitchFamily="34" charset="0"/>
              </a:rPr>
              <a:t>Focus on the words of eternal life and be steadfast in your faith! </a:t>
            </a:r>
          </a:p>
          <a:p>
            <a:pPr>
              <a:buNone/>
            </a:pPr>
            <a:endParaRPr lang="en-US" dirty="0">
              <a:solidFill>
                <a:schemeClr val="bg1"/>
              </a:solidFill>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It’s time to FOCUS</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lnSpcReduction="10000"/>
          </a:bodyPr>
          <a:lstStyle/>
          <a:p>
            <a:pPr algn="ctr">
              <a:buNone/>
            </a:pPr>
            <a:r>
              <a:rPr lang="en-US" sz="4400" b="1" u="sng" dirty="0" smtClean="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F</a:t>
            </a:r>
            <a:r>
              <a:rPr lang="en-US" sz="4400" dirty="0" smtClean="0">
                <a:solidFill>
                  <a:schemeClr val="bg1"/>
                </a:solidFill>
                <a:latin typeface="Tahoma" pitchFamily="34" charset="0"/>
                <a:ea typeface="Tahoma" pitchFamily="34" charset="0"/>
                <a:cs typeface="Tahoma" pitchFamily="34" charset="0"/>
              </a:rPr>
              <a:t>ix your eyes on Jesus, with the goal of heaven in view. </a:t>
            </a:r>
          </a:p>
          <a:p>
            <a:pPr algn="ctr">
              <a:buNone/>
            </a:pPr>
            <a:endParaRPr lang="en-US" sz="1200" dirty="0" smtClean="0">
              <a:solidFill>
                <a:schemeClr val="bg1"/>
              </a:solidFill>
              <a:latin typeface="Tahoma" pitchFamily="34" charset="0"/>
              <a:ea typeface="Tahoma" pitchFamily="34" charset="0"/>
              <a:cs typeface="Tahoma" pitchFamily="34" charset="0"/>
            </a:endParaRPr>
          </a:p>
          <a:p>
            <a:pPr algn="ctr">
              <a:buNone/>
            </a:pPr>
            <a:r>
              <a:rPr lang="en-US" sz="4400" b="1" u="sng" dirty="0" smtClean="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O</a:t>
            </a:r>
            <a:r>
              <a:rPr lang="en-US" sz="4400" dirty="0" smtClean="0">
                <a:solidFill>
                  <a:schemeClr val="bg1"/>
                </a:solidFill>
                <a:latin typeface="Tahoma" pitchFamily="34" charset="0"/>
                <a:ea typeface="Tahoma" pitchFamily="34" charset="0"/>
                <a:cs typeface="Tahoma" pitchFamily="34" charset="0"/>
              </a:rPr>
              <a:t>bey those in authority rather than rebel against them.</a:t>
            </a:r>
          </a:p>
          <a:p>
            <a:pPr algn="ctr">
              <a:buNone/>
            </a:pPr>
            <a:endParaRPr lang="en-US" sz="1200" dirty="0">
              <a:solidFill>
                <a:schemeClr val="bg1"/>
              </a:solidFill>
              <a:latin typeface="Tahoma" pitchFamily="34" charset="0"/>
              <a:ea typeface="Tahoma" pitchFamily="34" charset="0"/>
              <a:cs typeface="Tahoma" pitchFamily="34" charset="0"/>
            </a:endParaRPr>
          </a:p>
          <a:p>
            <a:pPr algn="ctr">
              <a:buNone/>
            </a:pPr>
            <a:r>
              <a:rPr lang="en-US" sz="4400" b="1" u="sng" dirty="0" smtClean="0">
                <a:solidFill>
                  <a:schemeClr val="bg1"/>
                </a:solidFill>
                <a:latin typeface="Tahoma" pitchFamily="34" charset="0"/>
                <a:ea typeface="Tahoma" pitchFamily="34" charset="0"/>
                <a:cs typeface="Tahoma" pitchFamily="34" charset="0"/>
              </a:rPr>
              <a:t>C</a:t>
            </a:r>
            <a:r>
              <a:rPr lang="en-US" sz="4400" dirty="0" smtClean="0">
                <a:solidFill>
                  <a:schemeClr val="bg1"/>
                </a:solidFill>
                <a:latin typeface="Tahoma" pitchFamily="34" charset="0"/>
                <a:ea typeface="Tahoma" pitchFamily="34" charset="0"/>
                <a:cs typeface="Tahoma" pitchFamily="34" charset="0"/>
              </a:rPr>
              <a:t>hoose good friends who will encourage you over those who would pressure you to compromise your faith. </a:t>
            </a:r>
          </a:p>
          <a:p>
            <a:pPr algn="ctr">
              <a:buNone/>
            </a:pPr>
            <a:endParaRPr lang="en-US" sz="1200" dirty="0" smtClean="0">
              <a:solidFill>
                <a:schemeClr val="bg1"/>
              </a:solidFill>
              <a:latin typeface="Tahoma" pitchFamily="34" charset="0"/>
              <a:ea typeface="Tahoma" pitchFamily="34" charset="0"/>
              <a:cs typeface="Tahoma" pitchFamily="34" charset="0"/>
            </a:endParaRPr>
          </a:p>
          <a:p>
            <a:pPr algn="ctr">
              <a:buNone/>
            </a:pPr>
            <a:r>
              <a:rPr lang="en-US" sz="4400" b="1" u="sng" dirty="0" smtClean="0">
                <a:solidFill>
                  <a:schemeClr val="bg1"/>
                </a:solidFill>
                <a:latin typeface="Tahoma" pitchFamily="34" charset="0"/>
                <a:ea typeface="Tahoma" pitchFamily="34" charset="0"/>
                <a:cs typeface="Tahoma" pitchFamily="34" charset="0"/>
              </a:rPr>
              <a:t>U</a:t>
            </a:r>
            <a:r>
              <a:rPr lang="en-US" sz="4400" dirty="0" smtClean="0">
                <a:solidFill>
                  <a:schemeClr val="bg1"/>
                </a:solidFill>
                <a:latin typeface="Tahoma" pitchFamily="34" charset="0"/>
                <a:ea typeface="Tahoma" pitchFamily="34" charset="0"/>
                <a:cs typeface="Tahoma" pitchFamily="34" charset="0"/>
              </a:rPr>
              <a:t>tilize what you have learned from Your Master Teacher Jesus Christ so that you can be useful in His service. </a:t>
            </a:r>
          </a:p>
          <a:p>
            <a:pPr algn="ctr">
              <a:buNone/>
            </a:pPr>
            <a:endParaRPr lang="en-US" sz="1200" dirty="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Be </a:t>
            </a:r>
            <a:r>
              <a:rPr lang="en-US" sz="4400" b="1" u="sng" dirty="0" smtClean="0">
                <a:solidFill>
                  <a:schemeClr val="bg1"/>
                </a:solidFill>
                <a:latin typeface="Tahoma" pitchFamily="34" charset="0"/>
                <a:ea typeface="Tahoma" pitchFamily="34" charset="0"/>
                <a:cs typeface="Tahoma" pitchFamily="34" charset="0"/>
              </a:rPr>
              <a:t>S</a:t>
            </a:r>
            <a:r>
              <a:rPr lang="en-US" sz="4400" dirty="0" smtClean="0">
                <a:solidFill>
                  <a:schemeClr val="bg1"/>
                </a:solidFill>
                <a:latin typeface="Tahoma" pitchFamily="34" charset="0"/>
                <a:ea typeface="Tahoma" pitchFamily="34" charset="0"/>
                <a:cs typeface="Tahoma" pitchFamily="34" charset="0"/>
              </a:rPr>
              <a:t>teadfast in your faith and you will overcome any roadblock you face through Jesus on your way to eternal life!</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Introduction</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lstStyle/>
          <a:p>
            <a:pPr algn="ctr">
              <a:buNone/>
            </a:pPr>
            <a:r>
              <a:rPr lang="en-US" dirty="0" smtClean="0">
                <a:solidFill>
                  <a:schemeClr val="bg1"/>
                </a:solidFill>
                <a:latin typeface="Tahoma" pitchFamily="34" charset="0"/>
                <a:ea typeface="Tahoma" pitchFamily="34" charset="0"/>
                <a:cs typeface="Tahoma" pitchFamily="34" charset="0"/>
              </a:rPr>
              <a:t>Many of you have enjoyed your summer but now it’s time to focus.</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It is easy to get complacent and complain because I have to go to school/work tomorrow.</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Whether you are going to school, working, retired or rehabilitating, it’s time to focus!</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In this lesson, we will examine what we should be focusing on in our lives whether we are 9 or 90.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6600" b="1" u="sng" dirty="0" smtClean="0">
                <a:solidFill>
                  <a:srgbClr val="FFFF00"/>
                </a:solidFill>
                <a:latin typeface="Tahoma" pitchFamily="34" charset="0"/>
                <a:ea typeface="Tahoma" pitchFamily="34" charset="0"/>
                <a:cs typeface="Tahoma" pitchFamily="34" charset="0"/>
              </a:rPr>
              <a:t>F</a:t>
            </a:r>
            <a:r>
              <a:rPr lang="en-US" sz="6600" dirty="0" smtClean="0">
                <a:solidFill>
                  <a:srgbClr val="FFFF00"/>
                </a:solidFill>
                <a:latin typeface="Tahoma" pitchFamily="34" charset="0"/>
                <a:ea typeface="Tahoma" pitchFamily="34" charset="0"/>
                <a:cs typeface="Tahoma" pitchFamily="34" charset="0"/>
              </a:rPr>
              <a:t>ix Your Eyes on a Goal</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4800" dirty="0" smtClean="0">
                <a:solidFill>
                  <a:schemeClr val="bg1"/>
                </a:solidFill>
                <a:latin typeface="Tahoma" pitchFamily="34" charset="0"/>
                <a:ea typeface="Tahoma" pitchFamily="34" charset="0"/>
                <a:cs typeface="Tahoma" pitchFamily="34" charset="0"/>
              </a:rPr>
              <a:t>First, have a goal as to what you want to achieve.           (trophy, graduate, career, marriage, promotion, retirement)</a:t>
            </a:r>
          </a:p>
          <a:p>
            <a:pPr algn="ctr">
              <a:buNone/>
            </a:pPr>
            <a:endParaRPr lang="en-US" sz="2400" dirty="0" smtClean="0">
              <a:solidFill>
                <a:schemeClr val="bg1"/>
              </a:solidFill>
              <a:latin typeface="Tahoma" pitchFamily="34" charset="0"/>
              <a:ea typeface="Tahoma" pitchFamily="34" charset="0"/>
              <a:cs typeface="Tahoma" pitchFamily="34" charset="0"/>
            </a:endParaRPr>
          </a:p>
          <a:p>
            <a:pPr algn="ctr">
              <a:buNone/>
            </a:pPr>
            <a:r>
              <a:rPr lang="en-US" sz="4800" dirty="0" smtClean="0">
                <a:solidFill>
                  <a:schemeClr val="bg1"/>
                </a:solidFill>
                <a:latin typeface="Tahoma" pitchFamily="34" charset="0"/>
                <a:ea typeface="Tahoma" pitchFamily="34" charset="0"/>
                <a:cs typeface="Tahoma" pitchFamily="34" charset="0"/>
              </a:rPr>
              <a:t>If you don’t have a goal, it is very unlikely that you will fulfill your God given potential and become lazy like the world.</a:t>
            </a:r>
          </a:p>
          <a:p>
            <a:pPr algn="ctr">
              <a:buNone/>
            </a:pPr>
            <a:endParaRPr lang="en-US" sz="2400" dirty="0">
              <a:solidFill>
                <a:schemeClr val="bg1"/>
              </a:solidFill>
              <a:latin typeface="Tahoma" pitchFamily="34" charset="0"/>
              <a:ea typeface="Tahoma" pitchFamily="34" charset="0"/>
              <a:cs typeface="Tahoma" pitchFamily="34" charset="0"/>
            </a:endParaRPr>
          </a:p>
          <a:p>
            <a:pPr algn="ctr">
              <a:buNone/>
            </a:pPr>
            <a:r>
              <a:rPr lang="en-US" sz="4800" dirty="0" smtClean="0">
                <a:solidFill>
                  <a:schemeClr val="bg1"/>
                </a:solidFill>
                <a:latin typeface="Tahoma" pitchFamily="34" charset="0"/>
                <a:ea typeface="Tahoma" pitchFamily="34" charset="0"/>
                <a:cs typeface="Tahoma" pitchFamily="34" charset="0"/>
              </a:rPr>
              <a:t>If you aim at nothing, you will hit it every time.</a:t>
            </a:r>
            <a:endParaRPr lang="en-US" sz="48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6600" b="1" u="sng" dirty="0" smtClean="0">
                <a:solidFill>
                  <a:srgbClr val="FFFF00"/>
                </a:solidFill>
                <a:latin typeface="Tahoma" pitchFamily="34" charset="0"/>
                <a:ea typeface="Tahoma" pitchFamily="34" charset="0"/>
                <a:cs typeface="Tahoma" pitchFamily="34" charset="0"/>
              </a:rPr>
              <a:t>F</a:t>
            </a:r>
            <a:r>
              <a:rPr lang="en-US" sz="6600" dirty="0" smtClean="0">
                <a:solidFill>
                  <a:srgbClr val="FFFF00"/>
                </a:solidFill>
                <a:latin typeface="Tahoma" pitchFamily="34" charset="0"/>
                <a:ea typeface="Tahoma" pitchFamily="34" charset="0"/>
                <a:cs typeface="Tahoma" pitchFamily="34" charset="0"/>
              </a:rPr>
              <a:t>ix Your Eyes on a Goal</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4400" dirty="0" smtClean="0">
                <a:solidFill>
                  <a:schemeClr val="bg1"/>
                </a:solidFill>
                <a:latin typeface="Tahoma" pitchFamily="34" charset="0"/>
                <a:ea typeface="Tahoma" pitchFamily="34" charset="0"/>
                <a:cs typeface="Tahoma" pitchFamily="34" charset="0"/>
              </a:rPr>
              <a:t>Jesus fulfilled God’s will in dying on the cross for our sins.                           (Luke 9:51; 18:31-34; Phil. 2:8)</a:t>
            </a:r>
          </a:p>
          <a:p>
            <a:pPr algn="ctr">
              <a:buNone/>
            </a:pPr>
            <a:endParaRPr lang="en-US" sz="20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You should fix your eyes on Jesus who finished the race so that you can obtain the goal of heaven.                                       (Heb. 12:2; 1 Cor. 9:24-27)</a:t>
            </a:r>
          </a:p>
          <a:p>
            <a:pPr algn="ctr">
              <a:buNone/>
            </a:pPr>
            <a:endParaRPr lang="en-US" sz="20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Once you realize your goal in life, use your God given talent and ability to serve Him to His glory.                    (Eccl. 9:10; 11:9-12:1; Col. 3:23-24)</a:t>
            </a:r>
          </a:p>
          <a:p>
            <a:pPr>
              <a:buNone/>
            </a:pPr>
            <a:endParaRPr lang="en-US" dirty="0" smtClean="0">
              <a:solidFill>
                <a:schemeClr val="bg1"/>
              </a:solidFill>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6600" b="1" u="sng" dirty="0" smtClean="0">
                <a:solidFill>
                  <a:srgbClr val="FFFF00"/>
                </a:solidFill>
                <a:latin typeface="Tahoma" pitchFamily="34" charset="0"/>
                <a:ea typeface="Tahoma" pitchFamily="34" charset="0"/>
                <a:cs typeface="Tahoma" pitchFamily="34" charset="0"/>
              </a:rPr>
              <a:t>O</a:t>
            </a:r>
            <a:r>
              <a:rPr lang="en-US" sz="6600" dirty="0" smtClean="0">
                <a:solidFill>
                  <a:srgbClr val="FFFF00"/>
                </a:solidFill>
                <a:latin typeface="Tahoma" pitchFamily="34" charset="0"/>
                <a:ea typeface="Tahoma" pitchFamily="34" charset="0"/>
                <a:cs typeface="Tahoma" pitchFamily="34" charset="0"/>
              </a:rPr>
              <a:t>bey those who are in Authority</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543800"/>
          </a:xfrm>
        </p:spPr>
        <p:txBody>
          <a:bodyPr>
            <a:normAutofit/>
          </a:bodyPr>
          <a:lstStyle/>
          <a:p>
            <a:pPr algn="ctr">
              <a:buNone/>
            </a:pPr>
            <a:r>
              <a:rPr lang="en-US" sz="4800" dirty="0" smtClean="0">
                <a:solidFill>
                  <a:schemeClr val="bg1"/>
                </a:solidFill>
                <a:latin typeface="Tahoma" pitchFamily="34" charset="0"/>
                <a:ea typeface="Tahoma" pitchFamily="34" charset="0"/>
                <a:cs typeface="Tahoma" pitchFamily="34" charset="0"/>
              </a:rPr>
              <a:t>Those who despise God’s wisdom rebel against His authority and try to get you to join them.             (Prov. 1:7, 10ff; 13:15)</a:t>
            </a:r>
          </a:p>
          <a:p>
            <a:pPr algn="ctr">
              <a:buNone/>
            </a:pPr>
            <a:endParaRPr lang="en-US" sz="2400" dirty="0" smtClean="0">
              <a:solidFill>
                <a:schemeClr val="bg1"/>
              </a:solidFill>
              <a:latin typeface="Tahoma" pitchFamily="34" charset="0"/>
              <a:ea typeface="Tahoma" pitchFamily="34" charset="0"/>
              <a:cs typeface="Tahoma" pitchFamily="34" charset="0"/>
            </a:endParaRPr>
          </a:p>
          <a:p>
            <a:pPr algn="ctr">
              <a:buNone/>
            </a:pPr>
            <a:r>
              <a:rPr lang="en-US" sz="4800" dirty="0" smtClean="0">
                <a:solidFill>
                  <a:schemeClr val="bg1"/>
                </a:solidFill>
                <a:latin typeface="Tahoma" pitchFamily="34" charset="0"/>
                <a:ea typeface="Tahoma" pitchFamily="34" charset="0"/>
                <a:cs typeface="Tahoma" pitchFamily="34" charset="0"/>
              </a:rPr>
              <a:t>You have a responsibility to respect and obey your parents, your teacher, your coach or your boss, because they are in positions of authority over you (Prov. 1:8-9; Eph. 6:1-3; 1 Peter 2:13).</a:t>
            </a:r>
          </a:p>
          <a:p>
            <a:pPr algn="ctr">
              <a:buNone/>
            </a:pPr>
            <a:endParaRPr lang="en-US" sz="15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6600" b="1" u="sng" dirty="0" smtClean="0">
                <a:solidFill>
                  <a:srgbClr val="FFFF00"/>
                </a:solidFill>
                <a:latin typeface="Tahoma" pitchFamily="34" charset="0"/>
                <a:ea typeface="Tahoma" pitchFamily="34" charset="0"/>
                <a:cs typeface="Tahoma" pitchFamily="34" charset="0"/>
              </a:rPr>
              <a:t>O</a:t>
            </a:r>
            <a:r>
              <a:rPr lang="en-US" sz="6600" dirty="0" smtClean="0">
                <a:solidFill>
                  <a:srgbClr val="FFFF00"/>
                </a:solidFill>
                <a:latin typeface="Tahoma" pitchFamily="34" charset="0"/>
                <a:ea typeface="Tahoma" pitchFamily="34" charset="0"/>
                <a:cs typeface="Tahoma" pitchFamily="34" charset="0"/>
              </a:rPr>
              <a:t>bey those who are in Authority</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543800"/>
          </a:xfrm>
        </p:spPr>
        <p:txBody>
          <a:bodyPr>
            <a:normAutofit/>
          </a:bodyPr>
          <a:lstStyle/>
          <a:p>
            <a:pPr algn="ctr">
              <a:buNone/>
            </a:pPr>
            <a:r>
              <a:rPr lang="en-US" sz="4800" dirty="0" smtClean="0">
                <a:solidFill>
                  <a:schemeClr val="bg1"/>
                </a:solidFill>
                <a:latin typeface="Tahoma" pitchFamily="34" charset="0"/>
                <a:ea typeface="Tahoma" pitchFamily="34" charset="0"/>
                <a:cs typeface="Tahoma" pitchFamily="34" charset="0"/>
              </a:rPr>
              <a:t>It may seem cool to be like others who refuse to do their work, goof off,  &amp; defy authority but it is rebellion against God (2 Pet 2:10).</a:t>
            </a:r>
          </a:p>
          <a:p>
            <a:pPr algn="ctr">
              <a:buNone/>
            </a:pPr>
            <a:endParaRPr lang="en-US" sz="4800" dirty="0" smtClean="0">
              <a:solidFill>
                <a:schemeClr val="bg1"/>
              </a:solidFill>
              <a:latin typeface="Tahoma" pitchFamily="34" charset="0"/>
              <a:ea typeface="Tahoma" pitchFamily="34" charset="0"/>
              <a:cs typeface="Tahoma" pitchFamily="34" charset="0"/>
            </a:endParaRPr>
          </a:p>
          <a:p>
            <a:pPr algn="ctr">
              <a:buNone/>
            </a:pPr>
            <a:r>
              <a:rPr lang="en-US" sz="4800" dirty="0" smtClean="0">
                <a:solidFill>
                  <a:schemeClr val="bg1"/>
                </a:solidFill>
                <a:latin typeface="Tahoma" pitchFamily="34" charset="0"/>
                <a:ea typeface="Tahoma" pitchFamily="34" charset="0"/>
                <a:cs typeface="Tahoma" pitchFamily="34" charset="0"/>
              </a:rPr>
              <a:t>You might be made fun of for being respectful and obedient, but remember that God will not give you more than you can bear and will punish the evildoer in the end (1 Cor. 10:13; 2 Pet. 2:8-9).</a:t>
            </a:r>
            <a:endParaRPr lang="en-US" sz="48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6600" b="1" u="sng" dirty="0" smtClean="0">
                <a:solidFill>
                  <a:srgbClr val="FFFF00"/>
                </a:solidFill>
                <a:latin typeface="Tahoma" pitchFamily="34" charset="0"/>
                <a:ea typeface="Tahoma" pitchFamily="34" charset="0"/>
                <a:cs typeface="Tahoma" pitchFamily="34" charset="0"/>
              </a:rPr>
              <a:t>C</a:t>
            </a:r>
            <a:r>
              <a:rPr lang="en-US" sz="6600" dirty="0" smtClean="0">
                <a:solidFill>
                  <a:srgbClr val="FFFF00"/>
                </a:solidFill>
                <a:latin typeface="Tahoma" pitchFamily="34" charset="0"/>
                <a:ea typeface="Tahoma" pitchFamily="34" charset="0"/>
                <a:cs typeface="Tahoma" pitchFamily="34" charset="0"/>
              </a:rPr>
              <a:t>hoose Good Friends</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algn="ctr">
              <a:buNone/>
            </a:pPr>
            <a:r>
              <a:rPr lang="en-US" sz="4800" dirty="0" smtClean="0">
                <a:solidFill>
                  <a:schemeClr val="bg1"/>
                </a:solidFill>
                <a:latin typeface="Tahoma" pitchFamily="34" charset="0"/>
                <a:ea typeface="Tahoma" pitchFamily="34" charset="0"/>
                <a:cs typeface="Tahoma" pitchFamily="34" charset="0"/>
              </a:rPr>
              <a:t>The friends you choose are likely to have the greatest impact and influence on your life whether for good or evil.</a:t>
            </a:r>
          </a:p>
          <a:p>
            <a:pPr algn="ctr">
              <a:buNone/>
            </a:pPr>
            <a:endParaRPr lang="en-US" sz="2400" dirty="0" smtClean="0">
              <a:solidFill>
                <a:schemeClr val="bg1"/>
              </a:solidFill>
              <a:latin typeface="Tahoma" pitchFamily="34" charset="0"/>
              <a:ea typeface="Tahoma" pitchFamily="34" charset="0"/>
              <a:cs typeface="Tahoma" pitchFamily="34" charset="0"/>
            </a:endParaRPr>
          </a:p>
          <a:p>
            <a:pPr algn="ctr">
              <a:buNone/>
            </a:pPr>
            <a:r>
              <a:rPr lang="en-US" sz="4800" dirty="0" smtClean="0">
                <a:solidFill>
                  <a:schemeClr val="bg1"/>
                </a:solidFill>
                <a:latin typeface="Tahoma" pitchFamily="34" charset="0"/>
                <a:ea typeface="Tahoma" pitchFamily="34" charset="0"/>
                <a:cs typeface="Tahoma" pitchFamily="34" charset="0"/>
              </a:rPr>
              <a:t>Jesus should be your best friend because He loves you, died for you, &amp; has promised to be with you always as you obey Him.                                (John 15:13-14; Matt. 12:48-50; 28:18-20)</a:t>
            </a:r>
          </a:p>
          <a:p>
            <a:pPr algn="ctr">
              <a:buNone/>
            </a:pPr>
            <a:endParaRPr lang="en-US" sz="4800" dirty="0">
              <a:solidFill>
                <a:schemeClr val="bg1"/>
              </a:solidFill>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6600" b="1" u="sng" dirty="0" smtClean="0">
                <a:solidFill>
                  <a:srgbClr val="FFFF00"/>
                </a:solidFill>
                <a:latin typeface="Tahoma" pitchFamily="34" charset="0"/>
                <a:ea typeface="Tahoma" pitchFamily="34" charset="0"/>
                <a:cs typeface="Tahoma" pitchFamily="34" charset="0"/>
              </a:rPr>
              <a:t>C</a:t>
            </a:r>
            <a:r>
              <a:rPr lang="en-US" sz="6600" dirty="0" smtClean="0">
                <a:solidFill>
                  <a:srgbClr val="FFFF00"/>
                </a:solidFill>
                <a:latin typeface="Tahoma" pitchFamily="34" charset="0"/>
                <a:ea typeface="Tahoma" pitchFamily="34" charset="0"/>
                <a:cs typeface="Tahoma" pitchFamily="34" charset="0"/>
              </a:rPr>
              <a:t>hoose Good Friends</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lnSpcReduction="10000"/>
          </a:bodyPr>
          <a:lstStyle/>
          <a:p>
            <a:pPr algn="ctr">
              <a:buNone/>
            </a:pPr>
            <a:r>
              <a:rPr lang="en-US" sz="4800" dirty="0" smtClean="0">
                <a:solidFill>
                  <a:schemeClr val="bg1"/>
                </a:solidFill>
                <a:latin typeface="Tahoma" pitchFamily="34" charset="0"/>
                <a:ea typeface="Tahoma" pitchFamily="34" charset="0"/>
                <a:cs typeface="Tahoma" pitchFamily="34" charset="0"/>
              </a:rPr>
              <a:t>But sometimes we would rather be popular, get attention, and just “go with the flow” and seek out the wrong crowd.</a:t>
            </a:r>
          </a:p>
          <a:p>
            <a:pPr algn="ctr">
              <a:buNone/>
            </a:pPr>
            <a:endParaRPr lang="en-US" sz="1700" dirty="0" smtClean="0">
              <a:solidFill>
                <a:schemeClr val="bg1"/>
              </a:solidFill>
              <a:latin typeface="Tahoma" pitchFamily="34" charset="0"/>
              <a:ea typeface="Tahoma" pitchFamily="34" charset="0"/>
              <a:cs typeface="Tahoma" pitchFamily="34" charset="0"/>
            </a:endParaRPr>
          </a:p>
          <a:p>
            <a:pPr algn="ctr">
              <a:buNone/>
            </a:pPr>
            <a:r>
              <a:rPr lang="en-US" sz="4800" dirty="0" smtClean="0">
                <a:solidFill>
                  <a:schemeClr val="bg1"/>
                </a:solidFill>
                <a:latin typeface="Tahoma" pitchFamily="34" charset="0"/>
                <a:ea typeface="Tahoma" pitchFamily="34" charset="0"/>
                <a:cs typeface="Tahoma" pitchFamily="34" charset="0"/>
              </a:rPr>
              <a:t>Remember bad company corrupts good morals (1 Cor. 15:33) but if you have friends that are wise, you likely will be also (Prov. 13:20).</a:t>
            </a:r>
          </a:p>
          <a:p>
            <a:pPr algn="ctr">
              <a:buNone/>
            </a:pPr>
            <a:endParaRPr lang="en-US" sz="1700" dirty="0">
              <a:solidFill>
                <a:schemeClr val="bg1"/>
              </a:solidFill>
              <a:latin typeface="Tahoma" pitchFamily="34" charset="0"/>
              <a:ea typeface="Tahoma" pitchFamily="34" charset="0"/>
              <a:cs typeface="Tahoma" pitchFamily="34" charset="0"/>
            </a:endParaRPr>
          </a:p>
          <a:p>
            <a:pPr algn="ctr">
              <a:buNone/>
            </a:pPr>
            <a:r>
              <a:rPr lang="en-US" sz="4800" dirty="0" smtClean="0">
                <a:solidFill>
                  <a:schemeClr val="bg1"/>
                </a:solidFill>
                <a:latin typeface="Tahoma" pitchFamily="34" charset="0"/>
                <a:ea typeface="Tahoma" pitchFamily="34" charset="0"/>
                <a:cs typeface="Tahoma" pitchFamily="34" charset="0"/>
              </a:rPr>
              <a:t>Choose friends who will give you good advice, encouragement, &amp; help you overcome temptation rather than those who would pressure you to sin. </a:t>
            </a:r>
          </a:p>
          <a:p>
            <a:pPr>
              <a:buNone/>
            </a:pPr>
            <a:endParaRPr lang="en-US" dirty="0">
              <a:solidFill>
                <a:schemeClr val="bg1"/>
              </a:solidFill>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6600" b="1" u="sng" dirty="0" smtClean="0">
                <a:solidFill>
                  <a:srgbClr val="FFFF00"/>
                </a:solidFill>
                <a:latin typeface="Tahoma" pitchFamily="34" charset="0"/>
                <a:ea typeface="Tahoma" pitchFamily="34" charset="0"/>
                <a:cs typeface="Tahoma" pitchFamily="34" charset="0"/>
              </a:rPr>
              <a:t>U</a:t>
            </a:r>
            <a:r>
              <a:rPr lang="en-US" sz="6600" dirty="0" smtClean="0">
                <a:solidFill>
                  <a:srgbClr val="FFFF00"/>
                </a:solidFill>
                <a:latin typeface="Tahoma" pitchFamily="34" charset="0"/>
                <a:ea typeface="Tahoma" pitchFamily="34" charset="0"/>
                <a:cs typeface="Tahoma" pitchFamily="34" charset="0"/>
              </a:rPr>
              <a:t>tilize what you have Learned</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4800" dirty="0" smtClean="0">
                <a:solidFill>
                  <a:schemeClr val="bg1"/>
                </a:solidFill>
                <a:latin typeface="Tahoma" pitchFamily="34" charset="0"/>
                <a:ea typeface="Tahoma" pitchFamily="34" charset="0"/>
                <a:cs typeface="Tahoma" pitchFamily="34" charset="0"/>
              </a:rPr>
              <a:t>How are you going to put in practice what you have not learned? </a:t>
            </a:r>
          </a:p>
          <a:p>
            <a:pPr algn="ctr">
              <a:buNone/>
            </a:pPr>
            <a:endParaRPr lang="en-US" sz="1700" dirty="0" smtClean="0">
              <a:solidFill>
                <a:schemeClr val="bg1"/>
              </a:solidFill>
              <a:latin typeface="Tahoma" pitchFamily="34" charset="0"/>
              <a:ea typeface="Tahoma" pitchFamily="34" charset="0"/>
              <a:cs typeface="Tahoma" pitchFamily="34" charset="0"/>
            </a:endParaRPr>
          </a:p>
          <a:p>
            <a:pPr algn="ctr">
              <a:buNone/>
            </a:pPr>
            <a:r>
              <a:rPr lang="en-US" sz="4800" dirty="0" smtClean="0">
                <a:solidFill>
                  <a:schemeClr val="bg1"/>
                </a:solidFill>
                <a:latin typeface="Tahoma" pitchFamily="34" charset="0"/>
                <a:ea typeface="Tahoma" pitchFamily="34" charset="0"/>
                <a:cs typeface="Tahoma" pitchFamily="34" charset="0"/>
              </a:rPr>
              <a:t>I’ve heard many students argue, </a:t>
            </a:r>
            <a:r>
              <a:rPr lang="en-US" sz="4800" i="1" dirty="0" smtClean="0">
                <a:solidFill>
                  <a:schemeClr val="bg1"/>
                </a:solidFill>
                <a:latin typeface="Tahoma" pitchFamily="34" charset="0"/>
                <a:ea typeface="Tahoma" pitchFamily="34" charset="0"/>
                <a:cs typeface="Tahoma" pitchFamily="34" charset="0"/>
              </a:rPr>
              <a:t>“but we are never going to use it in our lives, so why should we learn?”</a:t>
            </a:r>
          </a:p>
          <a:p>
            <a:pPr algn="ctr">
              <a:buNone/>
            </a:pPr>
            <a:endParaRPr lang="en-US" sz="1700" dirty="0">
              <a:solidFill>
                <a:schemeClr val="bg1"/>
              </a:solidFill>
              <a:latin typeface="Tahoma" pitchFamily="34" charset="0"/>
              <a:ea typeface="Tahoma" pitchFamily="34" charset="0"/>
              <a:cs typeface="Tahoma" pitchFamily="34" charset="0"/>
            </a:endParaRPr>
          </a:p>
          <a:p>
            <a:pPr algn="ctr">
              <a:buNone/>
            </a:pPr>
            <a:r>
              <a:rPr lang="en-US" sz="4800" dirty="0" smtClean="0">
                <a:solidFill>
                  <a:schemeClr val="bg1"/>
                </a:solidFill>
                <a:latin typeface="Tahoma" pitchFamily="34" charset="0"/>
                <a:ea typeface="Tahoma" pitchFamily="34" charset="0"/>
                <a:cs typeface="Tahoma" pitchFamily="34" charset="0"/>
              </a:rPr>
              <a:t>So some students will cheat, demand you give them the answer, or copy someone else’s homework. (God forbid we should follow their example!)</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endParaRPr lang="en-US" sz="1500" dirty="0" smtClean="0">
              <a:solidFill>
                <a:schemeClr val="bg1"/>
              </a:solidFill>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1780</TotalTime>
  <Words>939</Words>
  <Application>Microsoft Office PowerPoint</Application>
  <PresentationFormat>Custom</PresentationFormat>
  <Paragraphs>75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Introduction</vt:lpstr>
      <vt:lpstr>Fix Your Eyes on a Goal</vt:lpstr>
      <vt:lpstr>Fix Your Eyes on a Goal</vt:lpstr>
      <vt:lpstr>Obey those who are in Authority</vt:lpstr>
      <vt:lpstr>Obey those who are in Authority</vt:lpstr>
      <vt:lpstr>Choose Good Friends</vt:lpstr>
      <vt:lpstr>Choose Good Friends</vt:lpstr>
      <vt:lpstr>Utilize what you have Learned</vt:lpstr>
      <vt:lpstr>Utilize what you have Learned</vt:lpstr>
      <vt:lpstr>Be Steadfast</vt:lpstr>
      <vt:lpstr>Be Steadfast</vt:lpstr>
      <vt:lpstr>It’s time to FOCUS</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It’s Time to  Focus</dc:title>
  <dc:creator>Steven Lawrence Locklair</dc:creator>
  <cp:lastModifiedBy>Steven Lawrence Locklair</cp:lastModifiedBy>
  <cp:revision>5</cp:revision>
  <dcterms:created xsi:type="dcterms:W3CDTF">2013-08-24T15:43:21Z</dcterms:created>
  <dcterms:modified xsi:type="dcterms:W3CDTF">2013-08-26T00:19:31Z</dcterms:modified>
</cp:coreProperties>
</file>