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F5A1C1-A154-4153-B21C-FDBFE8B3A7EC}" type="datetimeFigureOut">
              <a:rPr lang="en-US" smtClean="0"/>
              <a:pPr/>
              <a:t>8/25/2013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8CBD8D-DF6A-4708-8E0E-A47C412CB6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5419A1-56C8-4856-9D07-96F74C1464B4}"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419A1-56C8-4856-9D07-96F74C1464B4}"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419A1-56C8-4856-9D07-96F74C1464B4}"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5419A1-56C8-4856-9D07-96F74C1464B4}"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419A1-56C8-4856-9D07-96F74C1464B4}" type="datetimeFigureOut">
              <a:rPr lang="en-US" smtClean="0"/>
              <a:pPr/>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5419A1-56C8-4856-9D07-96F74C1464B4}"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5419A1-56C8-4856-9D07-96F74C1464B4}" type="datetimeFigureOut">
              <a:rPr lang="en-US" smtClean="0"/>
              <a:pPr/>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5419A1-56C8-4856-9D07-96F74C1464B4}" type="datetimeFigureOut">
              <a:rPr lang="en-US" smtClean="0"/>
              <a:pPr/>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419A1-56C8-4856-9D07-96F74C1464B4}" type="datetimeFigureOut">
              <a:rPr lang="en-US" smtClean="0"/>
              <a:pPr/>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419A1-56C8-4856-9D07-96F74C1464B4}"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419A1-56C8-4856-9D07-96F74C1464B4}" type="datetimeFigureOut">
              <a:rPr lang="en-US" smtClean="0"/>
              <a:pPr/>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C489E-7CFD-47EA-95E6-98885C7EB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A5419A1-56C8-4856-9D07-96F74C1464B4}" type="datetimeFigureOut">
              <a:rPr lang="en-US" smtClean="0"/>
              <a:pPr/>
              <a:t>8/25/2013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9CC489E-7CFD-47EA-95E6-98885C7EB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5300" kern="10" dirty="0">
                <a:ln w="9525">
                  <a:noFill/>
                  <a:prstDash val="lgDash"/>
                  <a:round/>
                  <a:headEnd/>
                  <a:tailEnd/>
                </a:ln>
                <a:solidFill>
                  <a:srgbClr val="FFFF00"/>
                </a:solidFill>
                <a:effectLst>
                  <a:outerShdw dist="53882" dir="2700000" algn="ctr" rotWithShape="0">
                    <a:srgbClr val="9999FF">
                      <a:alpha val="79999"/>
                    </a:srgbClr>
                  </a:outerShdw>
                </a:effectLst>
                <a:latin typeface="Impact"/>
              </a:rPr>
              <a:t>Neglect</a:t>
            </a:r>
            <a:br>
              <a:rPr lang="en-US" sz="25300" kern="10" dirty="0">
                <a:ln w="9525">
                  <a:noFill/>
                  <a:prstDash val="lgDash"/>
                  <a:round/>
                  <a:headEnd/>
                  <a:tailEnd/>
                </a:ln>
                <a:solidFill>
                  <a:srgbClr val="FFFF00"/>
                </a:solidFill>
                <a:effectLst>
                  <a:outerShdw dist="53882" dir="2700000" algn="ctr" rotWithShape="0">
                    <a:srgbClr val="9999FF">
                      <a:alpha val="79999"/>
                    </a:srgbClr>
                  </a:outerShdw>
                </a:effectLst>
                <a:latin typeface="Impact"/>
              </a:rPr>
            </a:br>
            <a:endParaRPr lang="en-US" sz="25300" dirty="0"/>
          </a:p>
        </p:txBody>
      </p:sp>
      <p:pic>
        <p:nvPicPr>
          <p:cNvPr id="6" name="Picture 8"/>
          <p:cNvPicPr>
            <a:picLocks noChangeAspect="1" noChangeArrowheads="1"/>
          </p:cNvPicPr>
          <p:nvPr/>
        </p:nvPicPr>
        <p:blipFill>
          <a:blip r:embed="rId2" cstate="print"/>
          <a:srcRect/>
          <a:stretch>
            <a:fillRect/>
          </a:stretch>
        </p:blipFill>
        <p:spPr bwMode="auto">
          <a:xfrm>
            <a:off x="4145280" y="3657600"/>
            <a:ext cx="6461760"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Some Neglect because they think they’ll have Plenty of Time to Obey Later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How many times have you been convicted in your sins and trembled in fear of torment during a sermon, invitation, or while studying the Bible but neglected to do anything about it? </a:t>
            </a:r>
          </a:p>
          <a:p>
            <a:pPr marL="609600" indent="-609600"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You thought you had plenty of time to repent later.</a:t>
            </a:r>
          </a:p>
          <a:p>
            <a:pPr marL="609600" indent="-609600"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How many young people have been told to sow their wild oats now because they have time to obey later but never got around to it (Galatians 6:7-8)?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Some Neglect because they think they’ll have Plenty of Time to Obey Later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lnSpcReduction="10000"/>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The rich farmer said to himself, </a:t>
            </a:r>
            <a:r>
              <a:rPr lang="en-US" sz="4800" i="1" dirty="0" smtClean="0">
                <a:solidFill>
                  <a:schemeClr val="bg1"/>
                </a:solidFill>
                <a:effectLst/>
                <a:latin typeface="Tahoma" pitchFamily="34" charset="0"/>
                <a:ea typeface="Tahoma" pitchFamily="34" charset="0"/>
                <a:cs typeface="Tahoma" pitchFamily="34" charset="0"/>
              </a:rPr>
              <a:t>“You have many goods laid up for many years to come; take your ease, eat, drink and be merry.”  “But God said to him, 'You fool! </a:t>
            </a:r>
            <a:r>
              <a:rPr lang="en-US" sz="4800" i="1" u="sng" dirty="0" smtClean="0">
                <a:solidFill>
                  <a:schemeClr val="bg1"/>
                </a:solidFill>
                <a:effectLst/>
                <a:latin typeface="Tahoma" pitchFamily="34" charset="0"/>
                <a:ea typeface="Tahoma" pitchFamily="34" charset="0"/>
                <a:cs typeface="Tahoma" pitchFamily="34" charset="0"/>
              </a:rPr>
              <a:t>This very night your soul is required of you</a:t>
            </a:r>
            <a:r>
              <a:rPr lang="en-US" sz="4800" i="1" dirty="0" smtClean="0">
                <a:solidFill>
                  <a:schemeClr val="bg1"/>
                </a:solidFill>
                <a:effectLst/>
                <a:latin typeface="Tahoma" pitchFamily="34" charset="0"/>
                <a:ea typeface="Tahoma" pitchFamily="34" charset="0"/>
                <a:cs typeface="Tahoma" pitchFamily="34" charset="0"/>
              </a:rPr>
              <a:t>; and now who will own what you have prepared‘”  </a:t>
            </a:r>
            <a:r>
              <a:rPr lang="en-US" sz="4800" dirty="0" smtClean="0">
                <a:solidFill>
                  <a:schemeClr val="bg1"/>
                </a:solidFill>
                <a:effectLst/>
                <a:latin typeface="Tahoma" pitchFamily="34" charset="0"/>
                <a:ea typeface="Tahoma" pitchFamily="34" charset="0"/>
                <a:cs typeface="Tahoma" pitchFamily="34" charset="0"/>
              </a:rPr>
              <a:t>(Luke 12:20-21)</a:t>
            </a:r>
          </a:p>
          <a:p>
            <a:pPr marL="609600" indent="-609600" algn="ctr">
              <a:lnSpc>
                <a:spcPct val="90000"/>
              </a:lnSpc>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If you think you have plenty of time to repent, please realize that this very day your soul may be required of you and you may be unprepared to meet God in judgment (Hebrews 9:27).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239000"/>
          </a:xfrm>
        </p:spPr>
        <p:txBody>
          <a:bodyPr>
            <a:normAutofit/>
          </a:bodyPr>
          <a:lstStyle/>
          <a:p>
            <a:pPr marL="609600" indent="-609600" algn="ctr">
              <a:lnSpc>
                <a:spcPct val="80000"/>
              </a:lnSpc>
              <a:buNone/>
            </a:pPr>
            <a:r>
              <a:rPr lang="en-US" sz="4800" dirty="0" smtClean="0">
                <a:solidFill>
                  <a:schemeClr val="bg1"/>
                </a:solidFill>
                <a:effectLst/>
                <a:latin typeface="Tahoma" pitchFamily="34" charset="0"/>
                <a:ea typeface="Tahoma" pitchFamily="34" charset="0"/>
                <a:cs typeface="Tahoma" pitchFamily="34" charset="0"/>
              </a:rPr>
              <a:t>The road to hell is paved with good intentions.</a:t>
            </a:r>
          </a:p>
          <a:p>
            <a:pPr marL="609600" indent="-609600" algn="ctr">
              <a:lnSpc>
                <a:spcPct val="80000"/>
              </a:lnSpc>
              <a:buNone/>
            </a:pPr>
            <a:endParaRPr lang="en-US" sz="1400" dirty="0">
              <a:solidFill>
                <a:schemeClr val="bg1"/>
              </a:solidFill>
              <a:latin typeface="Tahoma" pitchFamily="34" charset="0"/>
              <a:ea typeface="Tahoma" pitchFamily="34" charset="0"/>
              <a:cs typeface="Tahoma" pitchFamily="34" charset="0"/>
            </a:endParaRPr>
          </a:p>
          <a:p>
            <a:pPr marL="609600" indent="-609600" algn="ctr">
              <a:lnSpc>
                <a:spcPct val="80000"/>
              </a:lnSpc>
              <a:buNone/>
            </a:pPr>
            <a:r>
              <a:rPr lang="en-US" sz="4800" dirty="0" smtClean="0">
                <a:solidFill>
                  <a:schemeClr val="bg1"/>
                </a:solidFill>
                <a:effectLst/>
                <a:latin typeface="Tahoma" pitchFamily="34" charset="0"/>
                <a:ea typeface="Tahoma" pitchFamily="34" charset="0"/>
                <a:cs typeface="Tahoma" pitchFamily="34" charset="0"/>
              </a:rPr>
              <a:t>Through neglect we can drift with the tide of sin by being too busy, not heeding the unpopular message, or thinking we have plenty of time.</a:t>
            </a:r>
          </a:p>
          <a:p>
            <a:pPr marL="609600" indent="-609600" algn="ctr">
              <a:lnSpc>
                <a:spcPct val="80000"/>
              </a:lnSpc>
              <a:buNone/>
            </a:pPr>
            <a:endParaRPr lang="en-US" sz="1400" dirty="0">
              <a:solidFill>
                <a:schemeClr val="bg1"/>
              </a:solidFill>
              <a:latin typeface="Tahoma" pitchFamily="34" charset="0"/>
              <a:ea typeface="Tahoma" pitchFamily="34" charset="0"/>
              <a:cs typeface="Tahoma" pitchFamily="34" charset="0"/>
            </a:endParaRPr>
          </a:p>
          <a:p>
            <a:pPr marL="609600" indent="-609600" algn="ctr">
              <a:lnSpc>
                <a:spcPct val="80000"/>
              </a:lnSpc>
              <a:buNone/>
            </a:pPr>
            <a:r>
              <a:rPr lang="en-US" sz="4800" dirty="0" smtClean="0">
                <a:solidFill>
                  <a:schemeClr val="bg1"/>
                </a:solidFill>
                <a:effectLst/>
                <a:latin typeface="Tahoma" pitchFamily="34" charset="0"/>
                <a:ea typeface="Tahoma" pitchFamily="34" charset="0"/>
                <a:cs typeface="Tahoma" pitchFamily="34" charset="0"/>
              </a:rPr>
              <a:t>When 1</a:t>
            </a:r>
            <a:r>
              <a:rPr lang="en-US" sz="4800" baseline="30000" dirty="0" smtClean="0">
                <a:solidFill>
                  <a:schemeClr val="bg1"/>
                </a:solidFill>
                <a:effectLst/>
                <a:latin typeface="Tahoma" pitchFamily="34" charset="0"/>
                <a:ea typeface="Tahoma" pitchFamily="34" charset="0"/>
                <a:cs typeface="Tahoma" pitchFamily="34" charset="0"/>
              </a:rPr>
              <a:t>st</a:t>
            </a:r>
            <a:r>
              <a:rPr lang="en-US" sz="4800" dirty="0" smtClean="0">
                <a:solidFill>
                  <a:schemeClr val="bg1"/>
                </a:solidFill>
                <a:effectLst/>
                <a:latin typeface="Tahoma" pitchFamily="34" charset="0"/>
                <a:ea typeface="Tahoma" pitchFamily="34" charset="0"/>
                <a:cs typeface="Tahoma" pitchFamily="34" charset="0"/>
              </a:rPr>
              <a:t> century sinners heard and believed the gospel they were willing to repent and be baptized immediately so that their sins could be forgiven. (Acts 2:36-41; 22:16; 9:18; 8:35-38)</a:t>
            </a:r>
          </a:p>
          <a:p>
            <a:pPr marL="609600" indent="-609600" algn="ctr">
              <a:lnSpc>
                <a:spcPct val="8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r>
              <a:rPr lang="en-US" sz="4800" dirty="0" smtClean="0">
                <a:solidFill>
                  <a:schemeClr val="bg1"/>
                </a:solidFill>
                <a:effectLst/>
                <a:latin typeface="Tahoma" pitchFamily="34" charset="0"/>
                <a:ea typeface="Tahoma" pitchFamily="34" charset="0"/>
                <a:cs typeface="Tahoma" pitchFamily="34" charset="0"/>
              </a:rPr>
              <a:t>Don’t neglect this great salvation. Come to Jesus  and obey Him today (Mt. 11:28-30; 2 Cor. 6:2)! </a:t>
            </a:r>
          </a:p>
          <a:p>
            <a:pPr marL="609600" indent="-609600" algn="ctr">
              <a:lnSpc>
                <a:spcPct val="8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80000"/>
              </a:lnSpc>
            </a:pPr>
            <a:endParaRPr lang="en-US" sz="24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870814" indent="-870814" algn="ctr">
              <a:buNone/>
            </a:pPr>
            <a:r>
              <a:rPr lang="en-US" dirty="0" smtClean="0">
                <a:solidFill>
                  <a:schemeClr val="bg1"/>
                </a:solidFill>
                <a:effectLst/>
                <a:latin typeface="Tahoma" pitchFamily="34" charset="0"/>
                <a:ea typeface="Tahoma" pitchFamily="34" charset="0"/>
                <a:cs typeface="Tahoma" pitchFamily="34" charset="0"/>
              </a:rPr>
              <a:t>We tend to put things of that aren’t problems now.           (house, health, finances, etc.)  </a:t>
            </a:r>
          </a:p>
          <a:p>
            <a:pPr marL="870814" indent="-870814" algn="ctr">
              <a:buNone/>
            </a:pPr>
            <a:endParaRPr lang="en-US" sz="1700" dirty="0">
              <a:solidFill>
                <a:schemeClr val="bg1"/>
              </a:solidFill>
              <a:latin typeface="Tahoma" pitchFamily="34" charset="0"/>
              <a:ea typeface="Tahoma" pitchFamily="34" charset="0"/>
              <a:cs typeface="Tahoma" pitchFamily="34" charset="0"/>
            </a:endParaRPr>
          </a:p>
          <a:p>
            <a:pPr marL="870814" indent="-870814" algn="ctr">
              <a:buNone/>
            </a:pPr>
            <a:r>
              <a:rPr lang="en-US" dirty="0" smtClean="0">
                <a:solidFill>
                  <a:schemeClr val="bg1"/>
                </a:solidFill>
                <a:effectLst/>
                <a:latin typeface="Tahoma" pitchFamily="34" charset="0"/>
                <a:ea typeface="Tahoma" pitchFamily="34" charset="0"/>
                <a:cs typeface="Tahoma" pitchFamily="34" charset="0"/>
              </a:rPr>
              <a:t>We ignore the warning signs and eventually our neglect can lead to severe consequences.</a:t>
            </a:r>
          </a:p>
          <a:p>
            <a:pPr marL="870814" indent="-870814" algn="ctr">
              <a:buNone/>
            </a:pPr>
            <a:endParaRPr lang="en-US" sz="1700" dirty="0">
              <a:solidFill>
                <a:schemeClr val="bg1"/>
              </a:solidFill>
              <a:latin typeface="Tahoma" pitchFamily="34" charset="0"/>
              <a:ea typeface="Tahoma" pitchFamily="34" charset="0"/>
              <a:cs typeface="Tahoma" pitchFamily="34" charset="0"/>
            </a:endParaRPr>
          </a:p>
          <a:p>
            <a:pPr marL="870814" indent="-870814" algn="ctr">
              <a:buNone/>
            </a:pPr>
            <a:r>
              <a:rPr lang="en-US" dirty="0" smtClean="0">
                <a:solidFill>
                  <a:schemeClr val="bg1"/>
                </a:solidFill>
                <a:effectLst/>
                <a:latin typeface="Tahoma" pitchFamily="34" charset="0"/>
                <a:ea typeface="Tahoma" pitchFamily="34" charset="0"/>
                <a:cs typeface="Tahoma" pitchFamily="34" charset="0"/>
              </a:rPr>
              <a:t>Many students have had the summer off for vacation, to play, stay up late, and sleep in.  </a:t>
            </a:r>
          </a:p>
          <a:p>
            <a:pPr marL="870814" indent="-870814" algn="ctr">
              <a:buNone/>
            </a:pPr>
            <a:endParaRPr lang="en-US" sz="1700" dirty="0">
              <a:solidFill>
                <a:schemeClr val="bg1"/>
              </a:solidFill>
              <a:latin typeface="Tahoma" pitchFamily="34" charset="0"/>
              <a:ea typeface="Tahoma" pitchFamily="34" charset="0"/>
              <a:cs typeface="Tahoma" pitchFamily="34" charset="0"/>
            </a:endParaRPr>
          </a:p>
          <a:p>
            <a:pPr marL="870814" indent="-870814" algn="ctr">
              <a:buNone/>
            </a:pPr>
            <a:r>
              <a:rPr lang="en-US" dirty="0" smtClean="0">
                <a:solidFill>
                  <a:schemeClr val="bg1"/>
                </a:solidFill>
                <a:effectLst/>
                <a:latin typeface="Tahoma" pitchFamily="34" charset="0"/>
                <a:ea typeface="Tahoma" pitchFamily="34" charset="0"/>
                <a:cs typeface="Tahoma" pitchFamily="34" charset="0"/>
              </a:rPr>
              <a:t>If they decide not to pay attention in class, study, and do their homework they will likely find themselves unprepared for their tests and may ultimately fail.</a:t>
            </a:r>
            <a:r>
              <a:rPr lang="en-US" dirty="0" smtClean="0">
                <a:effectLst/>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401800" cy="7162800"/>
          </a:xfrm>
        </p:spPr>
        <p:txBody>
          <a:bodyPr>
            <a:normAutofit fontScale="925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even more tragic is when we ignore or fail to heed the warnings of Scripture. </a:t>
            </a:r>
          </a:p>
          <a:p>
            <a:pPr marL="609600" indent="-609600" algn="ctr">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i="1" dirty="0" smtClean="0">
                <a:solidFill>
                  <a:schemeClr val="bg1"/>
                </a:solidFill>
                <a:effectLst/>
                <a:latin typeface="Tahoma" pitchFamily="34" charset="0"/>
                <a:ea typeface="Tahoma" pitchFamily="34" charset="0"/>
                <a:cs typeface="Tahoma" pitchFamily="34" charset="0"/>
              </a:rPr>
              <a:t>“Therefore </a:t>
            </a:r>
            <a:r>
              <a:rPr lang="en-US" sz="4800" i="1" u="sng" dirty="0" smtClean="0">
                <a:solidFill>
                  <a:schemeClr val="bg1"/>
                </a:solidFill>
                <a:effectLst/>
                <a:latin typeface="Tahoma" pitchFamily="34" charset="0"/>
                <a:ea typeface="Tahoma" pitchFamily="34" charset="0"/>
                <a:cs typeface="Tahoma" pitchFamily="34" charset="0"/>
              </a:rPr>
              <a:t>we must give the more earnest heed </a:t>
            </a:r>
            <a:r>
              <a:rPr lang="en-US" sz="4800" i="1" dirty="0" smtClean="0">
                <a:solidFill>
                  <a:schemeClr val="bg1"/>
                </a:solidFill>
                <a:effectLst/>
                <a:latin typeface="Tahoma" pitchFamily="34" charset="0"/>
                <a:ea typeface="Tahoma" pitchFamily="34" charset="0"/>
                <a:cs typeface="Tahoma" pitchFamily="34" charset="0"/>
              </a:rPr>
              <a:t>to the things we have heard, lest we drift away. For if the word spoken through angels proved steadfast, and every transgression and disobedience received a just reward, how shall we escape if we </a:t>
            </a:r>
            <a:r>
              <a:rPr lang="en-US" sz="4800" i="1" u="sng" dirty="0" smtClean="0">
                <a:solidFill>
                  <a:schemeClr val="bg1"/>
                </a:solidFill>
                <a:effectLst/>
                <a:latin typeface="Tahoma" pitchFamily="34" charset="0"/>
                <a:ea typeface="Tahoma" pitchFamily="34" charset="0"/>
                <a:cs typeface="Tahoma" pitchFamily="34" charset="0"/>
              </a:rPr>
              <a:t>neglect</a:t>
            </a:r>
            <a:r>
              <a:rPr lang="en-US" sz="4800" i="1" dirty="0" smtClean="0">
                <a:solidFill>
                  <a:schemeClr val="bg1"/>
                </a:solidFill>
                <a:effectLst/>
                <a:latin typeface="Tahoma" pitchFamily="34" charset="0"/>
                <a:ea typeface="Tahoma" pitchFamily="34" charset="0"/>
                <a:cs typeface="Tahoma" pitchFamily="34" charset="0"/>
              </a:rPr>
              <a:t> so great a salvation”</a:t>
            </a:r>
            <a:r>
              <a:rPr lang="en-US" sz="4800" dirty="0" smtClean="0">
                <a:solidFill>
                  <a:schemeClr val="bg1"/>
                </a:solidFill>
                <a:effectLst/>
                <a:latin typeface="Tahoma" pitchFamily="34" charset="0"/>
                <a:ea typeface="Tahoma" pitchFamily="34" charset="0"/>
                <a:cs typeface="Tahoma" pitchFamily="34" charset="0"/>
              </a:rPr>
              <a:t> (Hebrews 2:1-3a)</a:t>
            </a: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Why would we neglect so great a salvation?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Many Neglect because They’re Too Busy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Many make excuses and don’t “Come to the Feast”.</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i="1" dirty="0" smtClean="0">
                <a:solidFill>
                  <a:schemeClr val="bg1"/>
                </a:solidFill>
                <a:effectLst/>
                <a:latin typeface="Tahoma" pitchFamily="34" charset="0"/>
                <a:ea typeface="Tahoma" pitchFamily="34" charset="0"/>
                <a:cs typeface="Tahoma" pitchFamily="34" charset="0"/>
              </a:rPr>
              <a:t>"But they all alike began to make </a:t>
            </a:r>
            <a:r>
              <a:rPr lang="en-US" sz="4800" i="1" u="sng" dirty="0" smtClean="0">
                <a:solidFill>
                  <a:schemeClr val="bg1"/>
                </a:solidFill>
                <a:effectLst/>
                <a:latin typeface="Tahoma" pitchFamily="34" charset="0"/>
                <a:ea typeface="Tahoma" pitchFamily="34" charset="0"/>
                <a:cs typeface="Tahoma" pitchFamily="34" charset="0"/>
              </a:rPr>
              <a:t>excuses</a:t>
            </a:r>
            <a:r>
              <a:rPr lang="en-US" sz="4800" i="1" dirty="0" smtClean="0">
                <a:solidFill>
                  <a:schemeClr val="bg1"/>
                </a:solidFill>
                <a:effectLst/>
                <a:latin typeface="Tahoma" pitchFamily="34" charset="0"/>
                <a:ea typeface="Tahoma" pitchFamily="34" charset="0"/>
                <a:cs typeface="Tahoma" pitchFamily="34" charset="0"/>
              </a:rPr>
              <a:t>. The first one said to him, 'I have bought a piece of land and I need to go out and look at it; please consider me </a:t>
            </a:r>
            <a:r>
              <a:rPr lang="en-US" sz="4800" i="1" u="sng" dirty="0" smtClean="0">
                <a:solidFill>
                  <a:schemeClr val="bg1"/>
                </a:solidFill>
                <a:effectLst/>
                <a:latin typeface="Tahoma" pitchFamily="34" charset="0"/>
                <a:ea typeface="Tahoma" pitchFamily="34" charset="0"/>
                <a:cs typeface="Tahoma" pitchFamily="34" charset="0"/>
              </a:rPr>
              <a:t>excused</a:t>
            </a:r>
            <a:r>
              <a:rPr lang="en-US" sz="4800" i="1" dirty="0" smtClean="0">
                <a:solidFill>
                  <a:schemeClr val="bg1"/>
                </a:solidFill>
                <a:effectLst/>
                <a:latin typeface="Tahoma" pitchFamily="34" charset="0"/>
                <a:ea typeface="Tahoma" pitchFamily="34" charset="0"/>
                <a:cs typeface="Tahoma" pitchFamily="34" charset="0"/>
              </a:rPr>
              <a:t>.' "Another one said, 'I have bought five yoke of oxen, and I am going to try them out; please consider me </a:t>
            </a:r>
            <a:r>
              <a:rPr lang="en-US" sz="4800" i="1" u="sng" dirty="0" smtClean="0">
                <a:solidFill>
                  <a:schemeClr val="bg1"/>
                </a:solidFill>
                <a:effectLst/>
                <a:latin typeface="Tahoma" pitchFamily="34" charset="0"/>
                <a:ea typeface="Tahoma" pitchFamily="34" charset="0"/>
                <a:cs typeface="Tahoma" pitchFamily="34" charset="0"/>
              </a:rPr>
              <a:t>excused</a:t>
            </a:r>
            <a:r>
              <a:rPr lang="en-US" sz="4800" i="1" dirty="0" smtClean="0">
                <a:solidFill>
                  <a:schemeClr val="bg1"/>
                </a:solidFill>
                <a:effectLst/>
                <a:latin typeface="Tahoma" pitchFamily="34" charset="0"/>
                <a:ea typeface="Tahoma" pitchFamily="34" charset="0"/>
                <a:cs typeface="Tahoma" pitchFamily="34" charset="0"/>
              </a:rPr>
              <a:t>.' "Another one said, 'I have married a wife, and for that reason I cannot come‘</a:t>
            </a:r>
            <a:r>
              <a:rPr lang="en-US" sz="4800" dirty="0" smtClean="0">
                <a:solidFill>
                  <a:schemeClr val="bg1"/>
                </a:solidFill>
                <a:effectLst/>
                <a:latin typeface="Tahoma" pitchFamily="34" charset="0"/>
                <a:ea typeface="Tahoma" pitchFamily="34" charset="0"/>
                <a:cs typeface="Tahoma" pitchFamily="34" charset="0"/>
              </a:rPr>
              <a:t> (Luke 14:18-20).</a:t>
            </a:r>
          </a:p>
          <a:p>
            <a:pPr marL="609600" indent="-609600" algn="ct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i="1" dirty="0" smtClean="0">
                <a:solidFill>
                  <a:schemeClr val="bg1"/>
                </a:solidFill>
                <a:effectLst/>
                <a:latin typeface="Tahoma" pitchFamily="34" charset="0"/>
                <a:ea typeface="Tahoma" pitchFamily="34" charset="0"/>
                <a:cs typeface="Tahoma" pitchFamily="34" charset="0"/>
              </a:rPr>
              <a:t>“They </a:t>
            </a:r>
            <a:r>
              <a:rPr lang="en-US" sz="4800" i="1" u="sng" dirty="0" smtClean="0">
                <a:solidFill>
                  <a:schemeClr val="bg1"/>
                </a:solidFill>
                <a:effectLst/>
                <a:latin typeface="Tahoma" pitchFamily="34" charset="0"/>
                <a:ea typeface="Tahoma" pitchFamily="34" charset="0"/>
                <a:cs typeface="Tahoma" pitchFamily="34" charset="0"/>
              </a:rPr>
              <a:t>paid no attention</a:t>
            </a:r>
            <a:r>
              <a:rPr lang="en-US" sz="4800" i="1" dirty="0" smtClean="0">
                <a:solidFill>
                  <a:schemeClr val="bg1"/>
                </a:solidFill>
                <a:effectLst/>
                <a:latin typeface="Tahoma" pitchFamily="34" charset="0"/>
                <a:ea typeface="Tahoma" pitchFamily="34" charset="0"/>
                <a:cs typeface="Tahoma" pitchFamily="34" charset="0"/>
              </a:rPr>
              <a:t> &amp; went their way, one to his own farm, another to his business”  </a:t>
            </a:r>
            <a:r>
              <a:rPr lang="en-US" sz="4800" dirty="0" smtClean="0">
                <a:solidFill>
                  <a:schemeClr val="bg1"/>
                </a:solidFill>
                <a:effectLst/>
                <a:latin typeface="Tahoma" pitchFamily="34" charset="0"/>
                <a:ea typeface="Tahoma" pitchFamily="34" charset="0"/>
                <a:cs typeface="Tahoma" pitchFamily="34" charset="0"/>
              </a:rPr>
              <a:t>(Matt. 22:5).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Many Neglect because They’re Too Busy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Many are too busy with worldly affairs to use their God given talents to serve and worship God.  </a:t>
            </a:r>
          </a:p>
          <a:p>
            <a:pPr marL="609600" indent="-609600" algn="ctr">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i="1" dirty="0" smtClean="0">
                <a:solidFill>
                  <a:schemeClr val="bg1"/>
                </a:solidFill>
                <a:effectLst/>
                <a:latin typeface="Tahoma" pitchFamily="34" charset="0"/>
                <a:ea typeface="Tahoma" pitchFamily="34" charset="0"/>
                <a:cs typeface="Tahoma" pitchFamily="34" charset="0"/>
              </a:rPr>
              <a:t>“Having then gifts differing according to the grace that is given to us, </a:t>
            </a:r>
            <a:r>
              <a:rPr lang="en-US" sz="4800" i="1" u="sng" dirty="0" smtClean="0">
                <a:solidFill>
                  <a:schemeClr val="bg1"/>
                </a:solidFill>
                <a:effectLst/>
                <a:latin typeface="Tahoma" pitchFamily="34" charset="0"/>
                <a:ea typeface="Tahoma" pitchFamily="34" charset="0"/>
                <a:cs typeface="Tahoma" pitchFamily="34" charset="0"/>
              </a:rPr>
              <a:t>let us use them</a:t>
            </a:r>
            <a:r>
              <a:rPr lang="en-US" sz="4800" i="1" dirty="0" smtClean="0">
                <a:solidFill>
                  <a:schemeClr val="bg1"/>
                </a:solidFill>
                <a:effectLst/>
                <a:latin typeface="Tahoma" pitchFamily="34" charset="0"/>
                <a:ea typeface="Tahoma" pitchFamily="34" charset="0"/>
                <a:cs typeface="Tahoma" pitchFamily="34" charset="0"/>
              </a:rPr>
              <a:t>: if prophecy, let us prophesy in proportion to our faith; or ministry, let us use it in our ministering; he who teaches, in teaching; he who exhorts, in exhortation; he who gives, with liberality; he who leads, with diligence; he who shows mercy, with cheerfulness” .             </a:t>
            </a:r>
            <a:r>
              <a:rPr lang="en-US" sz="4800" dirty="0" smtClean="0">
                <a:solidFill>
                  <a:schemeClr val="bg1"/>
                </a:solidFill>
                <a:effectLst/>
                <a:latin typeface="Tahoma" pitchFamily="34" charset="0"/>
                <a:ea typeface="Tahoma" pitchFamily="34" charset="0"/>
                <a:cs typeface="Tahoma" pitchFamily="34" charset="0"/>
              </a:rPr>
              <a:t>(Romans 12:6-8)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Many Neglect because They’re Too Busy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what if God was “too busy” to create you in His image?  You wouldn’t be alive!</a:t>
            </a:r>
          </a:p>
          <a:p>
            <a:pPr marL="609600" indent="-609600" algn="ctr">
              <a:buNone/>
            </a:pPr>
            <a:endParaRPr lang="en-US" sz="1300" dirty="0" smtClean="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What if Jesus was just “too busy” to die on the cross for you? You would have no hope of salvation!</a:t>
            </a:r>
          </a:p>
          <a:p>
            <a:pPr marL="609600" indent="-609600" algn="ctr">
              <a:buNone/>
            </a:pPr>
            <a:endParaRPr lang="en-US" sz="13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Are you failing to use your talents in God’s service because you’re too busy?  Prioritize!              (Matthew 6:33; Galatians 6:10)</a:t>
            </a:r>
          </a:p>
          <a:p>
            <a:pPr marL="609600" indent="-609600" algn="ctr">
              <a:buNone/>
            </a:pPr>
            <a:endParaRPr lang="en-US" sz="13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slave who hid his talent was lost (Mt. 25:30).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Many Neglect because of Unpopularity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Someone asked Jesus, </a:t>
            </a:r>
            <a:r>
              <a:rPr lang="en-US" sz="4800" i="1" dirty="0" smtClean="0">
                <a:solidFill>
                  <a:schemeClr val="bg1"/>
                </a:solidFill>
                <a:effectLst/>
                <a:latin typeface="Tahoma" pitchFamily="34" charset="0"/>
                <a:ea typeface="Tahoma" pitchFamily="34" charset="0"/>
                <a:cs typeface="Tahoma" pitchFamily="34" charset="0"/>
              </a:rPr>
              <a:t>"Lord, are there just a few who are being saved?“ He said to them, "Strive to enter through </a:t>
            </a:r>
            <a:r>
              <a:rPr lang="en-US" sz="4800" i="1" u="sng" dirty="0" smtClean="0">
                <a:solidFill>
                  <a:schemeClr val="bg1"/>
                </a:solidFill>
                <a:effectLst/>
                <a:latin typeface="Tahoma" pitchFamily="34" charset="0"/>
                <a:ea typeface="Tahoma" pitchFamily="34" charset="0"/>
                <a:cs typeface="Tahoma" pitchFamily="34" charset="0"/>
              </a:rPr>
              <a:t>the narrow door</a:t>
            </a:r>
            <a:r>
              <a:rPr lang="en-US" sz="4800" i="1" dirty="0" smtClean="0">
                <a:solidFill>
                  <a:schemeClr val="bg1"/>
                </a:solidFill>
                <a:effectLst/>
                <a:latin typeface="Tahoma" pitchFamily="34" charset="0"/>
                <a:ea typeface="Tahoma" pitchFamily="34" charset="0"/>
                <a:cs typeface="Tahoma" pitchFamily="34" charset="0"/>
              </a:rPr>
              <a:t>; for many, I tell you, will seek to enter and will not be able” </a:t>
            </a:r>
            <a:r>
              <a:rPr lang="en-US" sz="4800" dirty="0" smtClean="0">
                <a:solidFill>
                  <a:schemeClr val="bg1"/>
                </a:solidFill>
                <a:effectLst/>
                <a:latin typeface="Tahoma" pitchFamily="34" charset="0"/>
                <a:ea typeface="Tahoma" pitchFamily="34" charset="0"/>
                <a:cs typeface="Tahoma" pitchFamily="34" charset="0"/>
              </a:rPr>
              <a:t>(Luke 13:24). </a:t>
            </a:r>
          </a:p>
          <a:p>
            <a:pPr marL="609600" indent="-609600" algn="ctr">
              <a:lnSpc>
                <a:spcPct val="90000"/>
              </a:lnSpc>
              <a:buNone/>
            </a:pPr>
            <a:endParaRPr lang="en-US" sz="17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Following Jesus is still unpopular- few will be saved</a:t>
            </a:r>
          </a:p>
          <a:p>
            <a:pPr marL="609600" indent="-609600" algn="ctr">
              <a:lnSpc>
                <a:spcPct val="90000"/>
              </a:lnSpc>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i="1" dirty="0" smtClean="0">
                <a:solidFill>
                  <a:schemeClr val="bg1"/>
                </a:solidFill>
                <a:effectLst/>
                <a:latin typeface="Tahoma" pitchFamily="34" charset="0"/>
                <a:ea typeface="Tahoma" pitchFamily="34" charset="0"/>
                <a:cs typeface="Tahoma" pitchFamily="34" charset="0"/>
              </a:rPr>
              <a:t>“For the message of the cross is </a:t>
            </a:r>
            <a:r>
              <a:rPr lang="en-US" sz="4800" i="1" u="sng" dirty="0" smtClean="0">
                <a:solidFill>
                  <a:schemeClr val="bg1"/>
                </a:solidFill>
                <a:effectLst/>
                <a:latin typeface="Tahoma" pitchFamily="34" charset="0"/>
                <a:ea typeface="Tahoma" pitchFamily="34" charset="0"/>
                <a:cs typeface="Tahoma" pitchFamily="34" charset="0"/>
              </a:rPr>
              <a:t>foolishness to those who are perishing</a:t>
            </a:r>
            <a:r>
              <a:rPr lang="en-US" sz="4800" i="1" dirty="0" smtClean="0">
                <a:solidFill>
                  <a:schemeClr val="bg1"/>
                </a:solidFill>
                <a:effectLst/>
                <a:latin typeface="Tahoma" pitchFamily="34" charset="0"/>
                <a:ea typeface="Tahoma" pitchFamily="34" charset="0"/>
                <a:cs typeface="Tahoma" pitchFamily="34" charset="0"/>
              </a:rPr>
              <a:t>, but to us who are being saved it is the power of God…. it pleased God through the foolishness of the message preached to save those who believe.”               </a:t>
            </a:r>
            <a:r>
              <a:rPr lang="en-US" sz="4800" dirty="0" smtClean="0">
                <a:solidFill>
                  <a:schemeClr val="bg1"/>
                </a:solidFill>
                <a:effectLst/>
                <a:latin typeface="Tahoma" pitchFamily="34" charset="0"/>
                <a:ea typeface="Tahoma" pitchFamily="34" charset="0"/>
                <a:cs typeface="Tahoma" pitchFamily="34" charset="0"/>
              </a:rPr>
              <a:t>(1 Corinthians 1:18, 21)</a:t>
            </a:r>
          </a:p>
          <a:p>
            <a:pPr marL="609600" indent="-609600">
              <a:lnSpc>
                <a:spcPct val="90000"/>
              </a:lnSpc>
            </a:pPr>
            <a:endParaRPr lang="en-US" sz="24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88720"/>
          </a:xfrm>
        </p:spPr>
        <p:txBody>
          <a:bodyPr/>
          <a:lstStyle/>
          <a:p>
            <a:r>
              <a:rPr lang="en-US" dirty="0" smtClean="0">
                <a:solidFill>
                  <a:srgbClr val="FFFF00"/>
                </a:solidFill>
                <a:latin typeface="Tahoma" pitchFamily="34" charset="0"/>
                <a:ea typeface="Tahoma" pitchFamily="34" charset="0"/>
                <a:cs typeface="Tahoma" pitchFamily="34" charset="0"/>
              </a:rPr>
              <a:t>Many Neglect because of Unpopularity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lnSpc>
                <a:spcPct val="90000"/>
              </a:lnSpc>
              <a:buNone/>
            </a:pPr>
            <a:r>
              <a:rPr lang="en-US" sz="4800" dirty="0" smtClean="0">
                <a:solidFill>
                  <a:schemeClr val="bg1"/>
                </a:solidFill>
                <a:latin typeface="Tahoma" pitchFamily="34" charset="0"/>
                <a:ea typeface="Tahoma" pitchFamily="34" charset="0"/>
                <a:cs typeface="Tahoma" pitchFamily="34" charset="0"/>
              </a:rPr>
              <a:t>When Jesus taught</a:t>
            </a:r>
            <a:r>
              <a:rPr lang="en-US" sz="4800" dirty="0" smtClean="0">
                <a:solidFill>
                  <a:schemeClr val="bg1"/>
                </a:solidFill>
                <a:effectLst/>
                <a:latin typeface="Tahoma" pitchFamily="34" charset="0"/>
                <a:ea typeface="Tahoma" pitchFamily="34" charset="0"/>
                <a:cs typeface="Tahoma" pitchFamily="34" charset="0"/>
              </a:rPr>
              <a:t>, many believers thought his words were too harsh and quit following Him (John 6:60ff).   </a:t>
            </a:r>
          </a:p>
          <a:p>
            <a:pPr marL="609600" indent="-609600" algn="ctr">
              <a:lnSpc>
                <a:spcPct val="90000"/>
              </a:lnSpc>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Jesus asked His disciples</a:t>
            </a:r>
            <a:r>
              <a:rPr lang="en-US" sz="4800" i="1" dirty="0" smtClean="0">
                <a:solidFill>
                  <a:schemeClr val="bg1"/>
                </a:solidFill>
                <a:effectLst/>
                <a:latin typeface="Tahoma" pitchFamily="34" charset="0"/>
                <a:ea typeface="Tahoma" pitchFamily="34" charset="0"/>
                <a:cs typeface="Tahoma" pitchFamily="34" charset="0"/>
              </a:rPr>
              <a:t>, “You do not want to go away also, do you" </a:t>
            </a:r>
            <a:r>
              <a:rPr lang="en-US" sz="4800" dirty="0" smtClean="0">
                <a:solidFill>
                  <a:schemeClr val="bg1"/>
                </a:solidFill>
                <a:effectLst/>
                <a:latin typeface="Tahoma" pitchFamily="34" charset="0"/>
                <a:ea typeface="Tahoma" pitchFamily="34" charset="0"/>
                <a:cs typeface="Tahoma" pitchFamily="34" charset="0"/>
              </a:rPr>
              <a:t>(John 6:67)?</a:t>
            </a:r>
          </a:p>
          <a:p>
            <a:pPr marL="609600" indent="-609600" algn="ctr">
              <a:lnSpc>
                <a:spcPct val="90000"/>
              </a:lnSpc>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Are you ashamed of the gospel of Christ because it is unpopular?  Do you want to go away?  </a:t>
            </a:r>
          </a:p>
          <a:p>
            <a:pPr marL="609600" indent="-609600" algn="ctr">
              <a:lnSpc>
                <a:spcPct val="90000"/>
              </a:lnSpc>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  We should say like Peter did, </a:t>
            </a:r>
            <a:r>
              <a:rPr lang="en-US" sz="4800" i="1" dirty="0" smtClean="0">
                <a:solidFill>
                  <a:schemeClr val="bg1"/>
                </a:solidFill>
                <a:effectLst/>
                <a:latin typeface="Tahoma" pitchFamily="34" charset="0"/>
                <a:ea typeface="Tahoma" pitchFamily="34" charset="0"/>
                <a:cs typeface="Tahoma" pitchFamily="34" charset="0"/>
              </a:rPr>
              <a:t>“Lord to whom shall we go, you have the words of eternal life”  </a:t>
            </a:r>
            <a:r>
              <a:rPr lang="en-US" sz="4800" dirty="0" smtClean="0">
                <a:solidFill>
                  <a:schemeClr val="bg1"/>
                </a:solidFill>
                <a:effectLst/>
                <a:latin typeface="Tahoma" pitchFamily="34" charset="0"/>
                <a:ea typeface="Tahoma" pitchFamily="34" charset="0"/>
                <a:cs typeface="Tahoma" pitchFamily="34" charset="0"/>
              </a:rPr>
              <a:t>(John 6:68).</a:t>
            </a:r>
          </a:p>
          <a:p>
            <a:pPr marL="609600" indent="-609600" algn="ctr">
              <a:lnSpc>
                <a:spcPct val="90000"/>
              </a:lnSpc>
              <a:buNone/>
            </a:pPr>
            <a:endParaRPr lang="en-US" sz="17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Jesus was unpopular with the world and we will be also if we follow Him (John 15:18-20).</a:t>
            </a:r>
          </a:p>
          <a:p>
            <a:pPr marL="609600" indent="-609600">
              <a:lnSpc>
                <a:spcPct val="90000"/>
              </a:lnSpc>
            </a:pPr>
            <a:endParaRPr lang="en-US" sz="24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Some Neglect because they think they’ll have Plenty of Time to Obey Later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2057400"/>
            <a:ext cx="14630400" cy="6172200"/>
          </a:xfrm>
        </p:spPr>
        <p:txBody>
          <a:bodyPr>
            <a:normAutofit lnSpcReduction="10000"/>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When the apostle Paul preached to Felix about righteousness, self-control and the judgment to come, the governor trembled and said, </a:t>
            </a:r>
            <a:r>
              <a:rPr lang="en-US" sz="4800" i="1" dirty="0" smtClean="0">
                <a:solidFill>
                  <a:schemeClr val="bg1"/>
                </a:solidFill>
                <a:effectLst/>
                <a:latin typeface="Tahoma" pitchFamily="34" charset="0"/>
                <a:ea typeface="Tahoma" pitchFamily="34" charset="0"/>
                <a:cs typeface="Tahoma" pitchFamily="34" charset="0"/>
              </a:rPr>
              <a:t>“"</a:t>
            </a:r>
            <a:r>
              <a:rPr lang="en-US" sz="4800" i="1" u="sng" dirty="0" smtClean="0">
                <a:solidFill>
                  <a:schemeClr val="bg1"/>
                </a:solidFill>
                <a:effectLst/>
                <a:latin typeface="Tahoma" pitchFamily="34" charset="0"/>
                <a:ea typeface="Tahoma" pitchFamily="34" charset="0"/>
                <a:cs typeface="Tahoma" pitchFamily="34" charset="0"/>
              </a:rPr>
              <a:t>Go away for now</a:t>
            </a:r>
            <a:r>
              <a:rPr lang="en-US" sz="4800" i="1" dirty="0" smtClean="0">
                <a:solidFill>
                  <a:schemeClr val="bg1"/>
                </a:solidFill>
                <a:effectLst/>
                <a:latin typeface="Tahoma" pitchFamily="34" charset="0"/>
                <a:ea typeface="Tahoma" pitchFamily="34" charset="0"/>
                <a:cs typeface="Tahoma" pitchFamily="34" charset="0"/>
              </a:rPr>
              <a:t>; when I have a convenient time I will call for you“ </a:t>
            </a:r>
            <a:r>
              <a:rPr lang="en-US" sz="4800" dirty="0" smtClean="0">
                <a:solidFill>
                  <a:schemeClr val="bg1"/>
                </a:solidFill>
                <a:effectLst/>
                <a:latin typeface="Tahoma" pitchFamily="34" charset="0"/>
                <a:ea typeface="Tahoma" pitchFamily="34" charset="0"/>
                <a:cs typeface="Tahoma" pitchFamily="34" charset="0"/>
              </a:rPr>
              <a:t>(Acts 24:25).  </a:t>
            </a:r>
          </a:p>
          <a:p>
            <a:pPr marL="609600" indent="-609600" algn="ctr">
              <a:lnSpc>
                <a:spcPct val="9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But Felix neglected to act on his fear and repent!</a:t>
            </a:r>
          </a:p>
          <a:p>
            <a:pPr marL="609600" indent="-609600" algn="ctr">
              <a:lnSpc>
                <a:spcPct val="9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King Agrippa responded to Paul, </a:t>
            </a:r>
            <a:r>
              <a:rPr lang="en-US" sz="4800" i="1" dirty="0" smtClean="0">
                <a:solidFill>
                  <a:schemeClr val="bg1"/>
                </a:solidFill>
                <a:effectLst/>
                <a:latin typeface="Tahoma" pitchFamily="34" charset="0"/>
                <a:ea typeface="Tahoma" pitchFamily="34" charset="0"/>
                <a:cs typeface="Tahoma" pitchFamily="34" charset="0"/>
              </a:rPr>
              <a:t>“You </a:t>
            </a:r>
            <a:r>
              <a:rPr lang="en-US" sz="4800" i="1" u="sng" dirty="0" smtClean="0">
                <a:solidFill>
                  <a:schemeClr val="bg1"/>
                </a:solidFill>
                <a:effectLst/>
                <a:latin typeface="Tahoma" pitchFamily="34" charset="0"/>
                <a:ea typeface="Tahoma" pitchFamily="34" charset="0"/>
                <a:cs typeface="Tahoma" pitchFamily="34" charset="0"/>
              </a:rPr>
              <a:t>almost</a:t>
            </a:r>
            <a:r>
              <a:rPr lang="en-US" sz="4800" i="1" dirty="0" smtClean="0">
                <a:solidFill>
                  <a:schemeClr val="bg1"/>
                </a:solidFill>
                <a:effectLst/>
                <a:latin typeface="Tahoma" pitchFamily="34" charset="0"/>
                <a:ea typeface="Tahoma" pitchFamily="34" charset="0"/>
                <a:cs typeface="Tahoma" pitchFamily="34" charset="0"/>
              </a:rPr>
              <a:t> persuade me to be a Christian”  </a:t>
            </a:r>
            <a:r>
              <a:rPr lang="en-US" sz="4800" dirty="0" smtClean="0">
                <a:solidFill>
                  <a:schemeClr val="bg1"/>
                </a:solidFill>
                <a:effectLst/>
                <a:latin typeface="Tahoma" pitchFamily="34" charset="0"/>
                <a:ea typeface="Tahoma" pitchFamily="34" charset="0"/>
                <a:cs typeface="Tahoma" pitchFamily="34" charset="0"/>
              </a:rPr>
              <a:t>(Acts 26:28) but he did not obey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1136</Words>
  <Application>Microsoft Office PowerPoint</Application>
  <PresentationFormat>Custom</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Neglect </vt:lpstr>
      <vt:lpstr>Introduction</vt:lpstr>
      <vt:lpstr>Introduction</vt:lpstr>
      <vt:lpstr>Many Neglect because They’re Too Busy</vt:lpstr>
      <vt:lpstr>Many Neglect because They’re Too Busy</vt:lpstr>
      <vt:lpstr>Many Neglect because They’re Too Busy</vt:lpstr>
      <vt:lpstr>Many Neglect because of Unpopularity</vt:lpstr>
      <vt:lpstr>Many Neglect because of Unpopularity</vt:lpstr>
      <vt:lpstr>Some Neglect because they think they’ll have Plenty of Time to Obey Later</vt:lpstr>
      <vt:lpstr>Some Neglect because they think they’ll have Plenty of Time to Obey Later</vt:lpstr>
      <vt:lpstr>Some Neglect because they think they’ll have Plenty of Time to Obey Later</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Neglect</dc:title>
  <dc:creator>Steven Lawrence Locklair</dc:creator>
  <cp:lastModifiedBy>Steven Lawrence Locklair</cp:lastModifiedBy>
  <cp:revision>6</cp:revision>
  <dcterms:created xsi:type="dcterms:W3CDTF">2013-08-18T13:20:40Z</dcterms:created>
  <dcterms:modified xsi:type="dcterms:W3CDTF">2013-08-26T00:20:06Z</dcterms:modified>
</cp:coreProperties>
</file>