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81" r:id="rId2"/>
    <p:sldId id="256" r:id="rId3"/>
    <p:sldId id="258" r:id="rId4"/>
    <p:sldId id="277" r:id="rId5"/>
    <p:sldId id="263" r:id="rId6"/>
    <p:sldId id="278" r:id="rId7"/>
    <p:sldId id="264" r:id="rId8"/>
    <p:sldId id="269" r:id="rId9"/>
    <p:sldId id="279" r:id="rId10"/>
    <p:sldId id="265" r:id="rId11"/>
    <p:sldId id="272" r:id="rId12"/>
    <p:sldId id="273" r:id="rId13"/>
  </p:sldIdLst>
  <p:sldSz cx="14630400" cy="8229600"/>
  <p:notesSz cx="9144000" cy="6858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25" autoAdjust="0"/>
    <p:restoredTop sz="94660"/>
  </p:normalViewPr>
  <p:slideViewPr>
    <p:cSldViewPr>
      <p:cViewPr varScale="1">
        <p:scale>
          <a:sx n="53" d="100"/>
          <a:sy n="53" d="100"/>
        </p:scale>
        <p:origin x="-144"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a:defRPr sz="1200"/>
            </a:lvl1pPr>
          </a:lstStyle>
          <a:p>
            <a:fld id="{8EC4FACB-0E28-4654-BC21-C895D472BE37}" type="datetimeFigureOut">
              <a:rPr lang="en-US" smtClean="0"/>
              <a:pPr/>
              <a:t>9/22/2013</a:t>
            </a:fld>
            <a:endParaRPr lang="en-US"/>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a:defRPr sz="1200"/>
            </a:lvl1pPr>
          </a:lstStyle>
          <a:p>
            <a:fld id="{69821347-FE4C-4BA3-8465-949750C7280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24A25E-0571-4AD8-A6F5-31EA9F9BF6F7}" type="datetimeFigureOut">
              <a:rPr lang="en-US" smtClean="0"/>
              <a:pPr/>
              <a:t>9/22/2013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CC51E7-5125-4D82-936B-F62BFE08B3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4A25E-0571-4AD8-A6F5-31EA9F9BF6F7}" type="datetimeFigureOut">
              <a:rPr lang="en-US" smtClean="0"/>
              <a:pPr/>
              <a:t>9/22/2013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CC51E7-5125-4D82-936B-F62BFE08B3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4A25E-0571-4AD8-A6F5-31EA9F9BF6F7}" type="datetimeFigureOut">
              <a:rPr lang="en-US" smtClean="0"/>
              <a:pPr/>
              <a:t>9/22/2013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CC51E7-5125-4D82-936B-F62BFE08B3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4A25E-0571-4AD8-A6F5-31EA9F9BF6F7}" type="datetimeFigureOut">
              <a:rPr lang="en-US" smtClean="0"/>
              <a:pPr/>
              <a:t>9/22/2013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CC51E7-5125-4D82-936B-F62BFE08B3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24A25E-0571-4AD8-A6F5-31EA9F9BF6F7}" type="datetimeFigureOut">
              <a:rPr lang="en-US" smtClean="0"/>
              <a:pPr/>
              <a:t>9/22/2013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CC51E7-5125-4D82-936B-F62BFE08B3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24A25E-0571-4AD8-A6F5-31EA9F9BF6F7}" type="datetimeFigureOut">
              <a:rPr lang="en-US" smtClean="0"/>
              <a:pPr/>
              <a:t>9/22/2013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CC51E7-5125-4D82-936B-F62BFE08B3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24A25E-0571-4AD8-A6F5-31EA9F9BF6F7}" type="datetimeFigureOut">
              <a:rPr lang="en-US" smtClean="0"/>
              <a:pPr/>
              <a:t>9/22/2013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CC51E7-5125-4D82-936B-F62BFE08B3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24A25E-0571-4AD8-A6F5-31EA9F9BF6F7}" type="datetimeFigureOut">
              <a:rPr lang="en-US" smtClean="0"/>
              <a:pPr/>
              <a:t>9/22/2013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CC51E7-5125-4D82-936B-F62BFE08B3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24A25E-0571-4AD8-A6F5-31EA9F9BF6F7}" type="datetimeFigureOut">
              <a:rPr lang="en-US" smtClean="0"/>
              <a:pPr/>
              <a:t>9/22/2013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CC51E7-5125-4D82-936B-F62BFE08B3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24A25E-0571-4AD8-A6F5-31EA9F9BF6F7}" type="datetimeFigureOut">
              <a:rPr lang="en-US" smtClean="0"/>
              <a:pPr/>
              <a:t>9/22/2013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CC51E7-5125-4D82-936B-F62BFE08B3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24A25E-0571-4AD8-A6F5-31EA9F9BF6F7}" type="datetimeFigureOut">
              <a:rPr lang="en-US" smtClean="0"/>
              <a:pPr/>
              <a:t>9/22/2013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CC51E7-5125-4D82-936B-F62BFE08B3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A924A25E-0571-4AD8-A6F5-31EA9F9BF6F7}" type="datetimeFigureOut">
              <a:rPr lang="en-US" smtClean="0"/>
              <a:pPr/>
              <a:t>9/22/2013</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83CC51E7-5125-4D82-936B-F62BFE08B3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447800"/>
          </a:xfrm>
        </p:spPr>
        <p:txBody>
          <a:bodyPr/>
          <a:lstStyle/>
          <a:p>
            <a:r>
              <a:rPr lang="en-US" dirty="0" smtClean="0">
                <a:solidFill>
                  <a:srgbClr val="FFFF00"/>
                </a:solidFill>
                <a:latin typeface="Tahoma" pitchFamily="34" charset="0"/>
                <a:ea typeface="Tahoma" pitchFamily="34" charset="0"/>
                <a:cs typeface="Tahoma" pitchFamily="34" charset="0"/>
              </a:rPr>
              <a:t>Songs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fontScale="90000"/>
          </a:bodyPr>
          <a:lstStyle/>
          <a:p>
            <a:r>
              <a:rPr lang="en-US" b="1" u="sng" dirty="0" smtClean="0">
                <a:solidFill>
                  <a:srgbClr val="FFFF00"/>
                </a:solidFill>
                <a:latin typeface="Tahoma" pitchFamily="34" charset="0"/>
                <a:ea typeface="Tahoma" pitchFamily="34" charset="0"/>
                <a:cs typeface="Tahoma" pitchFamily="34" charset="0"/>
              </a:rPr>
              <a:t>S</a:t>
            </a:r>
            <a:r>
              <a:rPr lang="en-US" dirty="0" smtClean="0">
                <a:solidFill>
                  <a:srgbClr val="FFFF00"/>
                </a:solidFill>
                <a:latin typeface="Tahoma" pitchFamily="34" charset="0"/>
                <a:ea typeface="Tahoma" pitchFamily="34" charset="0"/>
                <a:cs typeface="Tahoma" pitchFamily="34" charset="0"/>
              </a:rPr>
              <a:t>upport the Local Church &amp; </a:t>
            </a:r>
            <a:r>
              <a:rPr lang="en-US" b="1" dirty="0" smtClean="0">
                <a:solidFill>
                  <a:srgbClr val="FFFF00"/>
                </a:solidFill>
                <a:latin typeface="Tahoma" pitchFamily="34" charset="0"/>
                <a:ea typeface="Tahoma" pitchFamily="34" charset="0"/>
                <a:cs typeface="Tahoma" pitchFamily="34" charset="0"/>
              </a:rPr>
              <a:t>S</a:t>
            </a:r>
            <a:r>
              <a:rPr lang="en-US" dirty="0" smtClean="0">
                <a:solidFill>
                  <a:srgbClr val="FFFF00"/>
                </a:solidFill>
                <a:latin typeface="Tahoma" pitchFamily="34" charset="0"/>
                <a:ea typeface="Tahoma" pitchFamily="34" charset="0"/>
                <a:cs typeface="Tahoma" pitchFamily="34" charset="0"/>
              </a:rPr>
              <a:t>ave the Lost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fontScale="92500" lnSpcReduction="10000"/>
          </a:bodyPr>
          <a:lstStyle/>
          <a:p>
            <a:pPr algn="ctr">
              <a:buNone/>
            </a:pPr>
            <a:r>
              <a:rPr lang="en-US" sz="4400" dirty="0" smtClean="0">
                <a:solidFill>
                  <a:schemeClr val="bg1"/>
                </a:solidFill>
                <a:latin typeface="Tahoma" pitchFamily="34" charset="0"/>
                <a:ea typeface="Tahoma" pitchFamily="34" charset="0"/>
                <a:cs typeface="Tahoma" pitchFamily="34" charset="0"/>
              </a:rPr>
              <a:t>Christians are commanded to give on the first day of the week as they have prospered (1 Cor. 16:1-2). </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There is no authority from the Scriptures to</a:t>
            </a:r>
            <a:r>
              <a:rPr lang="en-US" sz="4400" dirty="0" smtClean="0">
                <a:solidFill>
                  <a:schemeClr val="bg1"/>
                </a:solidFill>
                <a:effectLst/>
                <a:latin typeface="Tahoma" pitchFamily="34" charset="0"/>
                <a:ea typeface="Tahoma" pitchFamily="34" charset="0"/>
                <a:cs typeface="Tahoma" pitchFamily="34" charset="0"/>
              </a:rPr>
              <a:t> raise money by raffles, garage sales, pie suppers or any other means and we don’t ask our visitors or non members to give</a:t>
            </a:r>
            <a:r>
              <a:rPr lang="en-US" sz="4400" dirty="0" smtClean="0">
                <a:solidFill>
                  <a:schemeClr val="bg1"/>
                </a:solidFill>
                <a:latin typeface="Tahoma" pitchFamily="34" charset="0"/>
                <a:ea typeface="Tahoma" pitchFamily="34" charset="0"/>
                <a:cs typeface="Tahoma" pitchFamily="34" charset="0"/>
              </a:rPr>
              <a:t>.  </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By </a:t>
            </a:r>
            <a:r>
              <a:rPr lang="en-US" sz="4400" dirty="0" smtClean="0">
                <a:solidFill>
                  <a:schemeClr val="bg1"/>
                </a:solidFill>
                <a:latin typeface="Tahoma" pitchFamily="34" charset="0"/>
                <a:ea typeface="Tahoma" pitchFamily="34" charset="0"/>
                <a:cs typeface="Tahoma" pitchFamily="34" charset="0"/>
              </a:rPr>
              <a:t>supporting the local church, you help the gospel to be preached which will help to save lost souls</a:t>
            </a:r>
            <a:r>
              <a:rPr lang="en-US" sz="4400" dirty="0" smtClean="0">
                <a:solidFill>
                  <a:schemeClr val="bg1"/>
                </a:solidFill>
                <a:latin typeface="Tahoma" pitchFamily="34" charset="0"/>
                <a:ea typeface="Tahoma" pitchFamily="34" charset="0"/>
                <a:cs typeface="Tahoma" pitchFamily="34" charset="0"/>
              </a:rPr>
              <a:t>.</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But our </a:t>
            </a:r>
            <a:r>
              <a:rPr lang="en-US" sz="4400" dirty="0" smtClean="0">
                <a:solidFill>
                  <a:schemeClr val="bg1"/>
                </a:solidFill>
                <a:latin typeface="Tahoma" pitchFamily="34" charset="0"/>
                <a:ea typeface="Tahoma" pitchFamily="34" charset="0"/>
                <a:cs typeface="Tahoma" pitchFamily="34" charset="0"/>
              </a:rPr>
              <a:t>responsibility doesn’t end with just supporting the local church but we each have a duty to seek and save the </a:t>
            </a:r>
            <a:r>
              <a:rPr lang="en-US" sz="4400" dirty="0" smtClean="0">
                <a:solidFill>
                  <a:schemeClr val="bg1"/>
                </a:solidFill>
                <a:latin typeface="Tahoma" pitchFamily="34" charset="0"/>
                <a:ea typeface="Tahoma" pitchFamily="34" charset="0"/>
                <a:cs typeface="Tahoma" pitchFamily="34" charset="0"/>
              </a:rPr>
              <a:t>lost (Mark </a:t>
            </a:r>
            <a:r>
              <a:rPr lang="en-US" sz="4400" dirty="0" smtClean="0">
                <a:solidFill>
                  <a:schemeClr val="bg1"/>
                </a:solidFill>
                <a:latin typeface="Tahoma" pitchFamily="34" charset="0"/>
                <a:ea typeface="Tahoma" pitchFamily="34" charset="0"/>
                <a:cs typeface="Tahoma" pitchFamily="34" charset="0"/>
              </a:rPr>
              <a:t>16:15-16; 2 Tim. </a:t>
            </a:r>
            <a:r>
              <a:rPr lang="en-US" sz="4400" dirty="0" smtClean="0">
                <a:solidFill>
                  <a:schemeClr val="bg1"/>
                </a:solidFill>
                <a:latin typeface="Tahoma" pitchFamily="34" charset="0"/>
                <a:ea typeface="Tahoma" pitchFamily="34" charset="0"/>
                <a:cs typeface="Tahoma" pitchFamily="34" charset="0"/>
              </a:rPr>
              <a:t>2:2, 24-26). </a:t>
            </a:r>
            <a:endParaRPr lang="en-US" sz="4400" dirty="0" smtClean="0">
              <a:solidFill>
                <a:schemeClr val="bg1"/>
              </a:solidFill>
              <a:latin typeface="Tahoma" pitchFamily="34" charset="0"/>
              <a:ea typeface="Tahoma" pitchFamily="34" charset="0"/>
              <a:cs typeface="Tahoma" pitchFamily="34" charset="0"/>
            </a:endParaRPr>
          </a:p>
          <a:p>
            <a:pPr algn="ctr">
              <a:buNone/>
            </a:pPr>
            <a:endParaRPr lang="en-US" sz="44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fontScale="90000"/>
          </a:bodyPr>
          <a:lstStyle/>
          <a:p>
            <a:r>
              <a:rPr lang="en-US" b="1" dirty="0" smtClean="0">
                <a:solidFill>
                  <a:srgbClr val="FFFF00"/>
                </a:solidFill>
                <a:latin typeface="Tahoma" pitchFamily="34" charset="0"/>
                <a:ea typeface="Tahoma" pitchFamily="34" charset="0"/>
                <a:cs typeface="Tahoma" pitchFamily="34" charset="0"/>
              </a:rPr>
              <a:t>S</a:t>
            </a:r>
            <a:r>
              <a:rPr lang="en-US" dirty="0" smtClean="0">
                <a:solidFill>
                  <a:srgbClr val="FFFF00"/>
                </a:solidFill>
                <a:latin typeface="Tahoma" pitchFamily="34" charset="0"/>
                <a:ea typeface="Tahoma" pitchFamily="34" charset="0"/>
                <a:cs typeface="Tahoma" pitchFamily="34" charset="0"/>
              </a:rPr>
              <a:t>upport the Local Church &amp; </a:t>
            </a:r>
            <a:r>
              <a:rPr lang="en-US" b="1" u="sng" dirty="0" smtClean="0">
                <a:solidFill>
                  <a:srgbClr val="FFFF00"/>
                </a:solidFill>
                <a:latin typeface="Tahoma" pitchFamily="34" charset="0"/>
                <a:ea typeface="Tahoma" pitchFamily="34" charset="0"/>
                <a:cs typeface="Tahoma" pitchFamily="34" charset="0"/>
              </a:rPr>
              <a:t>S</a:t>
            </a:r>
            <a:r>
              <a:rPr lang="en-US" dirty="0" smtClean="0">
                <a:solidFill>
                  <a:srgbClr val="FFFF00"/>
                </a:solidFill>
                <a:latin typeface="Tahoma" pitchFamily="34" charset="0"/>
                <a:ea typeface="Tahoma" pitchFamily="34" charset="0"/>
                <a:cs typeface="Tahoma" pitchFamily="34" charset="0"/>
              </a:rPr>
              <a:t>ave the Lost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lnSpcReduction="10000"/>
          </a:bodyPr>
          <a:lstStyle/>
          <a:p>
            <a:pPr algn="ctr">
              <a:buNone/>
            </a:pPr>
            <a:r>
              <a:rPr lang="en-US" sz="4000" dirty="0" smtClean="0">
                <a:solidFill>
                  <a:schemeClr val="bg1"/>
                </a:solidFill>
                <a:latin typeface="Tahoma" pitchFamily="34" charset="0"/>
                <a:ea typeface="Tahoma" pitchFamily="34" charset="0"/>
                <a:cs typeface="Tahoma" pitchFamily="34" charset="0"/>
              </a:rPr>
              <a:t>Jesus came to seek and save the lost and told the Parable of the Lost Sheep to get that point across –</a:t>
            </a:r>
            <a:r>
              <a:rPr lang="en-US" sz="4000" i="1" dirty="0" smtClean="0">
                <a:solidFill>
                  <a:schemeClr val="bg1"/>
                </a:solidFill>
                <a:latin typeface="Tahoma" pitchFamily="34" charset="0"/>
                <a:ea typeface="Tahoma" pitchFamily="34" charset="0"/>
                <a:cs typeface="Tahoma" pitchFamily="34" charset="0"/>
              </a:rPr>
              <a:t> “there is more joy in heaven over one sinner who repents than 99 righteous who need no repentance”</a:t>
            </a:r>
            <a:r>
              <a:rPr lang="en-US" sz="4000" dirty="0" smtClean="0">
                <a:solidFill>
                  <a:schemeClr val="bg1"/>
                </a:solidFill>
                <a:latin typeface="Tahoma" pitchFamily="34" charset="0"/>
                <a:ea typeface="Tahoma" pitchFamily="34" charset="0"/>
                <a:cs typeface="Tahoma" pitchFamily="34" charset="0"/>
              </a:rPr>
              <a:t> (Matt. 18:11-14; Luke 15:3-7). </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 To the good and honest hearts, God will give the increase, and they will hold fast to His </a:t>
            </a:r>
            <a:r>
              <a:rPr lang="en-US" sz="4000" dirty="0" smtClean="0">
                <a:solidFill>
                  <a:schemeClr val="bg1"/>
                </a:solidFill>
                <a:latin typeface="Tahoma" pitchFamily="34" charset="0"/>
                <a:ea typeface="Tahoma" pitchFamily="34" charset="0"/>
                <a:cs typeface="Tahoma" pitchFamily="34" charset="0"/>
              </a:rPr>
              <a:t>word but we need to be sowing the seed of the kingdom </a:t>
            </a:r>
            <a:r>
              <a:rPr lang="en-US" sz="4000" dirty="0" smtClean="0">
                <a:solidFill>
                  <a:schemeClr val="bg1"/>
                </a:solidFill>
                <a:latin typeface="Tahoma" pitchFamily="34" charset="0"/>
                <a:ea typeface="Tahoma" pitchFamily="34" charset="0"/>
                <a:cs typeface="Tahoma" pitchFamily="34" charset="0"/>
              </a:rPr>
              <a:t>(1 Cor. 3:6-8; Luke 8:15).</a:t>
            </a:r>
          </a:p>
          <a:p>
            <a:pPr algn="ctr">
              <a:buNone/>
            </a:pPr>
            <a:r>
              <a:rPr lang="en-US" sz="1400" dirty="0" smtClean="0">
                <a:solidFill>
                  <a:schemeClr val="bg1"/>
                </a:solidFill>
                <a:latin typeface="Tahoma" pitchFamily="34" charset="0"/>
                <a:ea typeface="Tahoma" pitchFamily="34" charset="0"/>
                <a:cs typeface="Tahoma" pitchFamily="34" charset="0"/>
              </a:rPr>
              <a:t> </a:t>
            </a:r>
          </a:p>
          <a:p>
            <a:pPr algn="ctr">
              <a:buNone/>
            </a:pPr>
            <a:r>
              <a:rPr lang="en-US" sz="4000" dirty="0" smtClean="0">
                <a:solidFill>
                  <a:schemeClr val="bg1"/>
                </a:solidFill>
                <a:latin typeface="Tahoma" pitchFamily="34" charset="0"/>
                <a:ea typeface="Tahoma" pitchFamily="34" charset="0"/>
                <a:cs typeface="Tahoma" pitchFamily="34" charset="0"/>
              </a:rPr>
              <a:t>You can invite others to have a home Bible study, come to services (we have new business cards with the plan of salvation on the back), audio sermons on website, or sermon outlines.</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normAutofit/>
          </a:bodyPr>
          <a:lstStyle/>
          <a:p>
            <a:r>
              <a:rPr lang="en-US" dirty="0" smtClean="0">
                <a:solidFill>
                  <a:srgbClr val="FFFF00"/>
                </a:solidFill>
                <a:latin typeface="Tahoma" pitchFamily="34" charset="0"/>
                <a:ea typeface="Tahoma" pitchFamily="34" charset="0"/>
                <a:cs typeface="Tahoma" pitchFamily="34" charset="0"/>
              </a:rPr>
              <a:t>Duties of being a Member of the Church </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fontScale="92500" lnSpcReduction="10000"/>
          </a:bodyPr>
          <a:lstStyle/>
          <a:p>
            <a:r>
              <a:rPr lang="en-US" sz="4000" b="1" u="sng" dirty="0" smtClean="0">
                <a:solidFill>
                  <a:srgbClr val="FFFF00"/>
                </a:solidFill>
                <a:latin typeface="Tahoma" pitchFamily="34" charset="0"/>
                <a:ea typeface="Tahoma" pitchFamily="34" charset="0"/>
                <a:cs typeface="Tahoma" pitchFamily="34" charset="0"/>
              </a:rPr>
              <a:t>D</a:t>
            </a:r>
            <a:r>
              <a:rPr lang="en-US" sz="4000" dirty="0" smtClean="0">
                <a:solidFill>
                  <a:schemeClr val="bg1"/>
                </a:solidFill>
                <a:latin typeface="Tahoma" pitchFamily="34" charset="0"/>
                <a:ea typeface="Tahoma" pitchFamily="34" charset="0"/>
                <a:cs typeface="Tahoma" pitchFamily="34" charset="0"/>
              </a:rPr>
              <a:t>evoted to the Doctrine of Christ</a:t>
            </a:r>
          </a:p>
          <a:p>
            <a:r>
              <a:rPr lang="en-US" sz="4000" b="1" u="sng" dirty="0" smtClean="0">
                <a:solidFill>
                  <a:srgbClr val="FFFF00"/>
                </a:solidFill>
                <a:latin typeface="Tahoma" pitchFamily="34" charset="0"/>
                <a:ea typeface="Tahoma" pitchFamily="34" charset="0"/>
                <a:cs typeface="Tahoma" pitchFamily="34" charset="0"/>
              </a:rPr>
              <a:t>U</a:t>
            </a:r>
            <a:r>
              <a:rPr lang="en-US" sz="4000" dirty="0" smtClean="0">
                <a:solidFill>
                  <a:schemeClr val="bg1"/>
                </a:solidFill>
                <a:latin typeface="Tahoma" pitchFamily="34" charset="0"/>
                <a:ea typeface="Tahoma" pitchFamily="34" charset="0"/>
                <a:cs typeface="Tahoma" pitchFamily="34" charset="0"/>
              </a:rPr>
              <a:t>nderstanding God’s Will</a:t>
            </a:r>
          </a:p>
          <a:p>
            <a:r>
              <a:rPr lang="en-US" sz="4000" b="1" u="sng" dirty="0" smtClean="0">
                <a:solidFill>
                  <a:srgbClr val="FFFF00"/>
                </a:solidFill>
                <a:latin typeface="Tahoma" pitchFamily="34" charset="0"/>
                <a:ea typeface="Tahoma" pitchFamily="34" charset="0"/>
                <a:cs typeface="Tahoma" pitchFamily="34" charset="0"/>
              </a:rPr>
              <a:t>T</a:t>
            </a:r>
            <a:r>
              <a:rPr lang="en-US" sz="4000" dirty="0" smtClean="0">
                <a:solidFill>
                  <a:schemeClr val="bg1"/>
                </a:solidFill>
                <a:latin typeface="Tahoma" pitchFamily="34" charset="0"/>
                <a:ea typeface="Tahoma" pitchFamily="34" charset="0"/>
                <a:cs typeface="Tahoma" pitchFamily="34" charset="0"/>
              </a:rPr>
              <a:t>ogether (Assemble with the Saints)</a:t>
            </a:r>
          </a:p>
          <a:p>
            <a:r>
              <a:rPr lang="en-US" sz="4000" b="1" u="sng" dirty="0" smtClean="0">
                <a:solidFill>
                  <a:srgbClr val="FFFF00"/>
                </a:solidFill>
                <a:latin typeface="Tahoma" pitchFamily="34" charset="0"/>
                <a:ea typeface="Tahoma" pitchFamily="34" charset="0"/>
                <a:cs typeface="Tahoma" pitchFamily="34" charset="0"/>
              </a:rPr>
              <a:t>I</a:t>
            </a:r>
            <a:r>
              <a:rPr lang="en-US" sz="4000" dirty="0" smtClean="0">
                <a:solidFill>
                  <a:schemeClr val="bg1"/>
                </a:solidFill>
                <a:latin typeface="Tahoma" pitchFamily="34" charset="0"/>
                <a:ea typeface="Tahoma" pitchFamily="34" charset="0"/>
                <a:cs typeface="Tahoma" pitchFamily="34" charset="0"/>
              </a:rPr>
              <a:t>ncrease (Spiritual Growth)</a:t>
            </a:r>
          </a:p>
          <a:p>
            <a:r>
              <a:rPr lang="en-US" sz="4000" b="1" u="sng" dirty="0" smtClean="0">
                <a:solidFill>
                  <a:srgbClr val="FFFF00"/>
                </a:solidFill>
                <a:latin typeface="Tahoma" pitchFamily="34" charset="0"/>
                <a:ea typeface="Tahoma" pitchFamily="34" charset="0"/>
                <a:cs typeface="Tahoma" pitchFamily="34" charset="0"/>
              </a:rPr>
              <a:t>E</a:t>
            </a:r>
            <a:r>
              <a:rPr lang="en-US" sz="4000" dirty="0" smtClean="0">
                <a:solidFill>
                  <a:schemeClr val="bg1"/>
                </a:solidFill>
                <a:latin typeface="Tahoma" pitchFamily="34" charset="0"/>
                <a:ea typeface="Tahoma" pitchFamily="34" charset="0"/>
                <a:cs typeface="Tahoma" pitchFamily="34" charset="0"/>
              </a:rPr>
              <a:t>xercise Yourself to Godliness</a:t>
            </a:r>
          </a:p>
          <a:p>
            <a:r>
              <a:rPr lang="en-US" sz="4000" b="1" u="sng" dirty="0" smtClean="0">
                <a:solidFill>
                  <a:srgbClr val="FFFF00"/>
                </a:solidFill>
                <a:latin typeface="Tahoma" pitchFamily="34" charset="0"/>
                <a:ea typeface="Tahoma" pitchFamily="34" charset="0"/>
                <a:cs typeface="Tahoma" pitchFamily="34" charset="0"/>
              </a:rPr>
              <a:t>S</a:t>
            </a:r>
            <a:r>
              <a:rPr lang="en-US" sz="4000" dirty="0" smtClean="0">
                <a:solidFill>
                  <a:schemeClr val="bg1"/>
                </a:solidFill>
                <a:latin typeface="Tahoma" pitchFamily="34" charset="0"/>
                <a:ea typeface="Tahoma" pitchFamily="34" charset="0"/>
                <a:cs typeface="Tahoma" pitchFamily="34" charset="0"/>
              </a:rPr>
              <a:t>upport the local church &amp; Save the Lost</a:t>
            </a:r>
          </a:p>
          <a:p>
            <a:endParaRPr lang="en-US" sz="11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Even if we obeyed all the Lord said we are still unworthy because we have only done our duty (Luke 17:10) but we </a:t>
            </a:r>
            <a:r>
              <a:rPr lang="en-US" sz="4000" dirty="0" smtClean="0">
                <a:solidFill>
                  <a:schemeClr val="bg1"/>
                </a:solidFill>
                <a:latin typeface="Tahoma" pitchFamily="34" charset="0"/>
                <a:ea typeface="Tahoma" pitchFamily="34" charset="0"/>
                <a:cs typeface="Tahoma" pitchFamily="34" charset="0"/>
              </a:rPr>
              <a:t>also are </a:t>
            </a:r>
            <a:r>
              <a:rPr lang="en-US" sz="4000" dirty="0" smtClean="0">
                <a:solidFill>
                  <a:schemeClr val="bg1"/>
                </a:solidFill>
                <a:latin typeface="Tahoma" pitchFamily="34" charset="0"/>
                <a:ea typeface="Tahoma" pitchFamily="34" charset="0"/>
                <a:cs typeface="Tahoma" pitchFamily="34" charset="0"/>
              </a:rPr>
              <a:t>sinners.</a:t>
            </a:r>
          </a:p>
          <a:p>
            <a:pPr algn="ctr">
              <a:buNone/>
            </a:pPr>
            <a:endParaRPr lang="en-US" sz="11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The only way we can be saved is through Jesus who said, “He who believes and is baptized shall be saved” (Mark 16:16) and upon being baptized the Lord will add you to His church (Acts 2:47).</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 calcmode="lin" valueType="num">
                                      <p:cBhvr>
                                        <p:cTn id="56"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5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4630400" cy="8229600"/>
          </a:xfrm>
        </p:spPr>
        <p:txBody>
          <a:bodyPr>
            <a:normAutofit/>
          </a:bodyPr>
          <a:lstStyle/>
          <a:p>
            <a:r>
              <a:rPr lang="en-US" sz="14400" dirty="0" smtClean="0">
                <a:solidFill>
                  <a:srgbClr val="FFFF00"/>
                </a:solidFill>
                <a:latin typeface="Tahoma" pitchFamily="34" charset="0"/>
                <a:ea typeface="Tahoma" pitchFamily="34" charset="0"/>
                <a:cs typeface="Tahoma" pitchFamily="34" charset="0"/>
              </a:rPr>
              <a:t>Duties of Being a Member of the </a:t>
            </a:r>
            <a:r>
              <a:rPr lang="en-US" sz="14400" dirty="0" smtClean="0">
                <a:solidFill>
                  <a:srgbClr val="FFFF00"/>
                </a:solidFill>
                <a:latin typeface="Tahoma" pitchFamily="34" charset="0"/>
                <a:ea typeface="Tahoma" pitchFamily="34" charset="0"/>
                <a:cs typeface="Tahoma" pitchFamily="34" charset="0"/>
              </a:rPr>
              <a:t>Church (Part 2)</a:t>
            </a:r>
            <a:endParaRPr lang="en-US" sz="14400" dirty="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a:bodyPr>
          <a:lstStyle/>
          <a:p>
            <a:pPr algn="ctr">
              <a:buNone/>
            </a:pPr>
            <a:r>
              <a:rPr lang="en-US" sz="4400" dirty="0" smtClean="0">
                <a:solidFill>
                  <a:schemeClr val="bg1"/>
                </a:solidFill>
                <a:latin typeface="Tahoma" pitchFamily="34" charset="0"/>
                <a:ea typeface="Tahoma" pitchFamily="34" charset="0"/>
                <a:cs typeface="Tahoma" pitchFamily="34" charset="0"/>
              </a:rPr>
              <a:t>With </a:t>
            </a:r>
            <a:r>
              <a:rPr lang="en-US" sz="4400" dirty="0" smtClean="0">
                <a:solidFill>
                  <a:schemeClr val="bg1"/>
                </a:solidFill>
                <a:latin typeface="Tahoma" pitchFamily="34" charset="0"/>
                <a:ea typeface="Tahoma" pitchFamily="34" charset="0"/>
                <a:cs typeface="Tahoma" pitchFamily="34" charset="0"/>
              </a:rPr>
              <a:t>being a member of the body or church of Christ there are many spiritual blessings but there are also duties that we are expected to fulfill. </a:t>
            </a:r>
            <a:endParaRPr lang="en-US" sz="4400" dirty="0" smtClean="0">
              <a:solidFill>
                <a:schemeClr val="bg1"/>
              </a:solidFill>
              <a:latin typeface="Tahoma" pitchFamily="34" charset="0"/>
              <a:ea typeface="Tahoma" pitchFamily="34" charset="0"/>
              <a:cs typeface="Tahoma" pitchFamily="34" charset="0"/>
            </a:endParaRP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Members of the church are expected to be devoted to Christ, understand God’s will, and assemble with the saints when they are gathered together at every service possible as we discussed this morning.</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Tonight, we will discuss the next three duties of Christians.</a:t>
            </a:r>
          </a:p>
          <a:p>
            <a:pPr algn="ctr">
              <a:buNone/>
            </a:pPr>
            <a:endParaRPr lang="en-US" sz="4400" dirty="0" smtClean="0">
              <a:solidFill>
                <a:schemeClr val="bg1"/>
              </a:solidFill>
              <a:latin typeface="Tahoma" pitchFamily="34" charset="0"/>
              <a:ea typeface="Tahoma" pitchFamily="34" charset="0"/>
              <a:cs typeface="Tahoma" pitchFamily="34" charset="0"/>
            </a:endParaRPr>
          </a:p>
          <a:p>
            <a:pPr algn="ctr">
              <a:buNone/>
            </a:pPr>
            <a:endParaRPr lang="en-US" sz="4400" b="1"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a:bodyPr>
          <a:lstStyle/>
          <a:p>
            <a:r>
              <a:rPr lang="en-US" sz="6000" dirty="0" smtClean="0">
                <a:solidFill>
                  <a:srgbClr val="FFFF00"/>
                </a:solidFill>
                <a:latin typeface="Tahoma" pitchFamily="34" charset="0"/>
                <a:ea typeface="Tahoma" pitchFamily="34" charset="0"/>
                <a:cs typeface="Tahoma" pitchFamily="34" charset="0"/>
              </a:rPr>
              <a:t>Duties of being a Member of the Church</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a:bodyPr>
          <a:lstStyle/>
          <a:p>
            <a:r>
              <a:rPr lang="en-US" sz="6000" b="1" u="sng" dirty="0" smtClean="0">
                <a:solidFill>
                  <a:srgbClr val="FFFF00"/>
                </a:solidFill>
                <a:latin typeface="Tahoma" pitchFamily="34" charset="0"/>
                <a:ea typeface="Tahoma" pitchFamily="34" charset="0"/>
                <a:cs typeface="Tahoma" pitchFamily="34" charset="0"/>
              </a:rPr>
              <a:t>D</a:t>
            </a:r>
            <a:r>
              <a:rPr lang="en-US" sz="6000" dirty="0" smtClean="0">
                <a:solidFill>
                  <a:schemeClr val="bg1"/>
                </a:solidFill>
                <a:latin typeface="Tahoma" pitchFamily="34" charset="0"/>
                <a:ea typeface="Tahoma" pitchFamily="34" charset="0"/>
                <a:cs typeface="Tahoma" pitchFamily="34" charset="0"/>
              </a:rPr>
              <a:t>evoted to the Doctrine of Christ</a:t>
            </a:r>
          </a:p>
          <a:p>
            <a:r>
              <a:rPr lang="en-US" sz="6000" b="1" u="sng" dirty="0" smtClean="0">
                <a:solidFill>
                  <a:srgbClr val="FFFF00"/>
                </a:solidFill>
                <a:latin typeface="Tahoma" pitchFamily="34" charset="0"/>
                <a:ea typeface="Tahoma" pitchFamily="34" charset="0"/>
                <a:cs typeface="Tahoma" pitchFamily="34" charset="0"/>
              </a:rPr>
              <a:t>U</a:t>
            </a:r>
            <a:r>
              <a:rPr lang="en-US" sz="6000" dirty="0" smtClean="0">
                <a:solidFill>
                  <a:schemeClr val="bg1"/>
                </a:solidFill>
                <a:latin typeface="Tahoma" pitchFamily="34" charset="0"/>
                <a:ea typeface="Tahoma" pitchFamily="34" charset="0"/>
                <a:cs typeface="Tahoma" pitchFamily="34" charset="0"/>
              </a:rPr>
              <a:t>nderstanding God’s Will</a:t>
            </a:r>
          </a:p>
          <a:p>
            <a:r>
              <a:rPr lang="en-US" sz="6000" b="1" u="sng" dirty="0" smtClean="0">
                <a:solidFill>
                  <a:srgbClr val="FFFF00"/>
                </a:solidFill>
                <a:latin typeface="Tahoma" pitchFamily="34" charset="0"/>
                <a:ea typeface="Tahoma" pitchFamily="34" charset="0"/>
                <a:cs typeface="Tahoma" pitchFamily="34" charset="0"/>
              </a:rPr>
              <a:t>T</a:t>
            </a:r>
            <a:r>
              <a:rPr lang="en-US" sz="6000" dirty="0" smtClean="0">
                <a:solidFill>
                  <a:schemeClr val="bg1"/>
                </a:solidFill>
                <a:latin typeface="Tahoma" pitchFamily="34" charset="0"/>
                <a:ea typeface="Tahoma" pitchFamily="34" charset="0"/>
                <a:cs typeface="Tahoma" pitchFamily="34" charset="0"/>
              </a:rPr>
              <a:t>ogether (Assemble with the Saints)</a:t>
            </a:r>
          </a:p>
          <a:p>
            <a:r>
              <a:rPr lang="en-US" sz="6000" b="1" u="sng" dirty="0" smtClean="0">
                <a:solidFill>
                  <a:srgbClr val="FFFF00"/>
                </a:solidFill>
                <a:latin typeface="Tahoma" pitchFamily="34" charset="0"/>
                <a:ea typeface="Tahoma" pitchFamily="34" charset="0"/>
                <a:cs typeface="Tahoma" pitchFamily="34" charset="0"/>
              </a:rPr>
              <a:t>I</a:t>
            </a:r>
            <a:r>
              <a:rPr lang="en-US" sz="6000" dirty="0" smtClean="0">
                <a:solidFill>
                  <a:schemeClr val="bg1"/>
                </a:solidFill>
                <a:latin typeface="Tahoma" pitchFamily="34" charset="0"/>
                <a:ea typeface="Tahoma" pitchFamily="34" charset="0"/>
                <a:cs typeface="Tahoma" pitchFamily="34" charset="0"/>
              </a:rPr>
              <a:t>ncrease (Spiritual Growth)</a:t>
            </a:r>
          </a:p>
          <a:p>
            <a:pPr algn="ctr">
              <a:buNone/>
            </a:pPr>
            <a:endParaRPr lang="en-US" sz="15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fontScale="90000"/>
          </a:bodyPr>
          <a:lstStyle/>
          <a:p>
            <a:r>
              <a:rPr lang="en-US" b="1" u="sng" dirty="0" smtClean="0">
                <a:solidFill>
                  <a:srgbClr val="FFFF00"/>
                </a:solidFill>
                <a:latin typeface="Tahoma" pitchFamily="34" charset="0"/>
                <a:ea typeface="Tahoma" pitchFamily="34" charset="0"/>
                <a:cs typeface="Tahoma" pitchFamily="34" charset="0"/>
              </a:rPr>
              <a:t>I</a:t>
            </a:r>
            <a:r>
              <a:rPr lang="en-US" dirty="0" smtClean="0">
                <a:solidFill>
                  <a:srgbClr val="FFFF00"/>
                </a:solidFill>
                <a:latin typeface="Tahoma" pitchFamily="34" charset="0"/>
                <a:ea typeface="Tahoma" pitchFamily="34" charset="0"/>
                <a:cs typeface="Tahoma" pitchFamily="34" charset="0"/>
              </a:rPr>
              <a:t>ncrease (Spiritual Growth)</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fontScale="92500"/>
          </a:bodyPr>
          <a:lstStyle/>
          <a:p>
            <a:pPr algn="ctr">
              <a:buNone/>
            </a:pPr>
            <a:r>
              <a:rPr lang="en-US" sz="4000" dirty="0" smtClean="0">
                <a:solidFill>
                  <a:schemeClr val="bg1"/>
                </a:solidFill>
                <a:latin typeface="Tahoma" pitchFamily="34" charset="0"/>
                <a:ea typeface="Tahoma" pitchFamily="34" charset="0"/>
                <a:cs typeface="Tahoma" pitchFamily="34" charset="0"/>
              </a:rPr>
              <a:t>The apostle Paul prayed that the Colossian brethren would bear fruit in every good work and be increasing in the knowledge of God. (Col. 1:9-10)</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We should be growing up to be like Christ &amp; not be satisfied with our spiritual growth- we can always learn more (Eph. 4:11-13). </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But </a:t>
            </a:r>
            <a:r>
              <a:rPr lang="en-US" sz="4000" dirty="0" smtClean="0">
                <a:solidFill>
                  <a:schemeClr val="bg1"/>
                </a:solidFill>
                <a:latin typeface="Tahoma" pitchFamily="34" charset="0"/>
                <a:ea typeface="Tahoma" pitchFamily="34" charset="0"/>
                <a:cs typeface="Tahoma" pitchFamily="34" charset="0"/>
              </a:rPr>
              <a:t>for </a:t>
            </a:r>
            <a:r>
              <a:rPr lang="en-US" sz="4000" dirty="0" smtClean="0">
                <a:solidFill>
                  <a:schemeClr val="bg1"/>
                </a:solidFill>
                <a:latin typeface="Tahoma" pitchFamily="34" charset="0"/>
                <a:ea typeface="Tahoma" pitchFamily="34" charset="0"/>
                <a:cs typeface="Tahoma" pitchFamily="34" charset="0"/>
              </a:rPr>
              <a:t>that to happen, we must put away sinful habits and/or not allow ourselves to be deceived by false teachers or every wind of doctrine (Eph. 4:14, 25-32; 2 Peter 3:16-18).</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Let us hold fast to the Head so that the entire body might grow with the increase that comes from God (Eph. 4:15-16; Col. 2:19). </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a:bodyPr>
          <a:lstStyle/>
          <a:p>
            <a:r>
              <a:rPr lang="en-US" sz="6000" dirty="0" smtClean="0">
                <a:solidFill>
                  <a:srgbClr val="FFFF00"/>
                </a:solidFill>
                <a:latin typeface="Tahoma" pitchFamily="34" charset="0"/>
                <a:ea typeface="Tahoma" pitchFamily="34" charset="0"/>
                <a:cs typeface="Tahoma" pitchFamily="34" charset="0"/>
              </a:rPr>
              <a:t>Duties of being a Member of the Church</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a:bodyPr>
          <a:lstStyle/>
          <a:p>
            <a:r>
              <a:rPr lang="en-US" sz="6000" b="1" u="sng" dirty="0" smtClean="0">
                <a:solidFill>
                  <a:srgbClr val="FFFF00"/>
                </a:solidFill>
                <a:latin typeface="Tahoma" pitchFamily="34" charset="0"/>
                <a:ea typeface="Tahoma" pitchFamily="34" charset="0"/>
                <a:cs typeface="Tahoma" pitchFamily="34" charset="0"/>
              </a:rPr>
              <a:t>D</a:t>
            </a:r>
            <a:r>
              <a:rPr lang="en-US" sz="6000" dirty="0" smtClean="0">
                <a:solidFill>
                  <a:schemeClr val="bg1"/>
                </a:solidFill>
                <a:latin typeface="Tahoma" pitchFamily="34" charset="0"/>
                <a:ea typeface="Tahoma" pitchFamily="34" charset="0"/>
                <a:cs typeface="Tahoma" pitchFamily="34" charset="0"/>
              </a:rPr>
              <a:t>evoted to the Doctrine of Christ</a:t>
            </a:r>
          </a:p>
          <a:p>
            <a:r>
              <a:rPr lang="en-US" sz="6000" b="1" u="sng" dirty="0" smtClean="0">
                <a:solidFill>
                  <a:srgbClr val="FFFF00"/>
                </a:solidFill>
                <a:latin typeface="Tahoma" pitchFamily="34" charset="0"/>
                <a:ea typeface="Tahoma" pitchFamily="34" charset="0"/>
                <a:cs typeface="Tahoma" pitchFamily="34" charset="0"/>
              </a:rPr>
              <a:t>U</a:t>
            </a:r>
            <a:r>
              <a:rPr lang="en-US" sz="6000" dirty="0" smtClean="0">
                <a:solidFill>
                  <a:schemeClr val="bg1"/>
                </a:solidFill>
                <a:latin typeface="Tahoma" pitchFamily="34" charset="0"/>
                <a:ea typeface="Tahoma" pitchFamily="34" charset="0"/>
                <a:cs typeface="Tahoma" pitchFamily="34" charset="0"/>
              </a:rPr>
              <a:t>nderstanding God’s Will</a:t>
            </a:r>
          </a:p>
          <a:p>
            <a:r>
              <a:rPr lang="en-US" sz="6000" b="1" u="sng" dirty="0" smtClean="0">
                <a:solidFill>
                  <a:srgbClr val="FFFF00"/>
                </a:solidFill>
                <a:latin typeface="Tahoma" pitchFamily="34" charset="0"/>
                <a:ea typeface="Tahoma" pitchFamily="34" charset="0"/>
                <a:cs typeface="Tahoma" pitchFamily="34" charset="0"/>
              </a:rPr>
              <a:t>T</a:t>
            </a:r>
            <a:r>
              <a:rPr lang="en-US" sz="6000" dirty="0" smtClean="0">
                <a:solidFill>
                  <a:schemeClr val="bg1"/>
                </a:solidFill>
                <a:latin typeface="Tahoma" pitchFamily="34" charset="0"/>
                <a:ea typeface="Tahoma" pitchFamily="34" charset="0"/>
                <a:cs typeface="Tahoma" pitchFamily="34" charset="0"/>
              </a:rPr>
              <a:t>ogether (Assemble with the Saints)</a:t>
            </a:r>
          </a:p>
          <a:p>
            <a:r>
              <a:rPr lang="en-US" sz="6000" b="1" u="sng" dirty="0" smtClean="0">
                <a:solidFill>
                  <a:srgbClr val="FFFF00"/>
                </a:solidFill>
                <a:latin typeface="Tahoma" pitchFamily="34" charset="0"/>
                <a:ea typeface="Tahoma" pitchFamily="34" charset="0"/>
                <a:cs typeface="Tahoma" pitchFamily="34" charset="0"/>
              </a:rPr>
              <a:t>I</a:t>
            </a:r>
            <a:r>
              <a:rPr lang="en-US" sz="6000" dirty="0" smtClean="0">
                <a:solidFill>
                  <a:schemeClr val="bg1"/>
                </a:solidFill>
                <a:latin typeface="Tahoma" pitchFamily="34" charset="0"/>
                <a:ea typeface="Tahoma" pitchFamily="34" charset="0"/>
                <a:cs typeface="Tahoma" pitchFamily="34" charset="0"/>
              </a:rPr>
              <a:t>ncrease (Spiritual Growth)</a:t>
            </a:r>
          </a:p>
          <a:p>
            <a:r>
              <a:rPr lang="en-US" sz="6000" b="1" u="sng" dirty="0" smtClean="0">
                <a:solidFill>
                  <a:srgbClr val="FFFF00"/>
                </a:solidFill>
                <a:latin typeface="Tahoma" pitchFamily="34" charset="0"/>
                <a:ea typeface="Tahoma" pitchFamily="34" charset="0"/>
                <a:cs typeface="Tahoma" pitchFamily="34" charset="0"/>
              </a:rPr>
              <a:t>E</a:t>
            </a:r>
            <a:r>
              <a:rPr lang="en-US" sz="6000" dirty="0" smtClean="0">
                <a:solidFill>
                  <a:schemeClr val="bg1"/>
                </a:solidFill>
                <a:latin typeface="Tahoma" pitchFamily="34" charset="0"/>
                <a:ea typeface="Tahoma" pitchFamily="34" charset="0"/>
                <a:cs typeface="Tahoma" pitchFamily="34" charset="0"/>
              </a:rPr>
              <a:t>xercise Yourself to </a:t>
            </a:r>
            <a:r>
              <a:rPr lang="en-US" sz="6000" dirty="0" smtClean="0">
                <a:solidFill>
                  <a:schemeClr val="bg1"/>
                </a:solidFill>
                <a:latin typeface="Tahoma" pitchFamily="34" charset="0"/>
                <a:ea typeface="Tahoma" pitchFamily="34" charset="0"/>
                <a:cs typeface="Tahoma" pitchFamily="34" charset="0"/>
              </a:rPr>
              <a:t>Godliness</a:t>
            </a:r>
            <a:endParaRPr lang="en-US" sz="60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fontScale="90000"/>
          </a:bodyPr>
          <a:lstStyle/>
          <a:p>
            <a:r>
              <a:rPr lang="en-US" b="1" u="sng" dirty="0" smtClean="0">
                <a:solidFill>
                  <a:srgbClr val="FFFF00"/>
                </a:solidFill>
                <a:latin typeface="Tahoma" pitchFamily="34" charset="0"/>
                <a:ea typeface="Tahoma" pitchFamily="34" charset="0"/>
                <a:cs typeface="Tahoma" pitchFamily="34" charset="0"/>
              </a:rPr>
              <a:t>E</a:t>
            </a:r>
            <a:r>
              <a:rPr lang="en-US" dirty="0" smtClean="0">
                <a:solidFill>
                  <a:srgbClr val="FFFF00"/>
                </a:solidFill>
                <a:latin typeface="Tahoma" pitchFamily="34" charset="0"/>
                <a:ea typeface="Tahoma" pitchFamily="34" charset="0"/>
                <a:cs typeface="Tahoma" pitchFamily="34" charset="0"/>
              </a:rPr>
              <a:t>xercise Yourself to Godliness</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lnSpcReduction="10000"/>
          </a:bodyPr>
          <a:lstStyle/>
          <a:p>
            <a:pPr algn="ctr">
              <a:buNone/>
            </a:pPr>
            <a:r>
              <a:rPr lang="en-US" sz="4400" dirty="0" smtClean="0">
                <a:solidFill>
                  <a:schemeClr val="bg1"/>
                </a:solidFill>
                <a:latin typeface="Tahoma" pitchFamily="34" charset="0"/>
                <a:ea typeface="Tahoma" pitchFamily="34" charset="0"/>
                <a:cs typeface="Tahoma" pitchFamily="34" charset="0"/>
              </a:rPr>
              <a:t>The experts tell us that if we are able to average 20 minutes of exercise a day (about 2 ½ hours/week) we will sleep better, our brain will be sharper, we will live longer, etc.  </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Bodily exercise does profit some but it is only temporary.</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  Exercising yourself to godliness will profit you both now and also for all of eternity (1 Tim. 4:7-8)!</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 The expression if you don’t use it you lose it is not only true in the physical realm but also in the spiritual. </a:t>
            </a:r>
          </a:p>
          <a:p>
            <a:pPr algn="ctr">
              <a:buNone/>
            </a:pPr>
            <a:endParaRPr lang="en-US" sz="15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fontScale="90000"/>
          </a:bodyPr>
          <a:lstStyle/>
          <a:p>
            <a:r>
              <a:rPr lang="en-US" b="1" u="sng" dirty="0" smtClean="0">
                <a:solidFill>
                  <a:srgbClr val="FFFF00"/>
                </a:solidFill>
                <a:latin typeface="Tahoma" pitchFamily="34" charset="0"/>
                <a:ea typeface="Tahoma" pitchFamily="34" charset="0"/>
                <a:cs typeface="Tahoma" pitchFamily="34" charset="0"/>
              </a:rPr>
              <a:t>E</a:t>
            </a:r>
            <a:r>
              <a:rPr lang="en-US" dirty="0" smtClean="0">
                <a:solidFill>
                  <a:srgbClr val="FFFF00"/>
                </a:solidFill>
                <a:latin typeface="Tahoma" pitchFamily="34" charset="0"/>
                <a:ea typeface="Tahoma" pitchFamily="34" charset="0"/>
                <a:cs typeface="Tahoma" pitchFamily="34" charset="0"/>
              </a:rPr>
              <a:t>xercise Yourself to Godliness</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lnSpcReduction="10000"/>
          </a:bodyPr>
          <a:lstStyle/>
          <a:p>
            <a:pPr algn="ctr">
              <a:buNone/>
            </a:pPr>
            <a:r>
              <a:rPr lang="en-US" sz="4200" dirty="0" smtClean="0">
                <a:solidFill>
                  <a:schemeClr val="bg1"/>
                </a:solidFill>
                <a:latin typeface="Tahoma" pitchFamily="34" charset="0"/>
                <a:ea typeface="Tahoma" pitchFamily="34" charset="0"/>
                <a:cs typeface="Tahoma" pitchFamily="34" charset="0"/>
              </a:rPr>
              <a:t>We should be exercising our senses to discern good and evil and be teachers but if we aren’t practicing righteousness, we’ll have to be taught again (Heb. 5:12-14).  </a:t>
            </a:r>
          </a:p>
          <a:p>
            <a:pPr algn="ctr">
              <a:buNone/>
            </a:pPr>
            <a:endParaRPr lang="en-US" sz="1800" dirty="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Yes, exercise hurts sometimes but in the spiritual realm it yields the peaceful fruit of righteousness to those who have been trained by it to be </a:t>
            </a:r>
            <a:r>
              <a:rPr lang="en-US" sz="4200" dirty="0" smtClean="0">
                <a:solidFill>
                  <a:schemeClr val="bg1"/>
                </a:solidFill>
                <a:latin typeface="Tahoma" pitchFamily="34" charset="0"/>
                <a:ea typeface="Tahoma" pitchFamily="34" charset="0"/>
                <a:cs typeface="Tahoma" pitchFamily="34" charset="0"/>
              </a:rPr>
              <a:t>holy.                              </a:t>
            </a:r>
            <a:r>
              <a:rPr lang="en-US" sz="4200" dirty="0" smtClean="0">
                <a:solidFill>
                  <a:schemeClr val="bg1"/>
                </a:solidFill>
                <a:latin typeface="Tahoma" pitchFamily="34" charset="0"/>
                <a:ea typeface="Tahoma" pitchFamily="34" charset="0"/>
                <a:cs typeface="Tahoma" pitchFamily="34" charset="0"/>
              </a:rPr>
              <a:t>(Heb. 12:11; Eph. </a:t>
            </a:r>
            <a:r>
              <a:rPr lang="en-US" sz="4200" dirty="0" smtClean="0">
                <a:solidFill>
                  <a:schemeClr val="bg1"/>
                </a:solidFill>
                <a:latin typeface="Tahoma" pitchFamily="34" charset="0"/>
                <a:ea typeface="Tahoma" pitchFamily="34" charset="0"/>
                <a:cs typeface="Tahoma" pitchFamily="34" charset="0"/>
              </a:rPr>
              <a:t>5:3ff; 2 Peter 1:5ff). </a:t>
            </a:r>
            <a:endParaRPr lang="en-US" sz="4200" dirty="0" smtClean="0">
              <a:solidFill>
                <a:schemeClr val="bg1"/>
              </a:solidFill>
              <a:latin typeface="Tahoma" pitchFamily="34" charset="0"/>
              <a:ea typeface="Tahoma" pitchFamily="34" charset="0"/>
              <a:cs typeface="Tahoma" pitchFamily="34" charset="0"/>
            </a:endParaRPr>
          </a:p>
          <a:p>
            <a:pPr algn="ctr">
              <a:buNone/>
            </a:pPr>
            <a:endParaRPr lang="en-US" sz="18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Are you exercising yourself to godliness or are you training yourself to do evil by allowing yourself to be conformed to this world (2 Peter 2:14-15; Romans 12:2)?</a:t>
            </a:r>
            <a:endParaRPr lang="en-US" sz="42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a:bodyPr>
          <a:lstStyle/>
          <a:p>
            <a:r>
              <a:rPr lang="en-US" sz="6000" dirty="0" smtClean="0">
                <a:solidFill>
                  <a:srgbClr val="FFFF00"/>
                </a:solidFill>
                <a:latin typeface="Tahoma" pitchFamily="34" charset="0"/>
                <a:ea typeface="Tahoma" pitchFamily="34" charset="0"/>
                <a:cs typeface="Tahoma" pitchFamily="34" charset="0"/>
              </a:rPr>
              <a:t>Duties of being a Member of the Church</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a:bodyPr>
          <a:lstStyle/>
          <a:p>
            <a:r>
              <a:rPr lang="en-US" sz="6000" b="1" u="sng" dirty="0" smtClean="0">
                <a:solidFill>
                  <a:srgbClr val="FFFF00"/>
                </a:solidFill>
                <a:latin typeface="Tahoma" pitchFamily="34" charset="0"/>
                <a:ea typeface="Tahoma" pitchFamily="34" charset="0"/>
                <a:cs typeface="Tahoma" pitchFamily="34" charset="0"/>
              </a:rPr>
              <a:t>D</a:t>
            </a:r>
            <a:r>
              <a:rPr lang="en-US" sz="6000" dirty="0" smtClean="0">
                <a:solidFill>
                  <a:schemeClr val="bg1"/>
                </a:solidFill>
                <a:latin typeface="Tahoma" pitchFamily="34" charset="0"/>
                <a:ea typeface="Tahoma" pitchFamily="34" charset="0"/>
                <a:cs typeface="Tahoma" pitchFamily="34" charset="0"/>
              </a:rPr>
              <a:t>evoted to the Doctrine of Christ</a:t>
            </a:r>
          </a:p>
          <a:p>
            <a:r>
              <a:rPr lang="en-US" sz="6000" b="1" u="sng" dirty="0" smtClean="0">
                <a:solidFill>
                  <a:srgbClr val="FFFF00"/>
                </a:solidFill>
                <a:latin typeface="Tahoma" pitchFamily="34" charset="0"/>
                <a:ea typeface="Tahoma" pitchFamily="34" charset="0"/>
                <a:cs typeface="Tahoma" pitchFamily="34" charset="0"/>
              </a:rPr>
              <a:t>U</a:t>
            </a:r>
            <a:r>
              <a:rPr lang="en-US" sz="6000" dirty="0" smtClean="0">
                <a:solidFill>
                  <a:schemeClr val="bg1"/>
                </a:solidFill>
                <a:latin typeface="Tahoma" pitchFamily="34" charset="0"/>
                <a:ea typeface="Tahoma" pitchFamily="34" charset="0"/>
                <a:cs typeface="Tahoma" pitchFamily="34" charset="0"/>
              </a:rPr>
              <a:t>nderstanding God’s Will</a:t>
            </a:r>
          </a:p>
          <a:p>
            <a:r>
              <a:rPr lang="en-US" sz="6000" b="1" u="sng" dirty="0" smtClean="0">
                <a:solidFill>
                  <a:srgbClr val="FFFF00"/>
                </a:solidFill>
                <a:latin typeface="Tahoma" pitchFamily="34" charset="0"/>
                <a:ea typeface="Tahoma" pitchFamily="34" charset="0"/>
                <a:cs typeface="Tahoma" pitchFamily="34" charset="0"/>
              </a:rPr>
              <a:t>T</a:t>
            </a:r>
            <a:r>
              <a:rPr lang="en-US" sz="6000" dirty="0" smtClean="0">
                <a:solidFill>
                  <a:schemeClr val="bg1"/>
                </a:solidFill>
                <a:latin typeface="Tahoma" pitchFamily="34" charset="0"/>
                <a:ea typeface="Tahoma" pitchFamily="34" charset="0"/>
                <a:cs typeface="Tahoma" pitchFamily="34" charset="0"/>
              </a:rPr>
              <a:t>ogether (Assemble with the Saints)</a:t>
            </a:r>
          </a:p>
          <a:p>
            <a:r>
              <a:rPr lang="en-US" sz="6000" b="1" u="sng" dirty="0" smtClean="0">
                <a:solidFill>
                  <a:srgbClr val="FFFF00"/>
                </a:solidFill>
                <a:latin typeface="Tahoma" pitchFamily="34" charset="0"/>
                <a:ea typeface="Tahoma" pitchFamily="34" charset="0"/>
                <a:cs typeface="Tahoma" pitchFamily="34" charset="0"/>
              </a:rPr>
              <a:t>I</a:t>
            </a:r>
            <a:r>
              <a:rPr lang="en-US" sz="6000" dirty="0" smtClean="0">
                <a:solidFill>
                  <a:schemeClr val="bg1"/>
                </a:solidFill>
                <a:latin typeface="Tahoma" pitchFamily="34" charset="0"/>
                <a:ea typeface="Tahoma" pitchFamily="34" charset="0"/>
                <a:cs typeface="Tahoma" pitchFamily="34" charset="0"/>
              </a:rPr>
              <a:t>ncrease (Spiritual Growth)</a:t>
            </a:r>
          </a:p>
          <a:p>
            <a:r>
              <a:rPr lang="en-US" sz="6000" b="1" u="sng" dirty="0" smtClean="0">
                <a:solidFill>
                  <a:srgbClr val="FFFF00"/>
                </a:solidFill>
                <a:latin typeface="Tahoma" pitchFamily="34" charset="0"/>
                <a:ea typeface="Tahoma" pitchFamily="34" charset="0"/>
                <a:cs typeface="Tahoma" pitchFamily="34" charset="0"/>
              </a:rPr>
              <a:t>E</a:t>
            </a:r>
            <a:r>
              <a:rPr lang="en-US" sz="6000" dirty="0" smtClean="0">
                <a:solidFill>
                  <a:schemeClr val="bg1"/>
                </a:solidFill>
                <a:latin typeface="Tahoma" pitchFamily="34" charset="0"/>
                <a:ea typeface="Tahoma" pitchFamily="34" charset="0"/>
                <a:cs typeface="Tahoma" pitchFamily="34" charset="0"/>
              </a:rPr>
              <a:t>xercise Yourself to Godliness</a:t>
            </a:r>
          </a:p>
          <a:p>
            <a:r>
              <a:rPr lang="en-US" sz="6000" b="1" u="sng" dirty="0" smtClean="0">
                <a:solidFill>
                  <a:srgbClr val="FFFF00"/>
                </a:solidFill>
                <a:latin typeface="Tahoma" pitchFamily="34" charset="0"/>
                <a:ea typeface="Tahoma" pitchFamily="34" charset="0"/>
                <a:cs typeface="Tahoma" pitchFamily="34" charset="0"/>
              </a:rPr>
              <a:t>S</a:t>
            </a:r>
            <a:r>
              <a:rPr lang="en-US" sz="6000" dirty="0" smtClean="0">
                <a:solidFill>
                  <a:schemeClr val="bg1"/>
                </a:solidFill>
                <a:latin typeface="Tahoma" pitchFamily="34" charset="0"/>
                <a:ea typeface="Tahoma" pitchFamily="34" charset="0"/>
                <a:cs typeface="Tahoma" pitchFamily="34" charset="0"/>
              </a:rPr>
              <a:t>upport the local church &amp; </a:t>
            </a:r>
            <a:r>
              <a:rPr lang="en-US" sz="6000" u="sng" dirty="0" smtClean="0">
                <a:solidFill>
                  <a:srgbClr val="FFFF00"/>
                </a:solidFill>
                <a:latin typeface="Tahoma" pitchFamily="34" charset="0"/>
                <a:ea typeface="Tahoma" pitchFamily="34" charset="0"/>
                <a:cs typeface="Tahoma" pitchFamily="34" charset="0"/>
              </a:rPr>
              <a:t>S</a:t>
            </a:r>
            <a:r>
              <a:rPr lang="en-US" sz="6000" dirty="0" smtClean="0">
                <a:solidFill>
                  <a:schemeClr val="bg1"/>
                </a:solidFill>
                <a:latin typeface="Tahoma" pitchFamily="34" charset="0"/>
                <a:ea typeface="Tahoma" pitchFamily="34" charset="0"/>
                <a:cs typeface="Tahoma" pitchFamily="34" charset="0"/>
              </a:rPr>
              <a:t>ave the Lost</a:t>
            </a:r>
          </a:p>
          <a:p>
            <a:pPr algn="ctr">
              <a:buNone/>
            </a:pPr>
            <a:endParaRPr lang="en-US" sz="15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p:cTn id="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3490</TotalTime>
  <Words>910</Words>
  <Application>Microsoft Office PowerPoint</Application>
  <PresentationFormat>Custom</PresentationFormat>
  <Paragraphs>73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Songs for Worship at Woodmont</vt:lpstr>
      <vt:lpstr>Duties of Being a Member of the Church (Part 2)</vt:lpstr>
      <vt:lpstr>Introduction</vt:lpstr>
      <vt:lpstr>Duties of being a Member of the Church</vt:lpstr>
      <vt:lpstr>Increase (Spiritual Growth)</vt:lpstr>
      <vt:lpstr>Duties of being a Member of the Church</vt:lpstr>
      <vt:lpstr>Exercise Yourself to Godliness</vt:lpstr>
      <vt:lpstr>Exercise Yourself to Godliness</vt:lpstr>
      <vt:lpstr>Duties of being a Member of the Church</vt:lpstr>
      <vt:lpstr>Support the Local Church &amp; Save the Lost</vt:lpstr>
      <vt:lpstr>Support the Local Church &amp; Save the Lost</vt:lpstr>
      <vt:lpstr>Duties of being a Member of the Church </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Duties of Being a Member of the Church</dc:title>
  <dc:creator>Steven Lawrence Locklair</dc:creator>
  <cp:lastModifiedBy>Steven Lawrence Locklair</cp:lastModifiedBy>
  <cp:revision>23</cp:revision>
  <dcterms:created xsi:type="dcterms:W3CDTF">2013-09-20T10:02:01Z</dcterms:created>
  <dcterms:modified xsi:type="dcterms:W3CDTF">2013-09-22T20:26:19Z</dcterms:modified>
</cp:coreProperties>
</file>