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996" y="-18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3586DC8D-5224-4CDB-942D-B262105742B4}" type="datetimeFigureOut">
              <a:rPr lang="en-US" smtClean="0"/>
              <a:pPr/>
              <a:t>9/4/2013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57C59AF-59C7-4EC3-8675-D4043778348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1FE7C1-4EFD-4FF9-988A-7B68FDFC8787}"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E7C1-4EFD-4FF9-988A-7B68FDFC8787}"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E7C1-4EFD-4FF9-988A-7B68FDFC8787}"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E7C1-4EFD-4FF9-988A-7B68FDFC8787}"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FE7C1-4EFD-4FF9-988A-7B68FDFC8787}"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1FE7C1-4EFD-4FF9-988A-7B68FDFC8787}"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FE7C1-4EFD-4FF9-988A-7B68FDFC8787}" type="datetimeFigureOut">
              <a:rPr lang="en-US" smtClean="0"/>
              <a:pPr/>
              <a:t>9/4/2013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1FE7C1-4EFD-4FF9-988A-7B68FDFC8787}" type="datetimeFigureOut">
              <a:rPr lang="en-US" smtClean="0"/>
              <a:pPr/>
              <a:t>9/4/2013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FE7C1-4EFD-4FF9-988A-7B68FDFC8787}" type="datetimeFigureOut">
              <a:rPr lang="en-US" smtClean="0"/>
              <a:pPr/>
              <a:t>9/4/2013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E7C1-4EFD-4FF9-988A-7B68FDFC8787}"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E7C1-4EFD-4FF9-988A-7B68FDFC8787}"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D3E5F-3ADE-4BAA-B962-A75C1135ABC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331FE7C1-4EFD-4FF9-988A-7B68FDFC8787}" type="datetimeFigureOut">
              <a:rPr lang="en-US" smtClean="0"/>
              <a:pPr/>
              <a:t>9/4/2013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3E0D3E5F-3ADE-4BAA-B962-A75C1135AB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Autofit/>
          </a:bodyPr>
          <a:lstStyle/>
          <a:p>
            <a:r>
              <a:rPr lang="en-US" sz="15000" dirty="0" smtClean="0">
                <a:solidFill>
                  <a:srgbClr val="FFFF00"/>
                </a:solidFill>
                <a:latin typeface="Tahoma" pitchFamily="34" charset="0"/>
                <a:ea typeface="Tahoma" pitchFamily="34" charset="0"/>
                <a:cs typeface="Tahoma" pitchFamily="34" charset="0"/>
              </a:rPr>
              <a:t>Use Your Imagination         for Good</a:t>
            </a:r>
            <a:endParaRPr lang="en-US" sz="150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14630400" cy="72390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This morning we warned about men following the evil imaginations of their heart leading to rebellion against God and suffering the eternal consequences. </a:t>
            </a:r>
          </a:p>
          <a:p>
            <a:pPr marL="609600" indent="-609600" algn="ctr">
              <a:buNone/>
              <a:defRPr/>
            </a:pPr>
            <a:endParaRPr lang="en-US" sz="20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But we can use our imaginations for good if we allow </a:t>
            </a:r>
            <a:r>
              <a:rPr lang="en-US" dirty="0" smtClean="0">
                <a:solidFill>
                  <a:schemeClr val="bg1"/>
                </a:solidFill>
                <a:latin typeface="Tahoma" pitchFamily="34" charset="0"/>
                <a:ea typeface="Tahoma" pitchFamily="34" charset="0"/>
                <a:cs typeface="Tahoma" pitchFamily="34" charset="0"/>
              </a:rPr>
              <a:t>the Bible </a:t>
            </a:r>
            <a:r>
              <a:rPr lang="en-US" dirty="0">
                <a:solidFill>
                  <a:schemeClr val="bg1"/>
                </a:solidFill>
                <a:latin typeface="Tahoma" pitchFamily="34" charset="0"/>
                <a:ea typeface="Tahoma" pitchFamily="34" charset="0"/>
                <a:cs typeface="Tahoma" pitchFamily="34" charset="0"/>
              </a:rPr>
              <a:t>to dwell in our </a:t>
            </a:r>
            <a:r>
              <a:rPr lang="en-US" dirty="0" smtClean="0">
                <a:solidFill>
                  <a:schemeClr val="bg1"/>
                </a:solidFill>
                <a:latin typeface="Tahoma" pitchFamily="34" charset="0"/>
                <a:ea typeface="Tahoma" pitchFamily="34" charset="0"/>
                <a:cs typeface="Tahoma" pitchFamily="34" charset="0"/>
              </a:rPr>
              <a:t>hearts (Co. 3:16; Ph. 4:8).                                        </a:t>
            </a:r>
            <a:endParaRPr lang="en-US" dirty="0">
              <a:solidFill>
                <a:schemeClr val="bg1"/>
              </a:solidFill>
              <a:latin typeface="Tahoma" pitchFamily="34" charset="0"/>
              <a:ea typeface="Tahoma" pitchFamily="34" charset="0"/>
              <a:cs typeface="Tahoma" pitchFamily="34" charset="0"/>
            </a:endParaRPr>
          </a:p>
          <a:p>
            <a:pPr marL="609600" indent="-609600" algn="ctr">
              <a:buNone/>
              <a:defRPr/>
            </a:pPr>
            <a:endParaRPr lang="en-US" sz="20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The Bible is a book of pictures in which the Lord gives us metaphors to think about so that we will trust </a:t>
            </a:r>
            <a:r>
              <a:rPr lang="en-US" dirty="0" smtClean="0">
                <a:solidFill>
                  <a:schemeClr val="bg1"/>
                </a:solidFill>
                <a:latin typeface="Tahoma" pitchFamily="34" charset="0"/>
                <a:ea typeface="Tahoma" pitchFamily="34" charset="0"/>
                <a:cs typeface="Tahoma" pitchFamily="34" charset="0"/>
              </a:rPr>
              <a:t>&amp; obey </a:t>
            </a:r>
            <a:r>
              <a:rPr lang="en-US" dirty="0">
                <a:solidFill>
                  <a:schemeClr val="bg1"/>
                </a:solidFill>
                <a:latin typeface="Tahoma" pitchFamily="34" charset="0"/>
                <a:ea typeface="Tahoma" pitchFamily="34" charset="0"/>
                <a:cs typeface="Tahoma" pitchFamily="34" charset="0"/>
              </a:rPr>
              <a:t>Him. </a:t>
            </a:r>
          </a:p>
          <a:p>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Protection of Imagination (Metaphors)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The Lord is our shepherd who guides us in the path of righteousness while we are like sheep that have gone </a:t>
            </a:r>
            <a:r>
              <a:rPr lang="en-US" dirty="0" smtClean="0">
                <a:solidFill>
                  <a:schemeClr val="bg1"/>
                </a:solidFill>
                <a:latin typeface="Tahoma" pitchFamily="34" charset="0"/>
                <a:ea typeface="Tahoma" pitchFamily="34" charset="0"/>
                <a:cs typeface="Tahoma" pitchFamily="34" charset="0"/>
              </a:rPr>
              <a:t>astray (</a:t>
            </a:r>
            <a:r>
              <a:rPr lang="en-US" dirty="0">
                <a:solidFill>
                  <a:schemeClr val="bg1"/>
                </a:solidFill>
                <a:latin typeface="Tahoma" pitchFamily="34" charset="0"/>
                <a:ea typeface="Tahoma" pitchFamily="34" charset="0"/>
                <a:cs typeface="Tahoma" pitchFamily="34" charset="0"/>
              </a:rPr>
              <a:t>Psalm 23:1-3; Isaiah 53:6</a:t>
            </a: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0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Jesus is the Good Shepherd who lays down His life for the sheep (John 10:11ff). </a:t>
            </a:r>
          </a:p>
          <a:p>
            <a:pPr marL="609600" indent="-609600" algn="ctr">
              <a:defRPr/>
            </a:pPr>
            <a:endParaRPr lang="en-US" sz="20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Jesus knows His sheep by name, they listen to His voice and follow Him, and they will have eternal life and never perish (John </a:t>
            </a:r>
            <a:r>
              <a:rPr lang="en-US" dirty="0" smtClean="0">
                <a:solidFill>
                  <a:schemeClr val="bg1"/>
                </a:solidFill>
                <a:latin typeface="Tahoma" pitchFamily="34" charset="0"/>
                <a:ea typeface="Tahoma" pitchFamily="34" charset="0"/>
                <a:cs typeface="Tahoma" pitchFamily="34" charset="0"/>
              </a:rPr>
              <a:t>10:27ff</a:t>
            </a:r>
            <a:r>
              <a:rPr lang="en-US" dirty="0">
                <a:solidFill>
                  <a:schemeClr val="bg1"/>
                </a:solidFill>
                <a:latin typeface="Tahoma" pitchFamily="34" charset="0"/>
                <a:ea typeface="Tahoma" pitchFamily="34" charset="0"/>
                <a:cs typeface="Tahoma"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Protection of Imagination (Metaphors)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Jesus is the Lamb of God that was led to the slaughter and takes away the sin of the </a:t>
            </a:r>
            <a:r>
              <a:rPr lang="en-US" dirty="0" smtClean="0">
                <a:solidFill>
                  <a:schemeClr val="bg1"/>
                </a:solidFill>
                <a:latin typeface="Tahoma" pitchFamily="34" charset="0"/>
                <a:ea typeface="Tahoma" pitchFamily="34" charset="0"/>
                <a:cs typeface="Tahoma" pitchFamily="34" charset="0"/>
              </a:rPr>
              <a:t>world.                       </a:t>
            </a:r>
            <a:r>
              <a:rPr lang="en-US" dirty="0">
                <a:solidFill>
                  <a:schemeClr val="bg1"/>
                </a:solidFill>
                <a:latin typeface="Tahoma" pitchFamily="34" charset="0"/>
                <a:ea typeface="Tahoma" pitchFamily="34" charset="0"/>
                <a:cs typeface="Tahoma" pitchFamily="34" charset="0"/>
              </a:rPr>
              <a:t>(Isaiah 53:7; John 1:29; Acts 8:32ff</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Jesus is the Bread of Life; if we hunger and thirst after righteousness, we will never be hungry and </a:t>
            </a:r>
            <a:r>
              <a:rPr lang="en-US" dirty="0" smtClean="0">
                <a:solidFill>
                  <a:schemeClr val="bg1"/>
                </a:solidFill>
                <a:latin typeface="Tahoma" pitchFamily="34" charset="0"/>
                <a:ea typeface="Tahoma" pitchFamily="34" charset="0"/>
                <a:cs typeface="Tahoma" pitchFamily="34" charset="0"/>
              </a:rPr>
              <a:t>thirsty. </a:t>
            </a:r>
            <a:r>
              <a:rPr lang="en-US" dirty="0">
                <a:solidFill>
                  <a:schemeClr val="bg1"/>
                </a:solidFill>
                <a:latin typeface="Tahoma" pitchFamily="34" charset="0"/>
                <a:ea typeface="Tahoma" pitchFamily="34" charset="0"/>
                <a:cs typeface="Tahoma" pitchFamily="34" charset="0"/>
              </a:rPr>
              <a:t>(John 6:35</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dirty="0" smtClean="0">
                <a:solidFill>
                  <a:schemeClr val="bg1"/>
                </a:solidFill>
                <a:latin typeface="Tahoma" pitchFamily="34" charset="0"/>
                <a:ea typeface="Tahoma" pitchFamily="34" charset="0"/>
                <a:cs typeface="Tahoma" pitchFamily="34" charset="0"/>
              </a:rPr>
              <a:t>Jesus </a:t>
            </a:r>
            <a:r>
              <a:rPr lang="en-US" dirty="0">
                <a:solidFill>
                  <a:schemeClr val="bg1"/>
                </a:solidFill>
                <a:latin typeface="Tahoma" pitchFamily="34" charset="0"/>
                <a:ea typeface="Tahoma" pitchFamily="34" charset="0"/>
                <a:cs typeface="Tahoma" pitchFamily="34" charset="0"/>
              </a:rPr>
              <a:t>is the Vine and we are the branches that bear fruit for Jesus. But apart from Him we can do nothing (John 15:1-5).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Protection of Imagination (Christ’s sacrifice)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We don’t need an image of a person dying on a cross to help us remember His death. </a:t>
            </a:r>
          </a:p>
          <a:p>
            <a:pPr marL="609600" indent="-609600" algn="ctr">
              <a:defRPr/>
            </a:pPr>
            <a:endParaRPr lang="en-US" sz="1100" dirty="0">
              <a:solidFill>
                <a:schemeClr val="bg1"/>
              </a:solidFill>
              <a:latin typeface="Tahoma" pitchFamily="34" charset="0"/>
              <a:ea typeface="Tahoma" pitchFamily="34" charset="0"/>
              <a:cs typeface="Tahoma" pitchFamily="34" charset="0"/>
            </a:endParaRPr>
          </a:p>
          <a:p>
            <a:pPr marL="609600" indent="-609600" algn="ctr">
              <a:defRPr/>
            </a:pPr>
            <a:endParaRPr lang="en-US" sz="11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When Jesus said to take the Lord’s Supper in remembrance of Him, He wanted us to use our imaginations to go back to the cross and remember His agony, suffering, and sacrifice for </a:t>
            </a:r>
            <a:r>
              <a:rPr lang="en-US" dirty="0" smtClean="0">
                <a:solidFill>
                  <a:schemeClr val="bg1"/>
                </a:solidFill>
                <a:latin typeface="Tahoma" pitchFamily="34" charset="0"/>
                <a:ea typeface="Tahoma" pitchFamily="34" charset="0"/>
                <a:cs typeface="Tahoma" pitchFamily="34" charset="0"/>
              </a:rPr>
              <a:t>us.            </a:t>
            </a:r>
            <a:r>
              <a:rPr lang="en-US" dirty="0">
                <a:solidFill>
                  <a:schemeClr val="bg1"/>
                </a:solidFill>
                <a:latin typeface="Tahoma" pitchFamily="34" charset="0"/>
                <a:ea typeface="Tahoma" pitchFamily="34" charset="0"/>
                <a:cs typeface="Tahoma" pitchFamily="34" charset="0"/>
              </a:rPr>
              <a:t>(Luke 22:19-20; 1 Cor. 11:23ff</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9600" indent="-609600" algn="ctr">
              <a:buNone/>
              <a:defRPr/>
            </a:pPr>
            <a:endParaRPr lang="en-US" sz="22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Without the shedding of blood there is no forgiveness of sins (Heb. 9:22; 1 Pet. 1:19</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Protection of Imagination (Heaven)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God has given us our imaginations to use to think about the magnificence of heaven so that we might imitate Christ’s example. </a:t>
            </a:r>
          </a:p>
          <a:p>
            <a:pPr marL="609600" indent="-609600" algn="ctr">
              <a:buNone/>
              <a:defRPr/>
            </a:pPr>
            <a:endParaRPr lang="en-US" sz="16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Jesus speaks in parables and says, “The kingdom of heaven is like….”.  </a:t>
            </a:r>
          </a:p>
          <a:p>
            <a:pPr marL="609600" indent="-609600" algn="ctr">
              <a:defRPr/>
            </a:pPr>
            <a:endParaRPr lang="en-US" sz="16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Instead of imagining that you will be great, humble yourselves and be a servant so that you will be exalted to heaven one </a:t>
            </a:r>
            <a:r>
              <a:rPr lang="en-US" dirty="0" smtClean="0">
                <a:solidFill>
                  <a:schemeClr val="bg1"/>
                </a:solidFill>
                <a:latin typeface="Tahoma" pitchFamily="34" charset="0"/>
                <a:ea typeface="Tahoma" pitchFamily="34" charset="0"/>
                <a:cs typeface="Tahoma" pitchFamily="34" charset="0"/>
              </a:rPr>
              <a:t>day (Mt. </a:t>
            </a:r>
            <a:r>
              <a:rPr lang="en-US" dirty="0">
                <a:solidFill>
                  <a:schemeClr val="bg1"/>
                </a:solidFill>
                <a:latin typeface="Tahoma" pitchFamily="34" charset="0"/>
                <a:ea typeface="Tahoma" pitchFamily="34" charset="0"/>
                <a:cs typeface="Tahoma" pitchFamily="34" charset="0"/>
              </a:rPr>
              <a:t>18:3-4; 20:25ff</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Protection of Imagination (Heaven)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If you love treasure, instead of focusing on the possessions that will perish someday, invest in God’s word that will lead to heavenly </a:t>
            </a:r>
            <a:r>
              <a:rPr lang="en-US" dirty="0" smtClean="0">
                <a:solidFill>
                  <a:schemeClr val="bg1"/>
                </a:solidFill>
                <a:latin typeface="Tahoma" pitchFamily="34" charset="0"/>
                <a:ea typeface="Tahoma" pitchFamily="34" charset="0"/>
                <a:cs typeface="Tahoma" pitchFamily="34" charset="0"/>
              </a:rPr>
              <a:t>treasures.               </a:t>
            </a:r>
            <a:r>
              <a:rPr lang="en-US" dirty="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Proverbs </a:t>
            </a:r>
            <a:r>
              <a:rPr lang="en-US" dirty="0">
                <a:solidFill>
                  <a:schemeClr val="bg1"/>
                </a:solidFill>
                <a:latin typeface="Tahoma" pitchFamily="34" charset="0"/>
                <a:ea typeface="Tahoma" pitchFamily="34" charset="0"/>
                <a:cs typeface="Tahoma" pitchFamily="34" charset="0"/>
              </a:rPr>
              <a:t>2:1-5; Matt. 6:19-21; 13:44). </a:t>
            </a:r>
          </a:p>
          <a:p>
            <a:pPr marL="609600" indent="-609600" algn="ctr">
              <a:defRPr/>
            </a:pPr>
            <a:endParaRPr lang="en-US" sz="40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If you love jewelry, imagine the brilliance of the priceless stones that will be in heaven along with the street of </a:t>
            </a:r>
            <a:r>
              <a:rPr lang="en-US" dirty="0" smtClean="0">
                <a:solidFill>
                  <a:schemeClr val="bg1"/>
                </a:solidFill>
                <a:latin typeface="Tahoma" pitchFamily="34" charset="0"/>
                <a:ea typeface="Tahoma" pitchFamily="34" charset="0"/>
                <a:cs typeface="Tahoma" pitchFamily="34" charset="0"/>
              </a:rPr>
              <a:t>gold </a:t>
            </a:r>
            <a:r>
              <a:rPr lang="en-US" dirty="0">
                <a:solidFill>
                  <a:schemeClr val="bg1"/>
                </a:solidFill>
                <a:latin typeface="Tahoma" pitchFamily="34" charset="0"/>
                <a:ea typeface="Tahoma" pitchFamily="34" charset="0"/>
                <a:cs typeface="Tahoma" pitchFamily="34" charset="0"/>
              </a:rPr>
              <a:t>(</a:t>
            </a:r>
            <a:r>
              <a:rPr lang="en-US" dirty="0" smtClean="0">
                <a:solidFill>
                  <a:schemeClr val="bg1"/>
                </a:solidFill>
                <a:latin typeface="Tahoma" pitchFamily="34" charset="0"/>
                <a:ea typeface="Tahoma" pitchFamily="34" charset="0"/>
                <a:cs typeface="Tahoma" pitchFamily="34" charset="0"/>
              </a:rPr>
              <a:t>Matt. </a:t>
            </a:r>
            <a:r>
              <a:rPr lang="en-US" dirty="0">
                <a:solidFill>
                  <a:schemeClr val="bg1"/>
                </a:solidFill>
                <a:latin typeface="Tahoma" pitchFamily="34" charset="0"/>
                <a:ea typeface="Tahoma" pitchFamily="34" charset="0"/>
                <a:cs typeface="Tahoma" pitchFamily="34" charset="0"/>
              </a:rPr>
              <a:t>13:45-46; </a:t>
            </a:r>
            <a:r>
              <a:rPr lang="en-US" dirty="0" smtClean="0">
                <a:solidFill>
                  <a:schemeClr val="bg1"/>
                </a:solidFill>
                <a:latin typeface="Tahoma" pitchFamily="34" charset="0"/>
                <a:ea typeface="Tahoma" pitchFamily="34" charset="0"/>
                <a:cs typeface="Tahoma" pitchFamily="34" charset="0"/>
              </a:rPr>
              <a:t>Rev. </a:t>
            </a:r>
            <a:r>
              <a:rPr lang="en-US" dirty="0">
                <a:solidFill>
                  <a:schemeClr val="bg1"/>
                </a:solidFill>
                <a:latin typeface="Tahoma" pitchFamily="34" charset="0"/>
                <a:ea typeface="Tahoma" pitchFamily="34" charset="0"/>
                <a:cs typeface="Tahoma" pitchFamily="34" charset="0"/>
              </a:rPr>
              <a:t>21:19-20</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Protection of Imagination (Heaven)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As a husband you remember your wife beautifully adorned in her wedding dress and the Lord uses that to picture the new Jerusalem (the holy city) coming down out of heaven from God for you (Rev. 21:2).</a:t>
            </a:r>
          </a:p>
          <a:p>
            <a:pPr marL="609600" indent="-609600" algn="ctr">
              <a:buNone/>
              <a:defRPr/>
            </a:pPr>
            <a:endParaRPr lang="en-US" sz="40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You might remember the times that you have wept at a loved one’s funeral but imagine God wiping away every tear from your </a:t>
            </a:r>
            <a:r>
              <a:rPr lang="en-US" dirty="0" smtClean="0">
                <a:solidFill>
                  <a:schemeClr val="bg1"/>
                </a:solidFill>
                <a:latin typeface="Tahoma" pitchFamily="34" charset="0"/>
                <a:ea typeface="Tahoma" pitchFamily="34" charset="0"/>
                <a:cs typeface="Tahoma" pitchFamily="34" charset="0"/>
              </a:rPr>
              <a:t>eyes </a:t>
            </a:r>
            <a:r>
              <a:rPr lang="en-US" dirty="0">
                <a:solidFill>
                  <a:schemeClr val="bg1"/>
                </a:solidFill>
                <a:latin typeface="Tahoma" pitchFamily="34" charset="0"/>
                <a:ea typeface="Tahoma" pitchFamily="34" charset="0"/>
                <a:cs typeface="Tahoma" pitchFamily="34" charset="0"/>
              </a:rPr>
              <a:t>(Rev. 21:4</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marL="609600" indent="-609600" algn="ctr">
              <a:buNone/>
              <a:defRPr/>
            </a:pPr>
            <a:r>
              <a:rPr lang="en-US" sz="4800" dirty="0">
                <a:solidFill>
                  <a:schemeClr val="bg1"/>
                </a:solidFill>
                <a:latin typeface="Tahoma" pitchFamily="34" charset="0"/>
                <a:ea typeface="Tahoma" pitchFamily="34" charset="0"/>
                <a:cs typeface="Tahoma" pitchFamily="34" charset="0"/>
              </a:rPr>
              <a:t>Jesus is the Good Shepherd </a:t>
            </a:r>
          </a:p>
          <a:p>
            <a:pPr marL="609600" indent="-609600" algn="ctr">
              <a:buNone/>
              <a:defRPr/>
            </a:pPr>
            <a:r>
              <a:rPr lang="en-US" sz="4800" dirty="0">
                <a:solidFill>
                  <a:schemeClr val="bg1"/>
                </a:solidFill>
                <a:latin typeface="Tahoma" pitchFamily="34" charset="0"/>
                <a:ea typeface="Tahoma" pitchFamily="34" charset="0"/>
                <a:cs typeface="Tahoma" pitchFamily="34" charset="0"/>
              </a:rPr>
              <a:t>(we are like sheep that have gone astray</a:t>
            </a:r>
            <a:r>
              <a:rPr lang="en-US" sz="4800" dirty="0" smtClean="0">
                <a:solidFill>
                  <a:schemeClr val="bg1"/>
                </a:solidFill>
                <a:latin typeface="Tahoma" pitchFamily="34" charset="0"/>
                <a:ea typeface="Tahoma" pitchFamily="34" charset="0"/>
                <a:cs typeface="Tahoma" pitchFamily="34" charset="0"/>
              </a:rPr>
              <a:t>)</a:t>
            </a:r>
          </a:p>
          <a:p>
            <a:pPr marL="609600" indent="-609600" algn="ctr">
              <a:buNone/>
              <a:defRPr/>
            </a:pPr>
            <a:endParaRPr lang="en-US" sz="14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He is the Lamb of God </a:t>
            </a:r>
          </a:p>
          <a:p>
            <a:pPr marL="609600" indent="-609600" algn="ctr">
              <a:buNone/>
              <a:defRPr/>
            </a:pPr>
            <a:r>
              <a:rPr lang="en-US" sz="4800" dirty="0">
                <a:solidFill>
                  <a:schemeClr val="bg1"/>
                </a:solidFill>
                <a:latin typeface="Tahoma" pitchFamily="34" charset="0"/>
                <a:ea typeface="Tahoma" pitchFamily="34" charset="0"/>
                <a:cs typeface="Tahoma" pitchFamily="34" charset="0"/>
              </a:rPr>
              <a:t>(who takes away the sin of the world</a:t>
            </a:r>
            <a:r>
              <a:rPr lang="en-US" sz="4800" dirty="0" smtClean="0">
                <a:solidFill>
                  <a:schemeClr val="bg1"/>
                </a:solidFill>
                <a:latin typeface="Tahoma" pitchFamily="34" charset="0"/>
                <a:ea typeface="Tahoma" pitchFamily="34" charset="0"/>
                <a:cs typeface="Tahoma" pitchFamily="34" charset="0"/>
              </a:rPr>
              <a:t>)</a:t>
            </a:r>
          </a:p>
          <a:p>
            <a:pPr marL="609600" indent="-609600" algn="ctr">
              <a:buNone/>
              <a:defRPr/>
            </a:pP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He is the Bread of Life </a:t>
            </a:r>
          </a:p>
          <a:p>
            <a:pPr marL="609600" indent="-609600" algn="ctr">
              <a:buNone/>
              <a:defRPr/>
            </a:pPr>
            <a:r>
              <a:rPr lang="en-US" sz="4800" dirty="0">
                <a:solidFill>
                  <a:schemeClr val="bg1"/>
                </a:solidFill>
                <a:latin typeface="Tahoma" pitchFamily="34" charset="0"/>
                <a:ea typeface="Tahoma" pitchFamily="34" charset="0"/>
                <a:cs typeface="Tahoma" pitchFamily="34" charset="0"/>
              </a:rPr>
              <a:t>(we should hunger and thirst for righteousness</a:t>
            </a:r>
            <a:r>
              <a:rPr lang="en-US" sz="4800" dirty="0" smtClean="0">
                <a:solidFill>
                  <a:schemeClr val="bg1"/>
                </a:solidFill>
                <a:latin typeface="Tahoma" pitchFamily="34" charset="0"/>
                <a:ea typeface="Tahoma" pitchFamily="34" charset="0"/>
                <a:cs typeface="Tahoma" pitchFamily="34" charset="0"/>
              </a:rPr>
              <a:t>)</a:t>
            </a:r>
          </a:p>
          <a:p>
            <a:pPr marL="609600" indent="-609600" algn="ctr">
              <a:buNone/>
              <a:defRPr/>
            </a:pPr>
            <a:r>
              <a:rPr lang="en-US" sz="1500" dirty="0" smtClean="0">
                <a:solidFill>
                  <a:schemeClr val="bg1"/>
                </a:solidFill>
                <a:latin typeface="Tahoma" pitchFamily="34" charset="0"/>
                <a:ea typeface="Tahoma" pitchFamily="34" charset="0"/>
                <a:cs typeface="Tahoma" pitchFamily="34" charset="0"/>
              </a:rPr>
              <a:t> </a:t>
            </a:r>
            <a:endParaRPr lang="en-US" sz="15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He is the Vine (we should bear fruit)</a:t>
            </a:r>
          </a:p>
          <a:p>
            <a:pPr marL="609600" indent="-609600" algn="ctr">
              <a:buNone/>
              <a:defRPr/>
            </a:pPr>
            <a:endParaRPr lang="en-US" sz="1400" dirty="0">
              <a:solidFill>
                <a:schemeClr val="bg1"/>
              </a:solidFill>
              <a:latin typeface="Tahoma" pitchFamily="34" charset="0"/>
              <a:ea typeface="Tahoma" pitchFamily="34" charset="0"/>
              <a:cs typeface="Tahoma" pitchFamily="34" charset="0"/>
            </a:endParaRPr>
          </a:p>
          <a:p>
            <a:pPr marL="609600" indent="-609600" algn="ctr">
              <a:buNone/>
              <a:defRPr/>
            </a:pPr>
            <a:r>
              <a:rPr lang="en-US" sz="4800" dirty="0">
                <a:solidFill>
                  <a:schemeClr val="bg1"/>
                </a:solidFill>
                <a:latin typeface="Tahoma" pitchFamily="34" charset="0"/>
                <a:ea typeface="Tahoma" pitchFamily="34" charset="0"/>
                <a:cs typeface="Tahoma" pitchFamily="34" charset="0"/>
              </a:rPr>
              <a:t>Use your imagination </a:t>
            </a:r>
            <a:r>
              <a:rPr lang="en-US" sz="4800" dirty="0" smtClean="0">
                <a:solidFill>
                  <a:schemeClr val="bg1"/>
                </a:solidFill>
                <a:latin typeface="Tahoma" pitchFamily="34" charset="0"/>
                <a:ea typeface="Tahoma" pitchFamily="34" charset="0"/>
                <a:cs typeface="Tahoma" pitchFamily="34" charset="0"/>
              </a:rPr>
              <a:t>to dwell </a:t>
            </a:r>
            <a:r>
              <a:rPr lang="en-US" sz="4800" dirty="0">
                <a:solidFill>
                  <a:schemeClr val="bg1"/>
                </a:solidFill>
                <a:latin typeface="Tahoma" pitchFamily="34" charset="0"/>
                <a:ea typeface="Tahoma" pitchFamily="34" charset="0"/>
                <a:cs typeface="Tahoma" pitchFamily="34" charset="0"/>
              </a:rPr>
              <a:t>on </a:t>
            </a:r>
            <a:r>
              <a:rPr lang="en-US" sz="4800" dirty="0" smtClean="0">
                <a:solidFill>
                  <a:schemeClr val="bg1"/>
                </a:solidFill>
                <a:latin typeface="Tahoma" pitchFamily="34" charset="0"/>
                <a:ea typeface="Tahoma" pitchFamily="34" charset="0"/>
                <a:cs typeface="Tahoma" pitchFamily="34" charset="0"/>
              </a:rPr>
              <a:t>good </a:t>
            </a:r>
            <a:r>
              <a:rPr lang="en-US" sz="4800" dirty="0">
                <a:solidFill>
                  <a:schemeClr val="bg1"/>
                </a:solidFill>
                <a:latin typeface="Tahoma" pitchFamily="34" charset="0"/>
                <a:ea typeface="Tahoma" pitchFamily="34" charset="0"/>
                <a:cs typeface="Tahoma" pitchFamily="34" charset="0"/>
              </a:rPr>
              <a:t>things &amp; obeying Christ so you </a:t>
            </a:r>
            <a:r>
              <a:rPr lang="en-US" sz="4800" dirty="0" smtClean="0">
                <a:solidFill>
                  <a:schemeClr val="bg1"/>
                </a:solidFill>
                <a:latin typeface="Tahoma" pitchFamily="34" charset="0"/>
                <a:ea typeface="Tahoma" pitchFamily="34" charset="0"/>
                <a:cs typeface="Tahoma" pitchFamily="34" charset="0"/>
              </a:rPr>
              <a:t>can go to heaven (Heb</a:t>
            </a:r>
            <a:r>
              <a:rPr lang="en-US" sz="4800" dirty="0">
                <a:solidFill>
                  <a:schemeClr val="bg1"/>
                </a:solidFill>
                <a:latin typeface="Tahoma" pitchFamily="34" charset="0"/>
                <a:ea typeface="Tahoma" pitchFamily="34" charset="0"/>
                <a:cs typeface="Tahoma" pitchFamily="34" charset="0"/>
              </a:rPr>
              <a:t>. 5:8-9; Rev. 2:7)!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 calcmode="lin" valueType="num">
                                      <p:cBhvr>
                                        <p:cTn id="56"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5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661</Words>
  <Application>Microsoft Office PowerPoint</Application>
  <PresentationFormat>Custom</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Use Your Imagination         for Good</vt:lpstr>
      <vt:lpstr>Introduction</vt:lpstr>
      <vt:lpstr>Protection of Imagination (Metaphors)</vt:lpstr>
      <vt:lpstr>Protection of Imagination (Metaphors)</vt:lpstr>
      <vt:lpstr>Protection of Imagination (Christ’s sacrifice)</vt:lpstr>
      <vt:lpstr>Protection of Imagination (Heaven)</vt:lpstr>
      <vt:lpstr>Protection of Imagination (Heaven)</vt:lpstr>
      <vt:lpstr>Protection of Imagination (Heaven)</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Your Imagination         for Good</dc:title>
  <dc:creator>Steven Lawrence Locklair</dc:creator>
  <cp:lastModifiedBy>Steven Lawrence Locklair</cp:lastModifiedBy>
  <cp:revision>4</cp:revision>
  <dcterms:created xsi:type="dcterms:W3CDTF">2013-09-01T19:29:58Z</dcterms:created>
  <dcterms:modified xsi:type="dcterms:W3CDTF">2013-09-04T15:29:17Z</dcterms:modified>
</cp:coreProperties>
</file>