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7FF2D8-87FC-45A2-9B2B-5D251F8AF948}" type="datetimeFigureOut">
              <a:rPr lang="en-US" smtClean="0"/>
              <a:t>9/29/2013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428AB-7C7A-4BE0-A4DC-D30A9931DEF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creeds of men will not</a:t>
            </a:r>
            <a:r>
              <a:rPr lang="en-US" baseline="0" dirty="0" smtClean="0"/>
              <a:t> produce Christians but instead Catholics, Methodists, Baptists, etc.</a:t>
            </a:r>
            <a:endParaRPr lang="en-US" dirty="0"/>
          </a:p>
        </p:txBody>
      </p:sp>
      <p:sp>
        <p:nvSpPr>
          <p:cNvPr id="4" name="Slide Number Placeholder 3"/>
          <p:cNvSpPr>
            <a:spLocks noGrp="1"/>
          </p:cNvSpPr>
          <p:nvPr>
            <p:ph type="sldNum" sz="quarter" idx="10"/>
          </p:nvPr>
        </p:nvSpPr>
        <p:spPr/>
        <p:txBody>
          <a:bodyPr/>
          <a:lstStyle/>
          <a:p>
            <a:fld id="{32A428AB-7C7A-4BE0-A4DC-D30A9931DEF2}"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5F0492-277E-4D60-8502-95101212F14F}" type="datetimeFigureOut">
              <a:rPr lang="en-US" smtClean="0"/>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F0492-277E-4D60-8502-95101212F14F}" type="datetimeFigureOut">
              <a:rPr lang="en-US" smtClean="0"/>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F0492-277E-4D60-8502-95101212F14F}" type="datetimeFigureOut">
              <a:rPr lang="en-US" smtClean="0"/>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F0492-277E-4D60-8502-95101212F14F}" type="datetimeFigureOut">
              <a:rPr lang="en-US" smtClean="0"/>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0492-277E-4D60-8502-95101212F14F}" type="datetimeFigureOut">
              <a:rPr lang="en-US" smtClean="0"/>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5F0492-277E-4D60-8502-95101212F14F}" type="datetimeFigureOut">
              <a:rPr lang="en-US" smtClean="0"/>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5F0492-277E-4D60-8502-95101212F14F}" type="datetimeFigureOut">
              <a:rPr lang="en-US" smtClean="0"/>
              <a:t>9/28/2013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5F0492-277E-4D60-8502-95101212F14F}" type="datetimeFigureOut">
              <a:rPr lang="en-US" smtClean="0"/>
              <a:t>9/28/2013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0492-277E-4D60-8502-95101212F14F}" type="datetimeFigureOut">
              <a:rPr lang="en-US" smtClean="0"/>
              <a:t>9/28/2013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0492-277E-4D60-8502-95101212F14F}" type="datetimeFigureOut">
              <a:rPr lang="en-US" smtClean="0"/>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0492-277E-4D60-8502-95101212F14F}" type="datetimeFigureOut">
              <a:rPr lang="en-US" smtClean="0"/>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A27F2-292F-4BE7-931D-CCB15F69E7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8A5F0492-277E-4D60-8502-95101212F14F}" type="datetimeFigureOut">
              <a:rPr lang="en-US" smtClean="0"/>
              <a:t>9/28/2013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6F9A27F2-292F-4BE7-931D-CCB15F69E7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1600200"/>
          </a:xfrm>
        </p:spPr>
        <p:txBody>
          <a:bodyPr>
            <a:normAutofit fontScale="90000"/>
          </a:bodyPr>
          <a:lstStyle/>
          <a:p>
            <a:r>
              <a:rPr lang="en-US" sz="11100" dirty="0" smtClean="0">
                <a:solidFill>
                  <a:srgbClr val="FFFF00"/>
                </a:solidFill>
                <a:latin typeface="Tahoma" pitchFamily="34" charset="0"/>
                <a:ea typeface="Tahoma" pitchFamily="34" charset="0"/>
                <a:cs typeface="Tahoma" pitchFamily="34" charset="0"/>
              </a:rPr>
              <a:t>The Pattern</a:t>
            </a:r>
            <a:endParaRPr lang="en-US" sz="11100" dirty="0">
              <a:solidFill>
                <a:srgbClr val="FFFF00"/>
              </a:solidFill>
              <a:latin typeface="Tahoma" pitchFamily="34" charset="0"/>
              <a:ea typeface="Tahoma" pitchFamily="34" charset="0"/>
              <a:cs typeface="Tahoma" pitchFamily="34" charset="0"/>
            </a:endParaRPr>
          </a:p>
        </p:txBody>
      </p:sp>
      <p:pic>
        <p:nvPicPr>
          <p:cNvPr id="4" name="Picture 10" descr="http://www.bellaonline.us/dollmaking/small%20dress%20001.jpg"/>
          <p:cNvPicPr>
            <a:picLocks noChangeAspect="1" noChangeArrowheads="1"/>
          </p:cNvPicPr>
          <p:nvPr/>
        </p:nvPicPr>
        <p:blipFill>
          <a:blip r:embed="rId2" cstate="print"/>
          <a:srcRect/>
          <a:stretch>
            <a:fillRect/>
          </a:stretch>
        </p:blipFill>
        <p:spPr bwMode="auto">
          <a:xfrm>
            <a:off x="228600" y="457200"/>
            <a:ext cx="2667000" cy="3424296"/>
          </a:xfrm>
          <a:prstGeom prst="rect">
            <a:avLst/>
          </a:prstGeom>
          <a:noFill/>
          <a:ln w="9525">
            <a:noFill/>
            <a:miter lim="800000"/>
            <a:headEnd/>
            <a:tailEnd/>
          </a:ln>
        </p:spPr>
      </p:pic>
      <p:pic>
        <p:nvPicPr>
          <p:cNvPr id="5" name="Picture 16" descr="http://ecx.images-amazon.com/images/I/41neZmOJmiL._SL500_AA300_.jpg"/>
          <p:cNvPicPr>
            <a:picLocks noChangeAspect="1" noChangeArrowheads="1"/>
          </p:cNvPicPr>
          <p:nvPr/>
        </p:nvPicPr>
        <p:blipFill>
          <a:blip r:embed="rId3" cstate="print"/>
          <a:srcRect/>
          <a:stretch>
            <a:fillRect/>
          </a:stretch>
        </p:blipFill>
        <p:spPr bwMode="auto">
          <a:xfrm>
            <a:off x="304800" y="4419600"/>
            <a:ext cx="3581400" cy="3581400"/>
          </a:xfrm>
          <a:prstGeom prst="rect">
            <a:avLst/>
          </a:prstGeom>
          <a:noFill/>
          <a:ln w="9525">
            <a:noFill/>
            <a:miter lim="800000"/>
            <a:headEnd/>
            <a:tailEnd/>
          </a:ln>
        </p:spPr>
      </p:pic>
      <p:pic>
        <p:nvPicPr>
          <p:cNvPr id="6" name="Picture 18" descr="http://recipecurio.com/recipe-copies/collection2/butterscotch-brownies.jpg"/>
          <p:cNvPicPr>
            <a:picLocks noChangeAspect="1" noChangeArrowheads="1"/>
          </p:cNvPicPr>
          <p:nvPr/>
        </p:nvPicPr>
        <p:blipFill>
          <a:blip r:embed="rId4" cstate="print"/>
          <a:srcRect/>
          <a:stretch>
            <a:fillRect/>
          </a:stretch>
        </p:blipFill>
        <p:spPr bwMode="auto">
          <a:xfrm>
            <a:off x="11125200" y="228600"/>
            <a:ext cx="2818384" cy="3575697"/>
          </a:xfrm>
          <a:prstGeom prst="rect">
            <a:avLst/>
          </a:prstGeom>
          <a:noFill/>
          <a:ln w="9525">
            <a:noFill/>
            <a:miter lim="800000"/>
            <a:headEnd/>
            <a:tailEnd/>
          </a:ln>
        </p:spPr>
      </p:pic>
      <p:pic>
        <p:nvPicPr>
          <p:cNvPr id="7" name="Picture 8" descr="Home Blueprints"/>
          <p:cNvPicPr>
            <a:picLocks noChangeAspect="1" noChangeArrowheads="1"/>
          </p:cNvPicPr>
          <p:nvPr/>
        </p:nvPicPr>
        <p:blipFill>
          <a:blip r:embed="rId5" cstate="print"/>
          <a:srcRect/>
          <a:stretch>
            <a:fillRect/>
          </a:stretch>
        </p:blipFill>
        <p:spPr bwMode="auto">
          <a:xfrm>
            <a:off x="4953000" y="1524000"/>
            <a:ext cx="4983640" cy="3327047"/>
          </a:xfrm>
          <a:prstGeom prst="rect">
            <a:avLst/>
          </a:prstGeom>
          <a:noFill/>
          <a:ln w="9525">
            <a:noFill/>
            <a:miter lim="800000"/>
            <a:headEnd/>
            <a:tailEnd/>
          </a:ln>
        </p:spPr>
      </p:pic>
      <p:pic>
        <p:nvPicPr>
          <p:cNvPr id="8" name="Picture 14" descr="https://encrypted-tbn1.gstatic.com/images?q=tbn:ANd9GcRpuZEGjMp_I7OiXkABpk2WJ9EW_njH7TLdBoTWiwI323n6Awgo"/>
          <p:cNvPicPr>
            <a:picLocks noChangeAspect="1" noChangeArrowheads="1"/>
          </p:cNvPicPr>
          <p:nvPr/>
        </p:nvPicPr>
        <p:blipFill>
          <a:blip r:embed="rId6" cstate="print"/>
          <a:srcRect/>
          <a:stretch>
            <a:fillRect/>
          </a:stretch>
        </p:blipFill>
        <p:spPr bwMode="auto">
          <a:xfrm>
            <a:off x="9067800" y="5105400"/>
            <a:ext cx="5088078"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Patterns are a necessary part of our everyday life.</a:t>
            </a:r>
          </a:p>
          <a:p>
            <a:pPr marL="609600" indent="-609600" algn="ctr">
              <a:buNone/>
            </a:pP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 mother follows a pattern in making a dress.</a:t>
            </a:r>
          </a:p>
          <a:p>
            <a:pPr marL="609600" indent="-609600" algn="ct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 contractor uses a blueprint to build a house. </a:t>
            </a:r>
          </a:p>
          <a:p>
            <a:pPr marL="609600" indent="-609600" algn="ct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 cook uses a recipe to make a meal. </a:t>
            </a:r>
          </a:p>
          <a:p>
            <a:pPr marL="609600" indent="-609600" algn="ct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An auto mechanic uses a repair manual to fix cars. </a:t>
            </a:r>
          </a:p>
          <a:p>
            <a:pPr marL="609600" indent="-609600" algn="ct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Most people understand the need for patterns in their everyday life but sadly they don’t when it comes to the Bible which will determine whether they will spend eternity in heaven or hell!</a:t>
            </a: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The Pattern in God’s Creation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created everything good and the seven day week is a pattern for mankind (Gen. 1:31- 2:3; Ex. 20:11).</a:t>
            </a:r>
          </a:p>
          <a:p>
            <a:pPr marL="609600" indent="-609600" algn="ct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Everything reproduces after its own kind [plants, trees, fruit, vegetables, animals, humans] (</a:t>
            </a:r>
            <a:r>
              <a:rPr lang="en-US" sz="4800" dirty="0" err="1" smtClean="0">
                <a:solidFill>
                  <a:schemeClr val="bg1"/>
                </a:solidFill>
                <a:effectLst/>
                <a:latin typeface="Tahoma" pitchFamily="34" charset="0"/>
                <a:ea typeface="Tahoma" pitchFamily="34" charset="0"/>
                <a:cs typeface="Tahoma" pitchFamily="34" charset="0"/>
              </a:rPr>
              <a:t>Ge</a:t>
            </a:r>
            <a:r>
              <a:rPr lang="en-US" sz="4800" dirty="0" smtClean="0">
                <a:solidFill>
                  <a:schemeClr val="bg1"/>
                </a:solidFill>
                <a:effectLst/>
                <a:latin typeface="Tahoma" pitchFamily="34" charset="0"/>
                <a:ea typeface="Tahoma" pitchFamily="34" charset="0"/>
                <a:cs typeface="Tahoma" pitchFamily="34" charset="0"/>
              </a:rPr>
              <a:t>. 1:11; 24-28).</a:t>
            </a:r>
          </a:p>
          <a:p>
            <a:pPr marL="609600" indent="-609600" algn="ct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 seasons, sun, moon, and stars will not cease to exist while the earth remains (Gen. 1:14-18; 8:22). </a:t>
            </a:r>
          </a:p>
          <a:p>
            <a:pPr marL="609600" indent="-609600" algn="ct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 directions were decreed by God (Ps. 89:12). </a:t>
            </a:r>
          </a:p>
          <a:p>
            <a:pPr marL="609600" indent="-609600" algn="ct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If men reject God’s evidence that He is the Creator they are without excuse (Rom. 1:18ff).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The Pattern in the Old Testament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gave Noah a blueprint for building the ark &amp; he obeyed which saved his family (</a:t>
            </a:r>
            <a:r>
              <a:rPr lang="en-US" sz="4800" dirty="0" err="1" smtClean="0">
                <a:solidFill>
                  <a:schemeClr val="bg1"/>
                </a:solidFill>
                <a:effectLst/>
                <a:latin typeface="Tahoma" pitchFamily="34" charset="0"/>
                <a:ea typeface="Tahoma" pitchFamily="34" charset="0"/>
                <a:cs typeface="Tahoma" pitchFamily="34" charset="0"/>
              </a:rPr>
              <a:t>Ge</a:t>
            </a:r>
            <a:r>
              <a:rPr lang="en-US" sz="4800" dirty="0" smtClean="0">
                <a:solidFill>
                  <a:schemeClr val="bg1"/>
                </a:solidFill>
                <a:effectLst/>
                <a:latin typeface="Tahoma" pitchFamily="34" charset="0"/>
                <a:ea typeface="Tahoma" pitchFamily="34" charset="0"/>
                <a:cs typeface="Tahoma" pitchFamily="34" charset="0"/>
              </a:rPr>
              <a:t>. 6:13-22; He. 11:7).</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gave Moses a pattern of laws on how they must live,  a pattern for the tabernacle and of its furniture for their worship. Moses and the people obeyed Him.           (Ex. 19:5-6; 25:9, 40; 39:32; 40:16)</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Aaron’s sons disobeyed the Lord when they offered strange fire &amp; they died (Lev. 10:1-3; 16:12-13). </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demands holiness and punishes disobedience!</a:t>
            </a: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The Pattern in the Old Testament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Solomon built the Lord’s house according to the pattern including all the furniture (1 Chr. 28:6-20; 2 Chr. 6:2)</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Sadly, the Jews disobeyed God by mocking and despised His word from the prophets, and defiled the house of the Lord (2 Chron. 36:14-16).  </a:t>
            </a:r>
          </a:p>
          <a:p>
            <a:pPr marL="609600" indent="-609600" algn="ctr">
              <a:buNone/>
            </a:pPr>
            <a:endParaRPr lang="en-US" sz="11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They went into Babylonian captivity and the temple was burned to the ground (Deut. 28:45ff; 2 Chr. 36:17ff).</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demands holiness and punishes disobedience!</a:t>
            </a: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The Pattern in the New Testament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As God had given the pattern for the tabernacle &amp; temple under the Old Law, we have been given the pattern of work &amp; worship under the New Covenant through Jesus Christ (Heb. 8:5-6; Matt. 28:20).</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are to be holy, teach others, and do good works.                      (1 Pet. 1:13-16; 4:1-5; Ti. 2:7; 2 Tim. 1:13; 2:24-26)</a:t>
            </a: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must worship Him in spirit &amp; truth (John 4:24).</a:t>
            </a:r>
          </a:p>
          <a:p>
            <a:pPr marL="609600" indent="-609600" algn="ctr"/>
            <a:endParaRPr lang="en-US" sz="11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demands holiness and punishes disobedience in the NT (Acts 5:1-11; Heb. 2:1-3; 2 Thess. 1:7-8).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have all failed to obey the Lord but there is love, grace, mercy, &amp; forgiveness in the pattern through the blood of Christ (1 Timothy 1:12-16).</a:t>
            </a:r>
          </a:p>
          <a:p>
            <a:pPr marL="609600" indent="-609600" algn="ct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If you are willing to receive the seed (God’s word) and obey it’s teaching from your heart, you will be forgiven of your sins and become a Christian, nothing else.  (Luke 8:11, 15; Rom. 6:17; 1 Pet. 1:22-23; Acts 11:26)</a:t>
            </a:r>
          </a:p>
          <a:p>
            <a:pPr marL="609600" indent="-609600" algn="ct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will judge according to the pattern &amp; if you reject it, you’ll have judged yourself unworthy of eternal life. (John 12:48-50; Acts 13:46; Prov. 14:12)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Pattern for Salvation in the New Testament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85000" lnSpcReduction="20000"/>
          </a:bodyPr>
          <a:lstStyle/>
          <a:p>
            <a:pPr marL="609600" indent="-609600"/>
            <a:r>
              <a:rPr lang="en-US" sz="4800" dirty="0" smtClean="0">
                <a:solidFill>
                  <a:schemeClr val="bg1"/>
                </a:solidFill>
                <a:effectLst/>
                <a:latin typeface="Tahoma" pitchFamily="34" charset="0"/>
                <a:ea typeface="Tahoma" pitchFamily="34" charset="0"/>
                <a:cs typeface="Tahoma" pitchFamily="34" charset="0"/>
              </a:rPr>
              <a:t>HEAR (Romans 10:17; John 5:25)</a:t>
            </a:r>
          </a:p>
          <a:p>
            <a:pPr marL="609600" indent="-609600"/>
            <a:endParaRPr lang="en-US" sz="2800" dirty="0" smtClean="0">
              <a:solidFill>
                <a:schemeClr val="bg1"/>
              </a:solidFill>
              <a:effectLst/>
              <a:latin typeface="Tahoma" pitchFamily="34" charset="0"/>
              <a:ea typeface="Tahoma" pitchFamily="34" charset="0"/>
              <a:cs typeface="Tahoma" pitchFamily="34" charset="0"/>
            </a:endParaRPr>
          </a:p>
          <a:p>
            <a:pPr marL="609600" indent="-609600"/>
            <a:r>
              <a:rPr lang="en-US" sz="4800" dirty="0" smtClean="0">
                <a:solidFill>
                  <a:schemeClr val="bg1"/>
                </a:solidFill>
                <a:effectLst/>
                <a:latin typeface="Tahoma" pitchFamily="34" charset="0"/>
                <a:ea typeface="Tahoma" pitchFamily="34" charset="0"/>
                <a:cs typeface="Tahoma" pitchFamily="34" charset="0"/>
              </a:rPr>
              <a:t>BELIEVE (John 8:24; Heb. 11:6)</a:t>
            </a:r>
          </a:p>
          <a:p>
            <a:pPr marL="609600" indent="-609600"/>
            <a:endParaRPr lang="en-US" sz="2800" dirty="0" smtClean="0">
              <a:solidFill>
                <a:schemeClr val="bg1"/>
              </a:solidFill>
              <a:effectLst/>
              <a:latin typeface="Tahoma" pitchFamily="34" charset="0"/>
              <a:ea typeface="Tahoma" pitchFamily="34" charset="0"/>
              <a:cs typeface="Tahoma" pitchFamily="34" charset="0"/>
            </a:endParaRPr>
          </a:p>
          <a:p>
            <a:pPr marL="609600" indent="-609600"/>
            <a:r>
              <a:rPr lang="en-US" sz="4800" dirty="0" smtClean="0">
                <a:solidFill>
                  <a:schemeClr val="bg1"/>
                </a:solidFill>
                <a:effectLst/>
                <a:latin typeface="Tahoma" pitchFamily="34" charset="0"/>
                <a:ea typeface="Tahoma" pitchFamily="34" charset="0"/>
                <a:cs typeface="Tahoma" pitchFamily="34" charset="0"/>
              </a:rPr>
              <a:t>REPENT (Luke 13:3, 5; Acts 17:30-31; 2 Peter 3:9) </a:t>
            </a:r>
          </a:p>
          <a:p>
            <a:pPr marL="609600" indent="-609600"/>
            <a:endParaRPr lang="en-US" sz="2800" dirty="0" smtClean="0">
              <a:solidFill>
                <a:schemeClr val="bg1"/>
              </a:solidFill>
              <a:effectLst/>
              <a:latin typeface="Tahoma" pitchFamily="34" charset="0"/>
              <a:ea typeface="Tahoma" pitchFamily="34" charset="0"/>
              <a:cs typeface="Tahoma" pitchFamily="34" charset="0"/>
            </a:endParaRPr>
          </a:p>
          <a:p>
            <a:pPr marL="609600" indent="-609600"/>
            <a:r>
              <a:rPr lang="en-US" sz="4800" dirty="0" smtClean="0">
                <a:solidFill>
                  <a:schemeClr val="bg1"/>
                </a:solidFill>
                <a:effectLst/>
                <a:latin typeface="Tahoma" pitchFamily="34" charset="0"/>
                <a:ea typeface="Tahoma" pitchFamily="34" charset="0"/>
                <a:cs typeface="Tahoma" pitchFamily="34" charset="0"/>
              </a:rPr>
              <a:t>CONFESS (Mt. 10:32; Rom. 10:9; Acts 8:37). </a:t>
            </a:r>
          </a:p>
          <a:p>
            <a:pPr marL="609600" indent="-609600"/>
            <a:endParaRPr lang="en-US" sz="2800" dirty="0" smtClean="0">
              <a:solidFill>
                <a:schemeClr val="bg1"/>
              </a:solidFill>
              <a:effectLst/>
              <a:latin typeface="Tahoma" pitchFamily="34" charset="0"/>
              <a:ea typeface="Tahoma" pitchFamily="34" charset="0"/>
              <a:cs typeface="Tahoma" pitchFamily="34" charset="0"/>
            </a:endParaRPr>
          </a:p>
          <a:p>
            <a:pPr marL="609600" indent="-609600"/>
            <a:r>
              <a:rPr lang="en-US" sz="4800" dirty="0" smtClean="0">
                <a:solidFill>
                  <a:schemeClr val="bg1"/>
                </a:solidFill>
                <a:effectLst/>
                <a:latin typeface="Tahoma" pitchFamily="34" charset="0"/>
                <a:ea typeface="Tahoma" pitchFamily="34" charset="0"/>
                <a:cs typeface="Tahoma" pitchFamily="34" charset="0"/>
              </a:rPr>
              <a:t> BE BAPTIZED (Mark 16:16; Acts 2:38)</a:t>
            </a:r>
          </a:p>
          <a:p>
            <a:pPr marL="609600" indent="-609600"/>
            <a:endParaRPr lang="en-US" sz="2800" dirty="0" smtClean="0">
              <a:solidFill>
                <a:schemeClr val="bg1"/>
              </a:solidFill>
              <a:effectLst/>
              <a:latin typeface="Tahoma" pitchFamily="34" charset="0"/>
              <a:ea typeface="Tahoma" pitchFamily="34" charset="0"/>
              <a:cs typeface="Tahoma" pitchFamily="34" charset="0"/>
            </a:endParaRPr>
          </a:p>
          <a:p>
            <a:pPr marL="609600" indent="-609600"/>
            <a:r>
              <a:rPr lang="en-US" sz="4800" dirty="0" smtClean="0">
                <a:solidFill>
                  <a:schemeClr val="bg1"/>
                </a:solidFill>
                <a:effectLst/>
                <a:latin typeface="Tahoma" pitchFamily="34" charset="0"/>
                <a:ea typeface="Tahoma" pitchFamily="34" charset="0"/>
                <a:cs typeface="Tahoma" pitchFamily="34" charset="0"/>
              </a:rPr>
              <a:t>GROW SPIRITUALLY (2 Peter 1:5-11; 3:18)</a:t>
            </a:r>
          </a:p>
          <a:p>
            <a:pPr marL="609600" indent="-609600"/>
            <a:endParaRPr lang="en-US" sz="2800" dirty="0" smtClean="0">
              <a:solidFill>
                <a:schemeClr val="bg1"/>
              </a:solidFill>
              <a:effectLst/>
              <a:latin typeface="Tahoma" pitchFamily="34" charset="0"/>
              <a:ea typeface="Tahoma" pitchFamily="34" charset="0"/>
              <a:cs typeface="Tahoma" pitchFamily="34" charset="0"/>
            </a:endParaRPr>
          </a:p>
          <a:p>
            <a:pPr marL="609600" indent="-609600"/>
            <a:r>
              <a:rPr lang="en-US" sz="4800" dirty="0" smtClean="0">
                <a:solidFill>
                  <a:schemeClr val="bg1"/>
                </a:solidFill>
                <a:effectLst/>
                <a:latin typeface="Tahoma" pitchFamily="34" charset="0"/>
                <a:ea typeface="Tahoma" pitchFamily="34" charset="0"/>
                <a:cs typeface="Tahoma" pitchFamily="34" charset="0"/>
              </a:rPr>
              <a:t>BE FAITHFUL to CHRIST until DEATH (Rev. 2:10)</a:t>
            </a:r>
            <a:endParaRPr lang="en-US" sz="4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p:cTn id="4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726</Words>
  <Application>Microsoft Office PowerPoint</Application>
  <PresentationFormat>Custom</PresentationFormat>
  <Paragraphs>69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Pattern</vt:lpstr>
      <vt:lpstr>Introduction</vt:lpstr>
      <vt:lpstr>The Pattern in God’s Creation</vt:lpstr>
      <vt:lpstr>The Pattern in the Old Testament</vt:lpstr>
      <vt:lpstr>The Pattern in the Old Testament</vt:lpstr>
      <vt:lpstr>The Pattern in the New Testament</vt:lpstr>
      <vt:lpstr>Conclusion</vt:lpstr>
      <vt:lpstr>Pattern for Salvation in the New Testament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Pattern</dc:title>
  <dc:creator>Steven Lawrence Locklair</dc:creator>
  <cp:lastModifiedBy>Steven Lawrence Locklair</cp:lastModifiedBy>
  <cp:revision>4</cp:revision>
  <dcterms:created xsi:type="dcterms:W3CDTF">2013-09-29T01:25:04Z</dcterms:created>
  <dcterms:modified xsi:type="dcterms:W3CDTF">2013-09-29T12:49:00Z</dcterms:modified>
</cp:coreProperties>
</file>