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54FFC9-D1F5-4394-B892-35B452FCF6E0}"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43AB2-4290-49CC-BB0B-1ACD2582A9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4FFC9-D1F5-4394-B892-35B452FCF6E0}"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43AB2-4290-49CC-BB0B-1ACD2582A9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4FFC9-D1F5-4394-B892-35B452FCF6E0}"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43AB2-4290-49CC-BB0B-1ACD2582A9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4FFC9-D1F5-4394-B892-35B452FCF6E0}"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43AB2-4290-49CC-BB0B-1ACD2582A9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54FFC9-D1F5-4394-B892-35B452FCF6E0}"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43AB2-4290-49CC-BB0B-1ACD2582A9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54FFC9-D1F5-4394-B892-35B452FCF6E0}" type="datetimeFigureOut">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43AB2-4290-49CC-BB0B-1ACD2582A9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54FFC9-D1F5-4394-B892-35B452FCF6E0}" type="datetimeFigureOut">
              <a:rPr lang="en-US" smtClean="0"/>
              <a:t>10/27/2013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43AB2-4290-49CC-BB0B-1ACD2582A9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54FFC9-D1F5-4394-B892-35B452FCF6E0}" type="datetimeFigureOut">
              <a:rPr lang="en-US" smtClean="0"/>
              <a:t>10/27/2013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43AB2-4290-49CC-BB0B-1ACD2582A9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4FFC9-D1F5-4394-B892-35B452FCF6E0}" type="datetimeFigureOut">
              <a:rPr lang="en-US" smtClean="0"/>
              <a:t>10/27/2013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43AB2-4290-49CC-BB0B-1ACD2582A9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4FFC9-D1F5-4394-B892-35B452FCF6E0}" type="datetimeFigureOut">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43AB2-4290-49CC-BB0B-1ACD2582A9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4FFC9-D1F5-4394-B892-35B452FCF6E0}" type="datetimeFigureOut">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43AB2-4290-49CC-BB0B-1ACD2582A9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1354FFC9-D1F5-4394-B892-35B452FCF6E0}" type="datetimeFigureOut">
              <a:rPr lang="en-US" smtClean="0"/>
              <a:t>10/27/2013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77643AB2-4290-49CC-BB0B-1ACD2582A9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435840" cy="8229599"/>
          </a:xfrm>
        </p:spPr>
        <p:txBody>
          <a:bodyPr>
            <a:noAutofit/>
          </a:bodyPr>
          <a:lstStyle/>
          <a:p>
            <a:r>
              <a:rPr lang="en-US" sz="18800" dirty="0">
                <a:solidFill>
                  <a:srgbClr val="FFFF00"/>
                </a:solidFill>
                <a:latin typeface="Tahoma" pitchFamily="34" charset="0"/>
                <a:ea typeface="Tahoma" pitchFamily="34" charset="0"/>
                <a:cs typeface="Tahoma" pitchFamily="34" charset="0"/>
              </a:rPr>
              <a:t>A Cup </a:t>
            </a:r>
            <a:br>
              <a:rPr lang="en-US" sz="18800" dirty="0">
                <a:solidFill>
                  <a:srgbClr val="FFFF00"/>
                </a:solidFill>
                <a:latin typeface="Tahoma" pitchFamily="34" charset="0"/>
                <a:ea typeface="Tahoma" pitchFamily="34" charset="0"/>
                <a:cs typeface="Tahoma" pitchFamily="34" charset="0"/>
              </a:rPr>
            </a:br>
            <a:r>
              <a:rPr lang="en-US" sz="18800" dirty="0">
                <a:solidFill>
                  <a:srgbClr val="FFFF00"/>
                </a:solidFill>
                <a:latin typeface="Tahoma" pitchFamily="34" charset="0"/>
                <a:ea typeface="Tahoma" pitchFamily="34" charset="0"/>
                <a:cs typeface="Tahoma" pitchFamily="34" charset="0"/>
              </a:rPr>
              <a:t>of Cold Water</a:t>
            </a:r>
          </a:p>
        </p:txBody>
      </p:sp>
      <p:pic>
        <p:nvPicPr>
          <p:cNvPr id="4" name="Picture 11"/>
          <p:cNvPicPr>
            <a:picLocks noChangeAspect="1" noChangeArrowheads="1"/>
          </p:cNvPicPr>
          <p:nvPr/>
        </p:nvPicPr>
        <p:blipFill>
          <a:blip r:embed="rId2" cstate="print"/>
          <a:srcRect/>
          <a:stretch>
            <a:fillRect/>
          </a:stretch>
        </p:blipFill>
        <p:spPr bwMode="auto">
          <a:xfrm>
            <a:off x="10972800" y="274320"/>
            <a:ext cx="3213101" cy="3657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88720"/>
            <a:ext cx="14630400" cy="7040880"/>
          </a:xfrm>
        </p:spPr>
        <p:txBody>
          <a:bodyPr>
            <a:normAutofit/>
          </a:bodyPr>
          <a:lstStyle/>
          <a:p>
            <a:pPr marL="870814" indent="-870814" algn="ctr">
              <a:buClr>
                <a:srgbClr val="000000"/>
              </a:buClr>
              <a:buSzPct val="25000"/>
              <a:buNone/>
              <a:defRPr/>
            </a:pPr>
            <a:r>
              <a:rPr lang="en-US" dirty="0">
                <a:solidFill>
                  <a:schemeClr val="bg1"/>
                </a:solidFill>
                <a:effectLst>
                  <a:outerShdw blurRad="38100" dist="38100" dir="2700000" algn="tl">
                    <a:srgbClr val="000514"/>
                  </a:outerShdw>
                </a:effectLst>
                <a:latin typeface="Tahoma" pitchFamily="34" charset="0"/>
              </a:rPr>
              <a:t>Many in our culture praise the achievements of </a:t>
            </a:r>
            <a:r>
              <a:rPr lang="en-US" dirty="0" smtClean="0">
                <a:solidFill>
                  <a:schemeClr val="bg1"/>
                </a:solidFill>
                <a:effectLst>
                  <a:outerShdw blurRad="38100" dist="38100" dir="2700000" algn="tl">
                    <a:srgbClr val="000514"/>
                  </a:outerShdw>
                </a:effectLst>
                <a:latin typeface="Tahoma" pitchFamily="34" charset="0"/>
              </a:rPr>
              <a:t>the athlete</a:t>
            </a:r>
            <a:r>
              <a:rPr lang="en-US" dirty="0">
                <a:solidFill>
                  <a:schemeClr val="bg1"/>
                </a:solidFill>
                <a:effectLst>
                  <a:outerShdw blurRad="38100" dist="38100" dir="2700000" algn="tl">
                    <a:srgbClr val="000514"/>
                  </a:outerShdw>
                </a:effectLst>
                <a:latin typeface="Tahoma" pitchFamily="34" charset="0"/>
              </a:rPr>
              <a:t>, the actor, the attractive who have great power, wealth, and fame. </a:t>
            </a:r>
          </a:p>
          <a:p>
            <a:pPr marL="870814" indent="-870814" algn="ctr">
              <a:buClr>
                <a:srgbClr val="000000"/>
              </a:buClr>
              <a:buSzPct val="25000"/>
              <a:defRPr/>
            </a:pPr>
            <a:endParaRPr lang="en-US" sz="23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buNone/>
              <a:defRPr/>
            </a:pPr>
            <a:r>
              <a:rPr lang="en-US" dirty="0">
                <a:solidFill>
                  <a:schemeClr val="bg1"/>
                </a:solidFill>
                <a:effectLst>
                  <a:outerShdw blurRad="38100" dist="38100" dir="2700000" algn="tl">
                    <a:srgbClr val="000514"/>
                  </a:outerShdw>
                </a:effectLst>
                <a:latin typeface="Tahoma" pitchFamily="34" charset="0"/>
              </a:rPr>
              <a:t>But it ignores the humble, lowly, seemingly insignificant people who do what is right </a:t>
            </a:r>
            <a:r>
              <a:rPr lang="en-US" dirty="0" smtClean="0">
                <a:solidFill>
                  <a:schemeClr val="bg1"/>
                </a:solidFill>
                <a:effectLst>
                  <a:outerShdw blurRad="38100" dist="38100" dir="2700000" algn="tl">
                    <a:srgbClr val="000514"/>
                  </a:outerShdw>
                </a:effectLst>
                <a:latin typeface="Tahoma" pitchFamily="34" charset="0"/>
              </a:rPr>
              <a:t>(</a:t>
            </a:r>
            <a:r>
              <a:rPr lang="en-US" dirty="0">
                <a:solidFill>
                  <a:schemeClr val="bg1"/>
                </a:solidFill>
                <a:effectLst>
                  <a:outerShdw blurRad="38100" dist="38100" dir="2700000" algn="tl">
                    <a:srgbClr val="000514"/>
                  </a:outerShdw>
                </a:effectLst>
                <a:latin typeface="Tahoma" pitchFamily="34" charset="0"/>
              </a:rPr>
              <a:t>sacrificial mother, faithful father, obedient son, diligent employee, etc.) </a:t>
            </a:r>
          </a:p>
          <a:p>
            <a:pPr marL="870814" indent="-870814" algn="ctr">
              <a:buClr>
                <a:srgbClr val="000000"/>
              </a:buClr>
              <a:buSzPct val="25000"/>
              <a:defRPr/>
            </a:pPr>
            <a:endParaRPr lang="en-US" sz="2300" dirty="0">
              <a:solidFill>
                <a:schemeClr val="bg1"/>
              </a:solidFill>
              <a:effectLst>
                <a:outerShdw blurRad="38100" dist="38100" dir="2700000" algn="tl">
                  <a:srgbClr val="000514"/>
                </a:outerShdw>
              </a:effectLst>
              <a:latin typeface="Tahoma" pitchFamily="34" charset="0"/>
            </a:endParaRPr>
          </a:p>
          <a:p>
            <a:pPr marL="870814" indent="-870814" algn="ctr">
              <a:buClr>
                <a:srgbClr val="000000"/>
              </a:buClr>
              <a:buSzPct val="25000"/>
              <a:defRPr/>
            </a:pPr>
            <a:r>
              <a:rPr lang="en-US" dirty="0">
                <a:solidFill>
                  <a:schemeClr val="bg1"/>
                </a:solidFill>
                <a:effectLst>
                  <a:outerShdw blurRad="38100" dist="38100" dir="2700000" algn="tl">
                    <a:srgbClr val="000514"/>
                  </a:outerShdw>
                </a:effectLst>
                <a:latin typeface="Tahoma" pitchFamily="34" charset="0"/>
              </a:rPr>
              <a:t>They are like extras in a movie that no one pays attention to.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88720"/>
            <a:ext cx="14630400" cy="7040880"/>
          </a:xfrm>
        </p:spPr>
        <p:txBody>
          <a:bodyPr>
            <a:normAutofit lnSpcReduction="10000"/>
          </a:bodyPr>
          <a:lstStyle/>
          <a:p>
            <a:pPr marL="609600" indent="-609600" algn="ctr">
              <a:buClr>
                <a:srgbClr val="000000"/>
              </a:buClr>
              <a:buSzPct val="25000"/>
              <a:buNone/>
              <a:defRPr/>
            </a:pPr>
            <a:r>
              <a:rPr lang="en-US" dirty="0">
                <a:solidFill>
                  <a:schemeClr val="bg1"/>
                </a:solidFill>
                <a:effectLst>
                  <a:outerShdw blurRad="38100" dist="38100" dir="2700000" algn="tl">
                    <a:srgbClr val="000514"/>
                  </a:outerShdw>
                </a:effectLst>
                <a:latin typeface="Tahoma" pitchFamily="34" charset="0"/>
              </a:rPr>
              <a:t>Jesus was speaking to His disciples before He sent them out to preach in His name. </a:t>
            </a:r>
            <a:endParaRPr lang="en-US"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buNone/>
              <a:defRPr/>
            </a:pPr>
            <a:endParaRPr lang="en-US" sz="14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buNone/>
              <a:defRPr/>
            </a:pPr>
            <a:r>
              <a:rPr lang="en-US" dirty="0">
                <a:solidFill>
                  <a:schemeClr val="bg1"/>
                </a:solidFill>
                <a:effectLst>
                  <a:outerShdw blurRad="38100" dist="38100" dir="2700000" algn="tl">
                    <a:srgbClr val="000514"/>
                  </a:outerShdw>
                </a:effectLst>
                <a:latin typeface="Tahoma" pitchFamily="34" charset="0"/>
              </a:rPr>
              <a:t>In the eyes of the world they were considered the scum of the earth and the dregs of society who interfered with their “fun</a:t>
            </a:r>
            <a:r>
              <a:rPr lang="en-US" dirty="0" smtClean="0">
                <a:solidFill>
                  <a:schemeClr val="bg1"/>
                </a:solidFill>
                <a:effectLst>
                  <a:outerShdw blurRad="38100" dist="38100" dir="2700000" algn="tl">
                    <a:srgbClr val="000514"/>
                  </a:outerShdw>
                </a:effectLst>
                <a:latin typeface="Tahoma" pitchFamily="34" charset="0"/>
              </a:rPr>
              <a:t>” </a:t>
            </a:r>
            <a:r>
              <a:rPr lang="en-US" dirty="0">
                <a:solidFill>
                  <a:schemeClr val="bg1"/>
                </a:solidFill>
                <a:effectLst>
                  <a:outerShdw blurRad="38100" dist="38100" dir="2700000" algn="tl">
                    <a:srgbClr val="000514"/>
                  </a:outerShdw>
                </a:effectLst>
                <a:latin typeface="Tahoma" pitchFamily="34" charset="0"/>
              </a:rPr>
              <a:t>(1 Cor. 4:13</a:t>
            </a:r>
            <a:r>
              <a:rPr lang="en-US" dirty="0" smtClean="0">
                <a:solidFill>
                  <a:schemeClr val="bg1"/>
                </a:solidFill>
                <a:effectLst>
                  <a:outerShdw blurRad="38100" dist="38100" dir="2700000" algn="tl">
                    <a:srgbClr val="000514"/>
                  </a:outerShdw>
                </a:effectLst>
                <a:latin typeface="Tahoma" pitchFamily="34" charset="0"/>
              </a:rPr>
              <a:t>).</a:t>
            </a:r>
          </a:p>
          <a:p>
            <a:pPr marL="609600" indent="-609600" algn="ctr">
              <a:buClr>
                <a:srgbClr val="000000"/>
              </a:buClr>
              <a:buSzPct val="25000"/>
              <a:buNone/>
              <a:defRPr/>
            </a:pPr>
            <a:endParaRPr lang="en-US" sz="14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buNone/>
              <a:defRPr/>
            </a:pPr>
            <a:r>
              <a:rPr lang="en-US" dirty="0" smtClean="0">
                <a:solidFill>
                  <a:schemeClr val="bg1"/>
                </a:solidFill>
                <a:effectLst>
                  <a:outerShdw blurRad="38100" dist="38100" dir="2700000" algn="tl">
                    <a:srgbClr val="000514"/>
                  </a:outerShdw>
                </a:effectLst>
                <a:latin typeface="Tahoma" pitchFamily="34" charset="0"/>
              </a:rPr>
              <a:t>Jesus </a:t>
            </a:r>
            <a:r>
              <a:rPr lang="en-US" dirty="0">
                <a:solidFill>
                  <a:schemeClr val="bg1"/>
                </a:solidFill>
                <a:effectLst>
                  <a:outerShdw blurRad="38100" dist="38100" dir="2700000" algn="tl">
                    <a:srgbClr val="000514"/>
                  </a:outerShdw>
                </a:effectLst>
                <a:latin typeface="Tahoma" pitchFamily="34" charset="0"/>
              </a:rPr>
              <a:t>told them, "And whoever in the name of a disciple gives to one of these little ones even a cup of cold water to drink, truly I say to you, he shall not lose his </a:t>
            </a:r>
            <a:r>
              <a:rPr lang="en-US" dirty="0" smtClean="0">
                <a:solidFill>
                  <a:schemeClr val="bg1"/>
                </a:solidFill>
                <a:effectLst>
                  <a:outerShdw blurRad="38100" dist="38100" dir="2700000" algn="tl">
                    <a:srgbClr val="000514"/>
                  </a:outerShdw>
                </a:effectLst>
                <a:latin typeface="Tahoma" pitchFamily="34" charset="0"/>
              </a:rPr>
              <a:t>reward“ (</a:t>
            </a:r>
            <a:r>
              <a:rPr lang="en-US" dirty="0">
                <a:solidFill>
                  <a:schemeClr val="bg1"/>
                </a:solidFill>
                <a:effectLst>
                  <a:outerShdw blurRad="38100" dist="38100" dir="2700000" algn="tl">
                    <a:srgbClr val="000514"/>
                  </a:outerShdw>
                </a:effectLst>
                <a:latin typeface="Tahoma" pitchFamily="34" charset="0"/>
              </a:rPr>
              <a:t>Matthew 10:42</a:t>
            </a:r>
            <a:r>
              <a:rPr lang="en-US" dirty="0" smtClean="0">
                <a:solidFill>
                  <a:schemeClr val="bg1"/>
                </a:solidFill>
                <a:effectLst>
                  <a:outerShdw blurRad="38100" dist="38100" dir="2700000" algn="tl">
                    <a:srgbClr val="000514"/>
                  </a:outerShdw>
                </a:effectLst>
                <a:latin typeface="Tahoma" pitchFamily="34" charset="0"/>
              </a:rPr>
              <a:t>).</a:t>
            </a:r>
            <a:endParaRPr lang="en-US" dirty="0">
              <a:solidFill>
                <a:schemeClr val="bg1"/>
              </a:solidFill>
              <a:effectLst>
                <a:outerShdw blurRad="38100" dist="38100" dir="2700000" algn="tl">
                  <a:srgbClr val="000514"/>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marL="609600" indent="-609600" algn="ctr">
              <a:lnSpc>
                <a:spcPct val="90000"/>
              </a:lnSpc>
              <a:buClr>
                <a:srgbClr val="000000"/>
              </a:buClr>
              <a:buSzPct val="25000"/>
              <a:buNone/>
              <a:defRPr/>
            </a:pPr>
            <a:r>
              <a:rPr lang="en-US" sz="4800" dirty="0">
                <a:solidFill>
                  <a:schemeClr val="bg1"/>
                </a:solidFill>
                <a:effectLst>
                  <a:outerShdw blurRad="38100" dist="38100" dir="2700000" algn="tl">
                    <a:srgbClr val="000514"/>
                  </a:outerShdw>
                </a:effectLst>
                <a:latin typeface="Tahoma" pitchFamily="34" charset="0"/>
              </a:rPr>
              <a:t>Like the disciples we are on a mission to do God’s will. </a:t>
            </a:r>
          </a:p>
          <a:p>
            <a:pPr marL="609600" indent="-609600" algn="ctr">
              <a:lnSpc>
                <a:spcPct val="90000"/>
              </a:lnSpc>
              <a:buClr>
                <a:srgbClr val="000000"/>
              </a:buClr>
              <a:buSzPct val="25000"/>
              <a:buNone/>
              <a:defRPr/>
            </a:pPr>
            <a:endParaRPr lang="en-US" sz="1500" dirty="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None/>
              <a:defRPr/>
            </a:pPr>
            <a:r>
              <a:rPr lang="en-US" sz="4800" dirty="0">
                <a:solidFill>
                  <a:schemeClr val="bg1"/>
                </a:solidFill>
                <a:effectLst>
                  <a:outerShdw blurRad="38100" dist="38100" dir="2700000" algn="tl">
                    <a:srgbClr val="000514"/>
                  </a:outerShdw>
                </a:effectLst>
                <a:latin typeface="Tahoma" pitchFamily="34" charset="0"/>
              </a:rPr>
              <a:t>But at times, we may feel that our small insignificant deeds make no difference in God’s plan.</a:t>
            </a:r>
          </a:p>
          <a:p>
            <a:pPr marL="609600" indent="-609600" algn="ctr">
              <a:lnSpc>
                <a:spcPct val="90000"/>
              </a:lnSpc>
              <a:buClr>
                <a:srgbClr val="000000"/>
              </a:buClr>
              <a:buSzPct val="25000"/>
              <a:buNone/>
              <a:defRPr/>
            </a:pPr>
            <a:endParaRPr lang="en-US" sz="1500" dirty="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None/>
              <a:defRPr/>
            </a:pPr>
            <a:r>
              <a:rPr lang="en-US" sz="4800" dirty="0">
                <a:solidFill>
                  <a:schemeClr val="bg1"/>
                </a:solidFill>
                <a:effectLst>
                  <a:outerShdw blurRad="38100" dist="38100" dir="2700000" algn="tl">
                    <a:srgbClr val="000514"/>
                  </a:outerShdw>
                </a:effectLst>
                <a:latin typeface="Tahoma" pitchFamily="34" charset="0"/>
              </a:rPr>
              <a:t>We may think to ourselves, </a:t>
            </a:r>
            <a:r>
              <a:rPr lang="en-US" sz="4800" i="1" dirty="0">
                <a:solidFill>
                  <a:schemeClr val="bg1"/>
                </a:solidFill>
                <a:effectLst>
                  <a:outerShdw blurRad="38100" dist="38100" dir="2700000" algn="tl">
                    <a:srgbClr val="000514"/>
                  </a:outerShdw>
                </a:effectLst>
                <a:latin typeface="Tahoma" pitchFamily="34" charset="0"/>
              </a:rPr>
              <a:t>“I’m a nobody”, “it doesn’t pay to do what’s right”, “my life is not making any difference in others”, “God cannot use me.”</a:t>
            </a:r>
          </a:p>
          <a:p>
            <a:pPr marL="609600" indent="-609600" algn="ctr">
              <a:lnSpc>
                <a:spcPct val="90000"/>
              </a:lnSpc>
              <a:buClr>
                <a:srgbClr val="000000"/>
              </a:buClr>
              <a:buSzPct val="25000"/>
              <a:buNone/>
              <a:defRPr/>
            </a:pPr>
            <a:endParaRPr lang="en-US" sz="1500" i="1" dirty="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None/>
              <a:defRPr/>
            </a:pPr>
            <a:r>
              <a:rPr lang="en-US" sz="4800" dirty="0">
                <a:solidFill>
                  <a:schemeClr val="bg1"/>
                </a:solidFill>
                <a:effectLst>
                  <a:outerShdw blurRad="38100" dist="38100" dir="2700000" algn="tl">
                    <a:srgbClr val="000514"/>
                  </a:outerShdw>
                </a:effectLst>
                <a:latin typeface="Tahoma" pitchFamily="34" charset="0"/>
              </a:rPr>
              <a:t>But God notices and rewards those seemingly small deeds that are done in His name such as “a cup of cold water.”</a:t>
            </a:r>
          </a:p>
          <a:p>
            <a:pPr marL="609600" indent="-609600" algn="ctr">
              <a:lnSpc>
                <a:spcPct val="90000"/>
              </a:lnSpc>
              <a:buClr>
                <a:srgbClr val="000000"/>
              </a:buClr>
              <a:buSzPct val="25000"/>
              <a:buNone/>
              <a:defRPr/>
            </a:pPr>
            <a:endParaRPr lang="en-US" sz="1500" dirty="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None/>
              <a:defRPr/>
            </a:pPr>
            <a:r>
              <a:rPr lang="en-US" sz="4800" dirty="0">
                <a:solidFill>
                  <a:schemeClr val="bg1"/>
                </a:solidFill>
                <a:effectLst>
                  <a:outerShdw blurRad="38100" dist="38100" dir="2700000" algn="tl">
                    <a:srgbClr val="000514"/>
                  </a:outerShdw>
                </a:effectLst>
                <a:latin typeface="Tahoma" pitchFamily="34" charset="0"/>
              </a:rPr>
              <a:t>Let us refresh ourselves as we examine this passage</a:t>
            </a:r>
            <a:r>
              <a:rPr lang="en-US" sz="4800" dirty="0" smtClean="0">
                <a:solidFill>
                  <a:schemeClr val="bg1"/>
                </a:solidFill>
                <a:effectLst>
                  <a:outerShdw blurRad="38100" dist="38100" dir="2700000" algn="tl">
                    <a:srgbClr val="000514"/>
                  </a:outerShdw>
                </a:effectLst>
                <a:latin typeface="Tahoma" pitchFamily="34" charset="0"/>
              </a:rPr>
              <a:t>.</a:t>
            </a:r>
            <a:endParaRPr lang="en-US" sz="4800" dirty="0">
              <a:solidFill>
                <a:schemeClr val="bg1"/>
              </a:solidFill>
              <a:effectLst>
                <a:outerShdw blurRad="38100" dist="38100" dir="2700000" algn="tl">
                  <a:srgbClr val="000514"/>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The Effort (Cup of Cold Water)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a:bodyPr>
          <a:lstStyle/>
          <a:p>
            <a:pPr marL="609600" indent="-609600" algn="ctr">
              <a:buClr>
                <a:srgbClr val="000000"/>
              </a:buClr>
              <a:buSzPct val="25000"/>
              <a:buNone/>
              <a:defRPr/>
            </a:pPr>
            <a:r>
              <a:rPr lang="en-US" sz="4400" dirty="0">
                <a:solidFill>
                  <a:schemeClr val="bg1"/>
                </a:solidFill>
                <a:effectLst>
                  <a:outerShdw blurRad="38100" dist="38100" dir="2700000" algn="tl">
                    <a:srgbClr val="000514"/>
                  </a:outerShdw>
                </a:effectLst>
                <a:latin typeface="Tahoma" pitchFamily="34" charset="0"/>
              </a:rPr>
              <a:t>Jesus opened up the conversation with a Samaritan woman by the simple request of “Give me a drink” (John 4:7). </a:t>
            </a:r>
          </a:p>
          <a:p>
            <a:pPr marL="609600" indent="-609600" algn="ctr">
              <a:buClr>
                <a:srgbClr val="000000"/>
              </a:buClr>
              <a:buSzPct val="25000"/>
              <a:buNone/>
              <a:defRPr/>
            </a:pPr>
            <a:endParaRPr lang="en-US" sz="15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buNone/>
              <a:defRPr/>
            </a:pPr>
            <a:r>
              <a:rPr lang="en-US" sz="4400" dirty="0" smtClean="0">
                <a:solidFill>
                  <a:schemeClr val="bg1"/>
                </a:solidFill>
                <a:effectLst>
                  <a:outerShdw blurRad="38100" dist="38100" dir="2700000" algn="tl">
                    <a:srgbClr val="000514"/>
                  </a:outerShdw>
                </a:effectLst>
                <a:latin typeface="Tahoma" pitchFamily="34" charset="0"/>
              </a:rPr>
              <a:t>This led to a </a:t>
            </a:r>
            <a:r>
              <a:rPr lang="en-US" sz="4400" dirty="0">
                <a:solidFill>
                  <a:schemeClr val="bg1"/>
                </a:solidFill>
                <a:effectLst>
                  <a:outerShdw blurRad="38100" dist="38100" dir="2700000" algn="tl">
                    <a:srgbClr val="000514"/>
                  </a:outerShdw>
                </a:effectLst>
                <a:latin typeface="Tahoma" pitchFamily="34" charset="0"/>
              </a:rPr>
              <a:t>discussion </a:t>
            </a:r>
            <a:r>
              <a:rPr lang="en-US" sz="4400" dirty="0" smtClean="0">
                <a:solidFill>
                  <a:schemeClr val="bg1"/>
                </a:solidFill>
                <a:effectLst>
                  <a:outerShdw blurRad="38100" dist="38100" dir="2700000" algn="tl">
                    <a:srgbClr val="000514"/>
                  </a:outerShdw>
                </a:effectLst>
                <a:latin typeface="Tahoma" pitchFamily="34" charset="0"/>
              </a:rPr>
              <a:t>which made her think about living water, eternal life, her sinful condition, how mankind is to worship, and the Messiah. </a:t>
            </a:r>
          </a:p>
          <a:p>
            <a:pPr marL="609600" indent="-609600" algn="ctr">
              <a:buClr>
                <a:srgbClr val="000000"/>
              </a:buClr>
              <a:buSzPct val="25000"/>
              <a:buNone/>
              <a:defRPr/>
            </a:pPr>
            <a:endParaRPr lang="en-US" sz="15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buNone/>
              <a:defRPr/>
            </a:pPr>
            <a:r>
              <a:rPr lang="en-US" sz="4400" dirty="0" smtClean="0">
                <a:solidFill>
                  <a:schemeClr val="bg1"/>
                </a:solidFill>
                <a:effectLst>
                  <a:outerShdw blurRad="38100" dist="38100" dir="2700000" algn="tl">
                    <a:srgbClr val="000514"/>
                  </a:outerShdw>
                </a:effectLst>
                <a:latin typeface="Tahoma" pitchFamily="34" charset="0"/>
              </a:rPr>
              <a:t>She asked the men of Samaria to come see a man who knew all about her life (John 4:29).</a:t>
            </a:r>
          </a:p>
          <a:p>
            <a:pPr marL="609600" indent="-609600" algn="ctr">
              <a:buClr>
                <a:srgbClr val="000000"/>
              </a:buClr>
              <a:buSzPct val="25000"/>
              <a:buNone/>
              <a:defRPr/>
            </a:pPr>
            <a:endParaRPr lang="en-US" sz="15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buNone/>
              <a:defRPr/>
            </a:pPr>
            <a:r>
              <a:rPr lang="en-US" sz="4400" dirty="0" smtClean="0">
                <a:solidFill>
                  <a:schemeClr val="bg1"/>
                </a:solidFill>
                <a:effectLst>
                  <a:outerShdw blurRad="38100" dist="38100" dir="2700000" algn="tl">
                    <a:srgbClr val="000514"/>
                  </a:outerShdw>
                </a:effectLst>
                <a:latin typeface="Tahoma" pitchFamily="34" charset="0"/>
              </a:rPr>
              <a:t>Many of the Samaritans believed in Him because of her testimony (</a:t>
            </a:r>
            <a:r>
              <a:rPr lang="en-US" sz="4400" dirty="0">
                <a:solidFill>
                  <a:schemeClr val="bg1"/>
                </a:solidFill>
                <a:effectLst>
                  <a:outerShdw blurRad="38100" dist="38100" dir="2700000" algn="tl">
                    <a:srgbClr val="000514"/>
                  </a:outerShdw>
                </a:effectLst>
                <a:latin typeface="Tahoma" pitchFamily="34" charset="0"/>
              </a:rPr>
              <a:t>John 4:39</a:t>
            </a:r>
            <a:r>
              <a:rPr lang="en-US" sz="4400" dirty="0" smtClean="0">
                <a:solidFill>
                  <a:schemeClr val="bg1"/>
                </a:solidFill>
                <a:effectLst>
                  <a:outerShdw blurRad="38100" dist="38100" dir="2700000" algn="tl">
                    <a:srgbClr val="000514"/>
                  </a:outerShdw>
                </a:effectLst>
                <a:latin typeface="Tahoma" pitchFamily="34" charset="0"/>
              </a:rPr>
              <a:t>).</a:t>
            </a:r>
            <a:endParaRPr lang="en-US" sz="4400" dirty="0">
              <a:solidFill>
                <a:schemeClr val="bg1"/>
              </a:solidFill>
              <a:effectLst>
                <a:outerShdw blurRad="38100" dist="38100" dir="2700000" algn="tl">
                  <a:srgbClr val="000514"/>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The Effort (Cup of Cold Water)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marL="609600" indent="-609600" algn="ctr">
              <a:buClr>
                <a:srgbClr val="000000"/>
              </a:buClr>
              <a:buSzPct val="25000"/>
              <a:buNone/>
              <a:defRPr/>
            </a:pPr>
            <a:r>
              <a:rPr lang="en-US" sz="4000" dirty="0">
                <a:solidFill>
                  <a:schemeClr val="bg1"/>
                </a:solidFill>
                <a:effectLst>
                  <a:outerShdw blurRad="38100" dist="38100" dir="2700000" algn="tl">
                    <a:srgbClr val="000514"/>
                  </a:outerShdw>
                </a:effectLst>
                <a:latin typeface="Tahoma" pitchFamily="34" charset="0"/>
              </a:rPr>
              <a:t>But you may say, </a:t>
            </a:r>
            <a:r>
              <a:rPr lang="en-US" sz="4000" i="1" dirty="0">
                <a:solidFill>
                  <a:schemeClr val="bg1"/>
                </a:solidFill>
                <a:effectLst>
                  <a:outerShdw blurRad="38100" dist="38100" dir="2700000" algn="tl">
                    <a:srgbClr val="000514"/>
                  </a:outerShdw>
                </a:effectLst>
                <a:latin typeface="Tahoma" pitchFamily="34" charset="0"/>
              </a:rPr>
              <a:t>“Jesus knew </a:t>
            </a:r>
            <a:r>
              <a:rPr lang="en-US" sz="4000" i="1" dirty="0" smtClean="0">
                <a:solidFill>
                  <a:schemeClr val="bg1"/>
                </a:solidFill>
                <a:effectLst>
                  <a:outerShdw blurRad="38100" dist="38100" dir="2700000" algn="tl">
                    <a:srgbClr val="000514"/>
                  </a:outerShdw>
                </a:effectLst>
                <a:latin typeface="Tahoma" pitchFamily="34" charset="0"/>
              </a:rPr>
              <a:t>that </a:t>
            </a:r>
            <a:r>
              <a:rPr lang="en-US" sz="4000" i="1" dirty="0">
                <a:solidFill>
                  <a:schemeClr val="bg1"/>
                </a:solidFill>
                <a:effectLst>
                  <a:outerShdw blurRad="38100" dist="38100" dir="2700000" algn="tl">
                    <a:srgbClr val="000514"/>
                  </a:outerShdw>
                </a:effectLst>
                <a:latin typeface="Tahoma" pitchFamily="34" charset="0"/>
              </a:rPr>
              <a:t>would happen </a:t>
            </a:r>
            <a:r>
              <a:rPr lang="en-US" sz="4000" i="1" dirty="0" smtClean="0">
                <a:solidFill>
                  <a:schemeClr val="bg1"/>
                </a:solidFill>
                <a:effectLst>
                  <a:outerShdw blurRad="38100" dist="38100" dir="2700000" algn="tl">
                    <a:srgbClr val="000514"/>
                  </a:outerShdw>
                </a:effectLst>
                <a:latin typeface="Tahoma" pitchFamily="34" charset="0"/>
              </a:rPr>
              <a:t>&amp; we </a:t>
            </a:r>
            <a:r>
              <a:rPr lang="en-US" sz="4000" i="1" dirty="0">
                <a:solidFill>
                  <a:schemeClr val="bg1"/>
                </a:solidFill>
                <a:effectLst>
                  <a:outerShdw blurRad="38100" dist="38100" dir="2700000" algn="tl">
                    <a:srgbClr val="000514"/>
                  </a:outerShdw>
                </a:effectLst>
                <a:latin typeface="Tahoma" pitchFamily="34" charset="0"/>
              </a:rPr>
              <a:t>don’t know the hearts of those whom we come into contact.”</a:t>
            </a:r>
          </a:p>
          <a:p>
            <a:pPr marL="609600" indent="-609600" algn="ctr">
              <a:buClr>
                <a:srgbClr val="000000"/>
              </a:buClr>
              <a:buSzPct val="25000"/>
              <a:buNone/>
              <a:defRPr/>
            </a:pPr>
            <a:endParaRPr lang="en-US" sz="1400"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buNone/>
              <a:defRPr/>
            </a:pPr>
            <a:r>
              <a:rPr lang="en-US" sz="4000" dirty="0" smtClean="0">
                <a:solidFill>
                  <a:schemeClr val="bg1"/>
                </a:solidFill>
                <a:effectLst>
                  <a:outerShdw blurRad="38100" dist="38100" dir="2700000" algn="tl">
                    <a:srgbClr val="000514"/>
                  </a:outerShdw>
                </a:effectLst>
                <a:latin typeface="Tahoma" pitchFamily="34" charset="0"/>
              </a:rPr>
              <a:t> Let’s make </a:t>
            </a:r>
            <a:r>
              <a:rPr lang="en-US" sz="4000" dirty="0">
                <a:solidFill>
                  <a:schemeClr val="bg1"/>
                </a:solidFill>
                <a:effectLst>
                  <a:outerShdw blurRad="38100" dist="38100" dir="2700000" algn="tl">
                    <a:srgbClr val="000514"/>
                  </a:outerShdw>
                </a:effectLst>
                <a:latin typeface="Tahoma" pitchFamily="34" charset="0"/>
              </a:rPr>
              <a:t>the effort to find </a:t>
            </a:r>
            <a:r>
              <a:rPr lang="en-US" sz="4000" dirty="0" smtClean="0">
                <a:solidFill>
                  <a:schemeClr val="bg1"/>
                </a:solidFill>
                <a:effectLst>
                  <a:outerShdw blurRad="38100" dist="38100" dir="2700000" algn="tl">
                    <a:srgbClr val="000514"/>
                  </a:outerShdw>
                </a:effectLst>
                <a:latin typeface="Tahoma" pitchFamily="34" charset="0"/>
              </a:rPr>
              <a:t>out</a:t>
            </a:r>
            <a:r>
              <a:rPr lang="en-US" sz="4000" dirty="0">
                <a:solidFill>
                  <a:schemeClr val="bg1"/>
                </a:solidFill>
                <a:effectLst>
                  <a:outerShdw blurRad="38100" dist="38100" dir="2700000" algn="tl">
                    <a:srgbClr val="000514"/>
                  </a:outerShdw>
                </a:effectLst>
                <a:latin typeface="Tahoma" pitchFamily="34" charset="0"/>
              </a:rPr>
              <a:t> </a:t>
            </a:r>
            <a:r>
              <a:rPr lang="en-US" sz="4000" dirty="0" smtClean="0">
                <a:solidFill>
                  <a:schemeClr val="bg1"/>
                </a:solidFill>
                <a:effectLst>
                  <a:outerShdw blurRad="38100" dist="38100" dir="2700000" algn="tl">
                    <a:srgbClr val="000514"/>
                  </a:outerShdw>
                </a:effectLst>
                <a:latin typeface="Tahoma" pitchFamily="34" charset="0"/>
              </a:rPr>
              <a:t>which begins with us being </a:t>
            </a:r>
            <a:r>
              <a:rPr lang="en-US" sz="4000" dirty="0">
                <a:solidFill>
                  <a:schemeClr val="bg1"/>
                </a:solidFill>
                <a:effectLst>
                  <a:outerShdw blurRad="38100" dist="38100" dir="2700000" algn="tl">
                    <a:srgbClr val="000514"/>
                  </a:outerShdw>
                </a:effectLst>
                <a:latin typeface="Tahoma" pitchFamily="34" charset="0"/>
              </a:rPr>
              <a:t>interested in their soul enough to talk to them </a:t>
            </a:r>
            <a:r>
              <a:rPr lang="en-US" sz="4000" dirty="0" smtClean="0">
                <a:solidFill>
                  <a:schemeClr val="bg1"/>
                </a:solidFill>
                <a:effectLst>
                  <a:outerShdw blurRad="38100" dist="38100" dir="2700000" algn="tl">
                    <a:srgbClr val="000514"/>
                  </a:outerShdw>
                </a:effectLst>
                <a:latin typeface="Tahoma" pitchFamily="34" charset="0"/>
              </a:rPr>
              <a:t>could lead to them obeying the gospel. </a:t>
            </a:r>
          </a:p>
          <a:p>
            <a:pPr marL="609600" indent="-609600" algn="ctr">
              <a:buClr>
                <a:srgbClr val="000000"/>
              </a:buClr>
              <a:buSzPct val="25000"/>
              <a:buNone/>
              <a:defRPr/>
            </a:pPr>
            <a:endParaRPr lang="en-US" sz="1400"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buNone/>
              <a:defRPr/>
            </a:pPr>
            <a:r>
              <a:rPr lang="en-US" sz="4000" dirty="0" smtClean="0">
                <a:solidFill>
                  <a:schemeClr val="bg1"/>
                </a:solidFill>
                <a:effectLst>
                  <a:outerShdw blurRad="38100" dist="38100" dir="2700000" algn="tl">
                    <a:srgbClr val="000514"/>
                  </a:outerShdw>
                </a:effectLst>
                <a:latin typeface="Tahoma" pitchFamily="34" charset="0"/>
              </a:rPr>
              <a:t>At the very least you can invite them to come to our gospel meeting, to study the Bible, or go to our website.</a:t>
            </a:r>
          </a:p>
          <a:p>
            <a:pPr marL="609600" indent="-609600" algn="ctr">
              <a:buClr>
                <a:srgbClr val="000000"/>
              </a:buClr>
              <a:buSzPct val="25000"/>
              <a:buNone/>
              <a:defRPr/>
            </a:pPr>
            <a:endParaRPr lang="en-US" sz="1400"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buNone/>
              <a:defRPr/>
            </a:pPr>
            <a:r>
              <a:rPr lang="en-US" sz="4000" dirty="0" smtClean="0">
                <a:solidFill>
                  <a:schemeClr val="bg1"/>
                </a:solidFill>
                <a:effectLst>
                  <a:outerShdw blurRad="38100" dist="38100" dir="2700000" algn="tl">
                    <a:srgbClr val="000514"/>
                  </a:outerShdw>
                </a:effectLst>
                <a:latin typeface="Tahoma" pitchFamily="34" charset="0"/>
              </a:rPr>
              <a:t>Our responsibility is to sow the seed, water it, and God will give the increase (1 Cor. 3:6-8).</a:t>
            </a:r>
            <a:endParaRPr lang="en-US" sz="4000" dirty="0">
              <a:solidFill>
                <a:schemeClr val="bg1"/>
              </a:solidFill>
              <a:effectLst>
                <a:outerShdw blurRad="38100" dist="38100" dir="2700000" algn="tl">
                  <a:srgbClr val="000514"/>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The Effort (Cup of Cold Water)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marL="609600" indent="-609600" algn="ctr">
              <a:lnSpc>
                <a:spcPct val="90000"/>
              </a:lnSpc>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Water at room temperature will quench a person’s thirst but the gift of cold water in a dry desert is essential to their very survival. </a:t>
            </a:r>
          </a:p>
          <a:p>
            <a:pPr marL="609600" indent="-609600" algn="ctr">
              <a:lnSpc>
                <a:spcPct val="90000"/>
              </a:lnSpc>
              <a:buClr>
                <a:srgbClr val="000000"/>
              </a:buClr>
              <a:buSzPct val="25000"/>
              <a:defRPr/>
            </a:pPr>
            <a:endParaRPr lang="en-US" sz="2000" dirty="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You can go the “extra” mile </a:t>
            </a:r>
            <a:r>
              <a:rPr lang="en-US" sz="4000" dirty="0" smtClean="0">
                <a:solidFill>
                  <a:schemeClr val="bg1"/>
                </a:solidFill>
                <a:effectLst>
                  <a:outerShdw blurRad="38100" dist="38100" dir="2700000" algn="tl">
                    <a:srgbClr val="000514"/>
                  </a:outerShdw>
                </a:effectLst>
                <a:latin typeface="Tahoma" pitchFamily="34" charset="0"/>
              </a:rPr>
              <a:t>(Matthew </a:t>
            </a:r>
            <a:r>
              <a:rPr lang="en-US" sz="4000" dirty="0">
                <a:solidFill>
                  <a:schemeClr val="bg1"/>
                </a:solidFill>
                <a:effectLst>
                  <a:outerShdw blurRad="38100" dist="38100" dir="2700000" algn="tl">
                    <a:srgbClr val="000514"/>
                  </a:outerShdw>
                </a:effectLst>
                <a:latin typeface="Tahoma" pitchFamily="34" charset="0"/>
              </a:rPr>
              <a:t>5:41) and help someone in their time of need. </a:t>
            </a:r>
          </a:p>
          <a:p>
            <a:pPr marL="609600" indent="-609600" algn="ctr">
              <a:lnSpc>
                <a:spcPct val="90000"/>
              </a:lnSpc>
              <a:buClr>
                <a:srgbClr val="000000"/>
              </a:buClr>
              <a:buSzPct val="25000"/>
              <a:defRPr/>
            </a:pPr>
            <a:endParaRPr lang="en-US" sz="2000" i="1" dirty="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God provided for all of the Israelites needs in the wilderness. (Deut. 2:7)</a:t>
            </a:r>
          </a:p>
          <a:p>
            <a:pPr marL="609600" indent="-609600" algn="ctr">
              <a:lnSpc>
                <a:spcPct val="90000"/>
              </a:lnSpc>
              <a:buClr>
                <a:srgbClr val="000000"/>
              </a:buClr>
              <a:buSzPct val="25000"/>
              <a:defRPr/>
            </a:pPr>
            <a:endParaRPr lang="en-US" sz="2000" dirty="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Even though they were extremely poor, the churches of Macedonia went the extra mile to help the needy saints in </a:t>
            </a:r>
            <a:r>
              <a:rPr lang="en-US" sz="4000" dirty="0" smtClean="0">
                <a:solidFill>
                  <a:schemeClr val="bg1"/>
                </a:solidFill>
                <a:effectLst>
                  <a:outerShdw blurRad="38100" dist="38100" dir="2700000" algn="tl">
                    <a:srgbClr val="000514"/>
                  </a:outerShdw>
                </a:effectLst>
                <a:latin typeface="Tahoma" pitchFamily="34" charset="0"/>
              </a:rPr>
              <a:t>Judea </a:t>
            </a:r>
            <a:r>
              <a:rPr lang="en-US" sz="4000" dirty="0">
                <a:solidFill>
                  <a:schemeClr val="bg1"/>
                </a:solidFill>
                <a:effectLst>
                  <a:outerShdw blurRad="38100" dist="38100" dir="2700000" algn="tl">
                    <a:srgbClr val="000514"/>
                  </a:outerShdw>
                </a:effectLst>
                <a:latin typeface="Tahoma" pitchFamily="34" charset="0"/>
              </a:rPr>
              <a:t>(2 Cor. </a:t>
            </a:r>
            <a:r>
              <a:rPr lang="en-US" sz="4000" dirty="0" smtClean="0">
                <a:solidFill>
                  <a:schemeClr val="bg1"/>
                </a:solidFill>
                <a:effectLst>
                  <a:outerShdw blurRad="38100" dist="38100" dir="2700000" algn="tl">
                    <a:srgbClr val="000514"/>
                  </a:outerShdw>
                </a:effectLst>
                <a:latin typeface="Tahoma" pitchFamily="34" charset="0"/>
              </a:rPr>
              <a:t>8:1-5).</a:t>
            </a:r>
            <a:endParaRPr lang="en-US" sz="4000" dirty="0">
              <a:solidFill>
                <a:schemeClr val="bg1"/>
              </a:solidFill>
              <a:effectLst>
                <a:outerShdw blurRad="38100" dist="38100" dir="2700000" algn="tl">
                  <a:srgbClr val="000514"/>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The Effort (Cup of Cold Water)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lnSpcReduction="10000"/>
          </a:bodyPr>
          <a:lstStyle/>
          <a:p>
            <a:pPr marL="609600" indent="-609600" algn="ctr">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Little kindnesses give grace to the needy. </a:t>
            </a:r>
          </a:p>
          <a:p>
            <a:pPr marL="609600" indent="-609600" algn="ctr">
              <a:buClr>
                <a:srgbClr val="000000"/>
              </a:buClr>
              <a:buSzPct val="25000"/>
              <a:buNone/>
              <a:defRPr/>
            </a:pPr>
            <a:endParaRPr lang="en-US" sz="14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The Good Samaritan saw the severely beaten man, had compassion on him, </a:t>
            </a:r>
            <a:r>
              <a:rPr lang="en-US" sz="4000" dirty="0" smtClean="0">
                <a:solidFill>
                  <a:schemeClr val="bg1"/>
                </a:solidFill>
                <a:effectLst>
                  <a:outerShdw blurRad="38100" dist="38100" dir="2700000" algn="tl">
                    <a:srgbClr val="000514"/>
                  </a:outerShdw>
                </a:effectLst>
                <a:latin typeface="Tahoma" pitchFamily="34" charset="0"/>
              </a:rPr>
              <a:t>&amp; </a:t>
            </a:r>
            <a:r>
              <a:rPr lang="en-US" sz="4000" dirty="0">
                <a:solidFill>
                  <a:schemeClr val="bg1"/>
                </a:solidFill>
                <a:effectLst>
                  <a:outerShdw blurRad="38100" dist="38100" dir="2700000" algn="tl">
                    <a:srgbClr val="000514"/>
                  </a:outerShdw>
                </a:effectLst>
                <a:latin typeface="Tahoma" pitchFamily="34" charset="0"/>
              </a:rPr>
              <a:t>took care of his </a:t>
            </a:r>
            <a:r>
              <a:rPr lang="en-US" sz="4000" dirty="0" smtClean="0">
                <a:solidFill>
                  <a:schemeClr val="bg1"/>
                </a:solidFill>
                <a:effectLst>
                  <a:outerShdw blurRad="38100" dist="38100" dir="2700000" algn="tl">
                    <a:srgbClr val="000514"/>
                  </a:outerShdw>
                </a:effectLst>
                <a:latin typeface="Tahoma" pitchFamily="34" charset="0"/>
              </a:rPr>
              <a:t>needs unlike the priest and the Levite (Luke </a:t>
            </a:r>
            <a:r>
              <a:rPr lang="en-US" sz="4000" dirty="0">
                <a:solidFill>
                  <a:schemeClr val="bg1"/>
                </a:solidFill>
                <a:effectLst>
                  <a:outerShdw blurRad="38100" dist="38100" dir="2700000" algn="tl">
                    <a:srgbClr val="000514"/>
                  </a:outerShdw>
                </a:effectLst>
                <a:latin typeface="Tahoma" pitchFamily="34" charset="0"/>
              </a:rPr>
              <a:t>10:33-37</a:t>
            </a:r>
            <a:r>
              <a:rPr lang="en-US" sz="4000" dirty="0" smtClean="0">
                <a:solidFill>
                  <a:schemeClr val="bg1"/>
                </a:solidFill>
                <a:effectLst>
                  <a:outerShdw blurRad="38100" dist="38100" dir="2700000" algn="tl">
                    <a:srgbClr val="000514"/>
                  </a:outerShdw>
                </a:effectLst>
                <a:latin typeface="Tahoma" pitchFamily="34" charset="0"/>
              </a:rPr>
              <a:t>)</a:t>
            </a:r>
          </a:p>
          <a:p>
            <a:pPr marL="609600" indent="-609600" algn="ctr">
              <a:buClr>
                <a:srgbClr val="000000"/>
              </a:buClr>
              <a:buSzPct val="25000"/>
              <a:defRPr/>
            </a:pPr>
            <a:endParaRPr lang="en-US" sz="14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It </a:t>
            </a:r>
            <a:r>
              <a:rPr lang="en-US" sz="4000" dirty="0" smtClean="0">
                <a:solidFill>
                  <a:schemeClr val="bg1"/>
                </a:solidFill>
                <a:effectLst>
                  <a:outerShdw blurRad="38100" dist="38100" dir="2700000" algn="tl">
                    <a:srgbClr val="000514"/>
                  </a:outerShdw>
                </a:effectLst>
                <a:latin typeface="Tahoma" pitchFamily="34" charset="0"/>
              </a:rPr>
              <a:t>won’t </a:t>
            </a:r>
            <a:r>
              <a:rPr lang="en-US" sz="4000" dirty="0">
                <a:solidFill>
                  <a:schemeClr val="bg1"/>
                </a:solidFill>
                <a:effectLst>
                  <a:outerShdw blurRad="38100" dist="38100" dir="2700000" algn="tl">
                    <a:srgbClr val="000514"/>
                  </a:outerShdw>
                </a:effectLst>
                <a:latin typeface="Tahoma" pitchFamily="34" charset="0"/>
              </a:rPr>
              <a:t>profit our brethren if </a:t>
            </a:r>
            <a:r>
              <a:rPr lang="en-US" sz="4000" dirty="0" smtClean="0">
                <a:solidFill>
                  <a:schemeClr val="bg1"/>
                </a:solidFill>
                <a:effectLst>
                  <a:outerShdw blurRad="38100" dist="38100" dir="2700000" algn="tl">
                    <a:srgbClr val="000514"/>
                  </a:outerShdw>
                </a:effectLst>
                <a:latin typeface="Tahoma" pitchFamily="34" charset="0"/>
              </a:rPr>
              <a:t>we tell </a:t>
            </a:r>
            <a:r>
              <a:rPr lang="en-US" sz="4000" dirty="0">
                <a:solidFill>
                  <a:schemeClr val="bg1"/>
                </a:solidFill>
                <a:effectLst>
                  <a:outerShdw blurRad="38100" dist="38100" dir="2700000" algn="tl">
                    <a:srgbClr val="000514"/>
                  </a:outerShdw>
                </a:effectLst>
                <a:latin typeface="Tahoma" pitchFamily="34" charset="0"/>
              </a:rPr>
              <a:t>them </a:t>
            </a:r>
            <a:r>
              <a:rPr lang="en-US" sz="4000" dirty="0" smtClean="0">
                <a:solidFill>
                  <a:schemeClr val="bg1"/>
                </a:solidFill>
                <a:effectLst>
                  <a:outerShdw blurRad="38100" dist="38100" dir="2700000" algn="tl">
                    <a:srgbClr val="000514"/>
                  </a:outerShdw>
                </a:effectLst>
                <a:latin typeface="Tahoma" pitchFamily="34" charset="0"/>
              </a:rPr>
              <a:t>to have </a:t>
            </a:r>
            <a:r>
              <a:rPr lang="en-US" sz="4000" dirty="0">
                <a:solidFill>
                  <a:schemeClr val="bg1"/>
                </a:solidFill>
                <a:effectLst>
                  <a:outerShdw blurRad="38100" dist="38100" dir="2700000" algn="tl">
                    <a:srgbClr val="000514"/>
                  </a:outerShdw>
                </a:effectLst>
                <a:latin typeface="Tahoma" pitchFamily="34" charset="0"/>
              </a:rPr>
              <a:t>a good day but don’t see to their </a:t>
            </a:r>
            <a:r>
              <a:rPr lang="en-US" sz="4000" dirty="0" smtClean="0">
                <a:solidFill>
                  <a:schemeClr val="bg1"/>
                </a:solidFill>
                <a:effectLst>
                  <a:outerShdw blurRad="38100" dist="38100" dir="2700000" algn="tl">
                    <a:srgbClr val="000514"/>
                  </a:outerShdw>
                </a:effectLst>
                <a:latin typeface="Tahoma" pitchFamily="34" charset="0"/>
              </a:rPr>
              <a:t>needs </a:t>
            </a:r>
            <a:r>
              <a:rPr lang="en-US" sz="4000" dirty="0">
                <a:solidFill>
                  <a:schemeClr val="bg1"/>
                </a:solidFill>
                <a:effectLst>
                  <a:outerShdw blurRad="38100" dist="38100" dir="2700000" algn="tl">
                    <a:srgbClr val="000514"/>
                  </a:outerShdw>
                </a:effectLst>
                <a:latin typeface="Tahoma" pitchFamily="34" charset="0"/>
              </a:rPr>
              <a:t>(1 </a:t>
            </a:r>
            <a:r>
              <a:rPr lang="en-US" sz="4000" dirty="0" smtClean="0">
                <a:solidFill>
                  <a:schemeClr val="bg1"/>
                </a:solidFill>
                <a:effectLst>
                  <a:outerShdw blurRad="38100" dist="38100" dir="2700000" algn="tl">
                    <a:srgbClr val="000514"/>
                  </a:outerShdw>
                </a:effectLst>
                <a:latin typeface="Tahoma" pitchFamily="34" charset="0"/>
              </a:rPr>
              <a:t>Jn. </a:t>
            </a:r>
            <a:r>
              <a:rPr lang="en-US" sz="4000" dirty="0">
                <a:solidFill>
                  <a:schemeClr val="bg1"/>
                </a:solidFill>
                <a:effectLst>
                  <a:outerShdw blurRad="38100" dist="38100" dir="2700000" algn="tl">
                    <a:srgbClr val="000514"/>
                  </a:outerShdw>
                </a:effectLst>
                <a:latin typeface="Tahoma" pitchFamily="34" charset="0"/>
              </a:rPr>
              <a:t>3:17-18; </a:t>
            </a:r>
            <a:r>
              <a:rPr lang="en-US" sz="4000" dirty="0" smtClean="0">
                <a:solidFill>
                  <a:schemeClr val="bg1"/>
                </a:solidFill>
                <a:effectLst>
                  <a:outerShdw blurRad="38100" dist="38100" dir="2700000" algn="tl">
                    <a:srgbClr val="000514"/>
                  </a:outerShdw>
                </a:effectLst>
                <a:latin typeface="Tahoma" pitchFamily="34" charset="0"/>
              </a:rPr>
              <a:t>Jas. </a:t>
            </a:r>
            <a:r>
              <a:rPr lang="en-US" sz="4000" dirty="0">
                <a:solidFill>
                  <a:schemeClr val="bg1"/>
                </a:solidFill>
                <a:effectLst>
                  <a:outerShdw blurRad="38100" dist="38100" dir="2700000" algn="tl">
                    <a:srgbClr val="000514"/>
                  </a:outerShdw>
                </a:effectLst>
                <a:latin typeface="Tahoma" pitchFamily="34" charset="0"/>
              </a:rPr>
              <a:t>2:14ff</a:t>
            </a:r>
            <a:r>
              <a:rPr lang="en-US" sz="4000" dirty="0" smtClean="0">
                <a:solidFill>
                  <a:schemeClr val="bg1"/>
                </a:solidFill>
                <a:effectLst>
                  <a:outerShdw blurRad="38100" dist="38100" dir="2700000" algn="tl">
                    <a:srgbClr val="000514"/>
                  </a:outerShdw>
                </a:effectLst>
                <a:latin typeface="Tahoma" pitchFamily="34" charset="0"/>
              </a:rPr>
              <a:t>)</a:t>
            </a:r>
          </a:p>
          <a:p>
            <a:pPr marL="609600" indent="-609600" algn="ctr">
              <a:buClr>
                <a:srgbClr val="000000"/>
              </a:buClr>
              <a:buSzPct val="25000"/>
              <a:defRPr/>
            </a:pPr>
            <a:endParaRPr lang="en-US" sz="1400"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4000" dirty="0" smtClean="0">
                <a:solidFill>
                  <a:schemeClr val="bg1"/>
                </a:solidFill>
                <a:effectLst>
                  <a:outerShdw blurRad="38100" dist="38100" dir="2700000" algn="tl">
                    <a:srgbClr val="000514"/>
                  </a:outerShdw>
                </a:effectLst>
                <a:latin typeface="Tahoma" pitchFamily="34" charset="0"/>
              </a:rPr>
              <a:t>We can provide food to the needy saints, help the widow in their time of need, sit with the family of one who is having surgery, hug the grieving, pray for the suffering, or telling faithful brethren you are thankful for their stand for truth!</a:t>
            </a:r>
            <a:endParaRPr lang="en-US" sz="4000" dirty="0">
              <a:solidFill>
                <a:schemeClr val="bg1"/>
              </a:solidFill>
              <a:effectLst>
                <a:outerShdw blurRad="38100" dist="38100" dir="2700000" algn="tl">
                  <a:srgbClr val="000514"/>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The Effort (Cup of Cold Water)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lnSpcReduction="10000"/>
          </a:bodyPr>
          <a:lstStyle/>
          <a:p>
            <a:pPr marL="609600" indent="-609600" algn="ctr">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Little kindnesses give grace to the needy. </a:t>
            </a:r>
          </a:p>
          <a:p>
            <a:pPr marL="609600" indent="-609600" algn="ctr">
              <a:buClr>
                <a:srgbClr val="000000"/>
              </a:buClr>
              <a:buSzPct val="25000"/>
              <a:buNone/>
              <a:defRPr/>
            </a:pPr>
            <a:endParaRPr lang="en-US" sz="14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The Good Samaritan saw the severely beaten man, had compassion on him, </a:t>
            </a:r>
            <a:r>
              <a:rPr lang="en-US" sz="4000" dirty="0" smtClean="0">
                <a:solidFill>
                  <a:schemeClr val="bg1"/>
                </a:solidFill>
                <a:effectLst>
                  <a:outerShdw blurRad="38100" dist="38100" dir="2700000" algn="tl">
                    <a:srgbClr val="000514"/>
                  </a:outerShdw>
                </a:effectLst>
                <a:latin typeface="Tahoma" pitchFamily="34" charset="0"/>
              </a:rPr>
              <a:t>&amp; </a:t>
            </a:r>
            <a:r>
              <a:rPr lang="en-US" sz="4000" dirty="0">
                <a:solidFill>
                  <a:schemeClr val="bg1"/>
                </a:solidFill>
                <a:effectLst>
                  <a:outerShdw blurRad="38100" dist="38100" dir="2700000" algn="tl">
                    <a:srgbClr val="000514"/>
                  </a:outerShdw>
                </a:effectLst>
                <a:latin typeface="Tahoma" pitchFamily="34" charset="0"/>
              </a:rPr>
              <a:t>took care of his </a:t>
            </a:r>
            <a:r>
              <a:rPr lang="en-US" sz="4000" dirty="0" smtClean="0">
                <a:solidFill>
                  <a:schemeClr val="bg1"/>
                </a:solidFill>
                <a:effectLst>
                  <a:outerShdw blurRad="38100" dist="38100" dir="2700000" algn="tl">
                    <a:srgbClr val="000514"/>
                  </a:outerShdw>
                </a:effectLst>
                <a:latin typeface="Tahoma" pitchFamily="34" charset="0"/>
              </a:rPr>
              <a:t>needs unlike the priest and the Levite (Luke </a:t>
            </a:r>
            <a:r>
              <a:rPr lang="en-US" sz="4000" dirty="0">
                <a:solidFill>
                  <a:schemeClr val="bg1"/>
                </a:solidFill>
                <a:effectLst>
                  <a:outerShdw blurRad="38100" dist="38100" dir="2700000" algn="tl">
                    <a:srgbClr val="000514"/>
                  </a:outerShdw>
                </a:effectLst>
                <a:latin typeface="Tahoma" pitchFamily="34" charset="0"/>
              </a:rPr>
              <a:t>10:33-37</a:t>
            </a:r>
            <a:r>
              <a:rPr lang="en-US" sz="4000" dirty="0" smtClean="0">
                <a:solidFill>
                  <a:schemeClr val="bg1"/>
                </a:solidFill>
                <a:effectLst>
                  <a:outerShdw blurRad="38100" dist="38100" dir="2700000" algn="tl">
                    <a:srgbClr val="000514"/>
                  </a:outerShdw>
                </a:effectLst>
                <a:latin typeface="Tahoma" pitchFamily="34" charset="0"/>
              </a:rPr>
              <a:t>)</a:t>
            </a:r>
          </a:p>
          <a:p>
            <a:pPr marL="609600" indent="-609600" algn="ctr">
              <a:buClr>
                <a:srgbClr val="000000"/>
              </a:buClr>
              <a:buSzPct val="25000"/>
              <a:defRPr/>
            </a:pPr>
            <a:endParaRPr lang="en-US" sz="14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It </a:t>
            </a:r>
            <a:r>
              <a:rPr lang="en-US" sz="4000" dirty="0" smtClean="0">
                <a:solidFill>
                  <a:schemeClr val="bg1"/>
                </a:solidFill>
                <a:effectLst>
                  <a:outerShdw blurRad="38100" dist="38100" dir="2700000" algn="tl">
                    <a:srgbClr val="000514"/>
                  </a:outerShdw>
                </a:effectLst>
                <a:latin typeface="Tahoma" pitchFamily="34" charset="0"/>
              </a:rPr>
              <a:t>won’t </a:t>
            </a:r>
            <a:r>
              <a:rPr lang="en-US" sz="4000" dirty="0">
                <a:solidFill>
                  <a:schemeClr val="bg1"/>
                </a:solidFill>
                <a:effectLst>
                  <a:outerShdw blurRad="38100" dist="38100" dir="2700000" algn="tl">
                    <a:srgbClr val="000514"/>
                  </a:outerShdw>
                </a:effectLst>
                <a:latin typeface="Tahoma" pitchFamily="34" charset="0"/>
              </a:rPr>
              <a:t>profit our brethren if </a:t>
            </a:r>
            <a:r>
              <a:rPr lang="en-US" sz="4000" dirty="0" smtClean="0">
                <a:solidFill>
                  <a:schemeClr val="bg1"/>
                </a:solidFill>
                <a:effectLst>
                  <a:outerShdw blurRad="38100" dist="38100" dir="2700000" algn="tl">
                    <a:srgbClr val="000514"/>
                  </a:outerShdw>
                </a:effectLst>
                <a:latin typeface="Tahoma" pitchFamily="34" charset="0"/>
              </a:rPr>
              <a:t>we tell </a:t>
            </a:r>
            <a:r>
              <a:rPr lang="en-US" sz="4000" dirty="0">
                <a:solidFill>
                  <a:schemeClr val="bg1"/>
                </a:solidFill>
                <a:effectLst>
                  <a:outerShdw blurRad="38100" dist="38100" dir="2700000" algn="tl">
                    <a:srgbClr val="000514"/>
                  </a:outerShdw>
                </a:effectLst>
                <a:latin typeface="Tahoma" pitchFamily="34" charset="0"/>
              </a:rPr>
              <a:t>them </a:t>
            </a:r>
            <a:r>
              <a:rPr lang="en-US" sz="4000" dirty="0" smtClean="0">
                <a:solidFill>
                  <a:schemeClr val="bg1"/>
                </a:solidFill>
                <a:effectLst>
                  <a:outerShdw blurRad="38100" dist="38100" dir="2700000" algn="tl">
                    <a:srgbClr val="000514"/>
                  </a:outerShdw>
                </a:effectLst>
                <a:latin typeface="Tahoma" pitchFamily="34" charset="0"/>
              </a:rPr>
              <a:t>to have </a:t>
            </a:r>
            <a:r>
              <a:rPr lang="en-US" sz="4000" dirty="0">
                <a:solidFill>
                  <a:schemeClr val="bg1"/>
                </a:solidFill>
                <a:effectLst>
                  <a:outerShdw blurRad="38100" dist="38100" dir="2700000" algn="tl">
                    <a:srgbClr val="000514"/>
                  </a:outerShdw>
                </a:effectLst>
                <a:latin typeface="Tahoma" pitchFamily="34" charset="0"/>
              </a:rPr>
              <a:t>a good day but don’t see to their </a:t>
            </a:r>
            <a:r>
              <a:rPr lang="en-US" sz="4000" dirty="0" smtClean="0">
                <a:solidFill>
                  <a:schemeClr val="bg1"/>
                </a:solidFill>
                <a:effectLst>
                  <a:outerShdw blurRad="38100" dist="38100" dir="2700000" algn="tl">
                    <a:srgbClr val="000514"/>
                  </a:outerShdw>
                </a:effectLst>
                <a:latin typeface="Tahoma" pitchFamily="34" charset="0"/>
              </a:rPr>
              <a:t>needs </a:t>
            </a:r>
            <a:r>
              <a:rPr lang="en-US" sz="4000" dirty="0">
                <a:solidFill>
                  <a:schemeClr val="bg1"/>
                </a:solidFill>
                <a:effectLst>
                  <a:outerShdw blurRad="38100" dist="38100" dir="2700000" algn="tl">
                    <a:srgbClr val="000514"/>
                  </a:outerShdw>
                </a:effectLst>
                <a:latin typeface="Tahoma" pitchFamily="34" charset="0"/>
              </a:rPr>
              <a:t>(1 </a:t>
            </a:r>
            <a:r>
              <a:rPr lang="en-US" sz="4000" dirty="0" smtClean="0">
                <a:solidFill>
                  <a:schemeClr val="bg1"/>
                </a:solidFill>
                <a:effectLst>
                  <a:outerShdw blurRad="38100" dist="38100" dir="2700000" algn="tl">
                    <a:srgbClr val="000514"/>
                  </a:outerShdw>
                </a:effectLst>
                <a:latin typeface="Tahoma" pitchFamily="34" charset="0"/>
              </a:rPr>
              <a:t>Jn. </a:t>
            </a:r>
            <a:r>
              <a:rPr lang="en-US" sz="4000" dirty="0">
                <a:solidFill>
                  <a:schemeClr val="bg1"/>
                </a:solidFill>
                <a:effectLst>
                  <a:outerShdw blurRad="38100" dist="38100" dir="2700000" algn="tl">
                    <a:srgbClr val="000514"/>
                  </a:outerShdw>
                </a:effectLst>
                <a:latin typeface="Tahoma" pitchFamily="34" charset="0"/>
              </a:rPr>
              <a:t>3:17-18; </a:t>
            </a:r>
            <a:r>
              <a:rPr lang="en-US" sz="4000" dirty="0" smtClean="0">
                <a:solidFill>
                  <a:schemeClr val="bg1"/>
                </a:solidFill>
                <a:effectLst>
                  <a:outerShdw blurRad="38100" dist="38100" dir="2700000" algn="tl">
                    <a:srgbClr val="000514"/>
                  </a:outerShdw>
                </a:effectLst>
                <a:latin typeface="Tahoma" pitchFamily="34" charset="0"/>
              </a:rPr>
              <a:t>Jas. </a:t>
            </a:r>
            <a:r>
              <a:rPr lang="en-US" sz="4000" dirty="0">
                <a:solidFill>
                  <a:schemeClr val="bg1"/>
                </a:solidFill>
                <a:effectLst>
                  <a:outerShdw blurRad="38100" dist="38100" dir="2700000" algn="tl">
                    <a:srgbClr val="000514"/>
                  </a:outerShdw>
                </a:effectLst>
                <a:latin typeface="Tahoma" pitchFamily="34" charset="0"/>
              </a:rPr>
              <a:t>2:14ff</a:t>
            </a:r>
            <a:r>
              <a:rPr lang="en-US" sz="4000" dirty="0" smtClean="0">
                <a:solidFill>
                  <a:schemeClr val="bg1"/>
                </a:solidFill>
                <a:effectLst>
                  <a:outerShdw blurRad="38100" dist="38100" dir="2700000" algn="tl">
                    <a:srgbClr val="000514"/>
                  </a:outerShdw>
                </a:effectLst>
                <a:latin typeface="Tahoma" pitchFamily="34" charset="0"/>
              </a:rPr>
              <a:t>)</a:t>
            </a:r>
          </a:p>
          <a:p>
            <a:pPr marL="609600" indent="-609600" algn="ctr">
              <a:buClr>
                <a:srgbClr val="000000"/>
              </a:buClr>
              <a:buSzPct val="25000"/>
              <a:defRPr/>
            </a:pPr>
            <a:endParaRPr lang="en-US" sz="1400"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4000" dirty="0" smtClean="0">
                <a:solidFill>
                  <a:schemeClr val="bg1"/>
                </a:solidFill>
                <a:effectLst>
                  <a:outerShdw blurRad="38100" dist="38100" dir="2700000" algn="tl">
                    <a:srgbClr val="000514"/>
                  </a:outerShdw>
                </a:effectLst>
                <a:latin typeface="Tahoma" pitchFamily="34" charset="0"/>
              </a:rPr>
              <a:t>We can provide food to the needy saints, help the widow in their time of need, sit with the family of one who is having surgery, hug the grieving, pray for the suffering, or telling faithful brethren you are thankful for their stand for truth!</a:t>
            </a:r>
            <a:endParaRPr lang="en-US" sz="4000" dirty="0">
              <a:solidFill>
                <a:schemeClr val="bg1"/>
              </a:solidFill>
              <a:effectLst>
                <a:outerShdw blurRad="38100" dist="38100" dir="2700000" algn="tl">
                  <a:srgbClr val="000514"/>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838</Words>
  <Application>Microsoft Office PowerPoint</Application>
  <PresentationFormat>Custom</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 Cup  of Cold Water</vt:lpstr>
      <vt:lpstr>Introduction</vt:lpstr>
      <vt:lpstr>Introduction</vt:lpstr>
      <vt:lpstr>Introduction</vt:lpstr>
      <vt:lpstr>The Effort (Cup of Cold Water)</vt:lpstr>
      <vt:lpstr>The Effort (Cup of Cold Water)</vt:lpstr>
      <vt:lpstr>The Effort (Cup of Cold Water)</vt:lpstr>
      <vt:lpstr>The Effort (Cup of Cold Water)</vt:lpstr>
      <vt:lpstr>The Effort (Cup of Cold Water)</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Cup  of Cold Water</dc:title>
  <dc:creator>Steven Lawrence Locklair</dc:creator>
  <cp:lastModifiedBy>Steven Lawrence Locklair</cp:lastModifiedBy>
  <cp:revision>3</cp:revision>
  <dcterms:created xsi:type="dcterms:W3CDTF">2013-10-27T19:26:26Z</dcterms:created>
  <dcterms:modified xsi:type="dcterms:W3CDTF">2013-10-27T20:43:01Z</dcterms:modified>
</cp:coreProperties>
</file>