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8" r:id="rId2"/>
    <p:sldId id="256" r:id="rId3"/>
    <p:sldId id="257" r:id="rId4"/>
    <p:sldId id="258" r:id="rId5"/>
    <p:sldId id="259" r:id="rId6"/>
    <p:sldId id="265" r:id="rId7"/>
    <p:sldId id="266" r:id="rId8"/>
    <p:sldId id="260" r:id="rId9"/>
    <p:sldId id="267" r:id="rId10"/>
    <p:sldId id="261" r:id="rId11"/>
    <p:sldId id="263" r:id="rId12"/>
    <p:sldId id="262" r:id="rId13"/>
    <p:sldId id="264" r:id="rId14"/>
    <p:sldId id="269" r:id="rId15"/>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94660"/>
  </p:normalViewPr>
  <p:slideViewPr>
    <p:cSldViewPr>
      <p:cViewPr varScale="1">
        <p:scale>
          <a:sx n="53" d="100"/>
          <a:sy n="53" d="100"/>
        </p:scale>
        <p:origin x="-192"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957B410-BA20-4732-8724-A1A6A0E9173C}" type="datetimeFigureOut">
              <a:rPr lang="en-US" smtClean="0"/>
              <a:pPr/>
              <a:t>10/13/2013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74C2269-7B39-48D0-A673-2E4A43FD630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6BEF3F14-B258-433A-A90D-610C124C0774}" type="datetimeFigureOut">
              <a:rPr lang="en-US" smtClean="0"/>
              <a:pPr/>
              <a:t>10/13/2013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A4CEC54-F7D4-4B4B-9F59-0BA95155ACB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32E8C1-BC4F-4C0C-A35B-8E2EE36A6DCC}"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A76D-359B-4902-951D-3747D1A77D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2E8C1-BC4F-4C0C-A35B-8E2EE36A6DCC}"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A76D-359B-4902-951D-3747D1A77D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2E8C1-BC4F-4C0C-A35B-8E2EE36A6DCC}"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A76D-359B-4902-951D-3747D1A77D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2E8C1-BC4F-4C0C-A35B-8E2EE36A6DCC}"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A76D-359B-4902-951D-3747D1A77D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32E8C1-BC4F-4C0C-A35B-8E2EE36A6DCC}"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3A76D-359B-4902-951D-3747D1A77D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32E8C1-BC4F-4C0C-A35B-8E2EE36A6DCC}" type="datetimeFigureOut">
              <a:rPr lang="en-US" smtClean="0"/>
              <a:pPr/>
              <a:t>10/13/2013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3A76D-359B-4902-951D-3747D1A77D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32E8C1-BC4F-4C0C-A35B-8E2EE36A6DCC}" type="datetimeFigureOut">
              <a:rPr lang="en-US" smtClean="0"/>
              <a:pPr/>
              <a:t>10/13/2013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3A76D-359B-4902-951D-3747D1A77D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32E8C1-BC4F-4C0C-A35B-8E2EE36A6DCC}" type="datetimeFigureOut">
              <a:rPr lang="en-US" smtClean="0"/>
              <a:pPr/>
              <a:t>10/13/2013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3A76D-359B-4902-951D-3747D1A77D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2E8C1-BC4F-4C0C-A35B-8E2EE36A6DCC}" type="datetimeFigureOut">
              <a:rPr lang="en-US" smtClean="0"/>
              <a:pPr/>
              <a:t>10/13/2013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3A76D-359B-4902-951D-3747D1A77D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2E8C1-BC4F-4C0C-A35B-8E2EE36A6DCC}" type="datetimeFigureOut">
              <a:rPr lang="en-US" smtClean="0"/>
              <a:pPr/>
              <a:t>10/13/2013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3A76D-359B-4902-951D-3747D1A77D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2E8C1-BC4F-4C0C-A35B-8E2EE36A6DCC}" type="datetimeFigureOut">
              <a:rPr lang="en-US" smtClean="0"/>
              <a:pPr/>
              <a:t>10/13/2013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3A76D-359B-4902-951D-3747D1A77D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F832E8C1-BC4F-4C0C-A35B-8E2EE36A6DCC}" type="datetimeFigureOut">
              <a:rPr lang="en-US" smtClean="0"/>
              <a:pPr/>
              <a:t>10/13/2013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703A76D-359B-4902-951D-3747D1A77D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r>
              <a:rPr lang="en-US" dirty="0" smtClean="0">
                <a:solidFill>
                  <a:schemeClr val="bg1"/>
                </a:solidFill>
                <a:latin typeface="Tahoma" pitchFamily="34" charset="0"/>
                <a:ea typeface="Tahoma" pitchFamily="34" charset="0"/>
                <a:cs typeface="Tahoma" pitchFamily="34" charset="0"/>
              </a:rPr>
              <a:t>392- Count Your Blessings</a:t>
            </a:r>
          </a:p>
          <a:p>
            <a:r>
              <a:rPr lang="en-US" dirty="0" smtClean="0">
                <a:solidFill>
                  <a:schemeClr val="bg1"/>
                </a:solidFill>
                <a:latin typeface="Tahoma" pitchFamily="34" charset="0"/>
                <a:ea typeface="Tahoma" pitchFamily="34" charset="0"/>
                <a:cs typeface="Tahoma" pitchFamily="34" charset="0"/>
              </a:rPr>
              <a:t>63- I Need Thee Every Hour</a:t>
            </a:r>
          </a:p>
          <a:p>
            <a:r>
              <a:rPr lang="en-US" dirty="0" smtClean="0">
                <a:solidFill>
                  <a:schemeClr val="bg1"/>
                </a:solidFill>
                <a:latin typeface="Tahoma" pitchFamily="34" charset="0"/>
                <a:ea typeface="Tahoma" pitchFamily="34" charset="0"/>
                <a:cs typeface="Tahoma" pitchFamily="34" charset="0"/>
              </a:rPr>
              <a:t>156- Tell Me the Story of Jesus</a:t>
            </a:r>
          </a:p>
          <a:p>
            <a:r>
              <a:rPr lang="en-US" dirty="0" smtClean="0">
                <a:solidFill>
                  <a:schemeClr val="bg1"/>
                </a:solidFill>
                <a:latin typeface="Tahoma" pitchFamily="34" charset="0"/>
                <a:ea typeface="Tahoma" pitchFamily="34" charset="0"/>
                <a:cs typeface="Tahoma" pitchFamily="34" charset="0"/>
              </a:rPr>
              <a:t>374- Ring the Message Out</a:t>
            </a:r>
          </a:p>
          <a:p>
            <a:r>
              <a:rPr lang="en-US" dirty="0" smtClean="0">
                <a:solidFill>
                  <a:schemeClr val="bg1"/>
                </a:solidFill>
                <a:latin typeface="Tahoma" pitchFamily="34" charset="0"/>
                <a:ea typeface="Tahoma" pitchFamily="34" charset="0"/>
                <a:cs typeface="Tahoma" pitchFamily="34" charset="0"/>
              </a:rPr>
              <a:t>325- I Am Resolved</a:t>
            </a:r>
          </a:p>
          <a:p>
            <a:r>
              <a:rPr lang="en-US" dirty="0" smtClean="0">
                <a:solidFill>
                  <a:schemeClr val="bg1"/>
                </a:solidFill>
                <a:latin typeface="Tahoma" pitchFamily="34" charset="0"/>
                <a:ea typeface="Tahoma" pitchFamily="34" charset="0"/>
                <a:cs typeface="Tahoma" pitchFamily="34" charset="0"/>
              </a:rPr>
              <a:t>2s- Higher Ground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We Must be Careful with Our Eyes…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a:t>
            </a:r>
            <a:r>
              <a:rPr lang="en-US" u="sng" dirty="0" smtClean="0">
                <a:solidFill>
                  <a:schemeClr val="bg1"/>
                </a:solidFill>
                <a:latin typeface="Tahoma" pitchFamily="34" charset="0"/>
                <a:ea typeface="Tahoma" pitchFamily="34" charset="0"/>
                <a:cs typeface="Tahoma" pitchFamily="34" charset="0"/>
              </a:rPr>
              <a:t>not to look at the valley of the Jordan </a:t>
            </a:r>
            <a:r>
              <a:rPr lang="en-US" dirty="0" smtClean="0">
                <a:solidFill>
                  <a:schemeClr val="bg1"/>
                </a:solidFill>
                <a:latin typeface="Tahoma" pitchFamily="34" charset="0"/>
                <a:ea typeface="Tahoma" pitchFamily="34" charset="0"/>
                <a:cs typeface="Tahoma" pitchFamily="34" charset="0"/>
              </a:rPr>
              <a:t>(Genesis 13:10) </a:t>
            </a:r>
            <a:endParaRPr lang="en-US" i="1" dirty="0" smtClean="0">
              <a:solidFill>
                <a:schemeClr val="bg1"/>
              </a:solidFill>
              <a:latin typeface="Tahoma" pitchFamily="34" charset="0"/>
              <a:ea typeface="Tahoma" pitchFamily="34" charset="0"/>
              <a:cs typeface="Tahoma" pitchFamily="34" charset="0"/>
            </a:endParaRPr>
          </a:p>
          <a:p>
            <a:pPr algn="ct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Lot chose the wealthy cities and the Jordan valley even though  homosexuals were living in Sodom and Gomorrah.  His wife looked back and lost her life (Gen. 19:24-26).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We must be careful with our eyes not to desire the things of this life over spiritual things because it can lead us to make bad decisions (career, marriage, residence).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rich young ruler was told by Jesus that he lacked one thing from eternal life and he was unwilling to give it up because he wanted to keep his many possessions (Mt. 19:16ff).  </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Are you being careful with your eyes not to desire worldly things?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What Can We Do to Overcome </a:t>
            </a:r>
            <a:br>
              <a:rPr lang="en-US" dirty="0" smtClean="0">
                <a:solidFill>
                  <a:srgbClr val="FFFF00"/>
                </a:solidFill>
                <a:latin typeface="Tahoma" pitchFamily="34" charset="0"/>
                <a:ea typeface="Tahoma" pitchFamily="34" charset="0"/>
                <a:cs typeface="Tahoma" pitchFamily="34" charset="0"/>
              </a:rPr>
            </a:br>
            <a:r>
              <a:rPr lang="en-US" dirty="0" smtClean="0">
                <a:solidFill>
                  <a:srgbClr val="FFFF00"/>
                </a:solidFill>
                <a:latin typeface="Tahoma" pitchFamily="34" charset="0"/>
                <a:ea typeface="Tahoma" pitchFamily="34" charset="0"/>
                <a:cs typeface="Tahoma" pitchFamily="34" charset="0"/>
              </a:rPr>
              <a:t>the Lust of the Eye?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fontScale="85000" lnSpcReduction="10000"/>
          </a:bodyPr>
          <a:lstStyle/>
          <a:p>
            <a:r>
              <a:rPr lang="en-US" dirty="0" smtClean="0">
                <a:solidFill>
                  <a:schemeClr val="bg1"/>
                </a:solidFill>
                <a:latin typeface="Tahoma" pitchFamily="34" charset="0"/>
                <a:ea typeface="Tahoma" pitchFamily="34" charset="0"/>
                <a:cs typeface="Tahoma" pitchFamily="34" charset="0"/>
              </a:rPr>
              <a:t>You should make a covenant with your eyes that you will not gaze upon the opposite sex except your spouse (Job 31:1).</a:t>
            </a:r>
            <a:endParaRPr lang="en-US" i="1" dirty="0" smtClean="0">
              <a:solidFill>
                <a:schemeClr val="bg1"/>
              </a:solidFill>
              <a:latin typeface="Tahoma" pitchFamily="34" charset="0"/>
              <a:ea typeface="Tahoma" pitchFamily="34" charset="0"/>
              <a:cs typeface="Tahoma" pitchFamily="34" charset="0"/>
            </a:endParaRPr>
          </a:p>
          <a:p>
            <a:pPr algn="ct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You can’t control what people wear, but you can determine that you will turn your eyes away so that you won’t lust because you realize you could lose your soul over it (Matt. 5:29).</a:t>
            </a:r>
          </a:p>
          <a:p>
            <a:pPr algn="ctr">
              <a:buNone/>
            </a:pPr>
            <a:endParaRPr lang="en-US" sz="1300" dirty="0" smtClean="0">
              <a:solidFill>
                <a:schemeClr val="bg1"/>
              </a:solidFill>
              <a:latin typeface="Tahoma" pitchFamily="34" charset="0"/>
              <a:ea typeface="Tahoma" pitchFamily="34" charset="0"/>
              <a:cs typeface="Tahoma" pitchFamily="34" charset="0"/>
            </a:endParaRPr>
          </a:p>
          <a:p>
            <a:r>
              <a:rPr lang="en-US" dirty="0" smtClean="0">
                <a:solidFill>
                  <a:schemeClr val="bg1"/>
                </a:solidFill>
                <a:latin typeface="Tahoma" pitchFamily="34" charset="0"/>
                <a:ea typeface="Tahoma" pitchFamily="34" charset="0"/>
                <a:cs typeface="Tahoma" pitchFamily="34" charset="0"/>
              </a:rPr>
              <a:t>You can determine in your heart that you will turn away from any commercials that advertise alcohol realizing how many souls have been destroyed by imbibing themselves (Pr. 20:1).  </a:t>
            </a:r>
          </a:p>
          <a:p>
            <a:pPr algn="ctr">
              <a:buNone/>
            </a:pPr>
            <a:endParaRPr lang="en-US" sz="1600" dirty="0" smtClean="0">
              <a:solidFill>
                <a:schemeClr val="bg1"/>
              </a:solidFill>
              <a:latin typeface="Tahoma" pitchFamily="34" charset="0"/>
              <a:ea typeface="Tahoma" pitchFamily="34" charset="0"/>
              <a:cs typeface="Tahoma" pitchFamily="34" charset="0"/>
            </a:endParaRPr>
          </a:p>
          <a:p>
            <a:r>
              <a:rPr lang="en-US" dirty="0" smtClean="0">
                <a:solidFill>
                  <a:schemeClr val="bg1"/>
                </a:solidFill>
                <a:latin typeface="Tahoma" pitchFamily="34" charset="0"/>
                <a:ea typeface="Tahoma" pitchFamily="34" charset="0"/>
                <a:cs typeface="Tahoma" pitchFamily="34" charset="0"/>
              </a:rPr>
              <a:t>You can determine to be content with the necessities of life rather than seeking possessions that will perish (1 Tim. 6:6-10)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What We Should be Looking At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20000"/>
          </a:bodyPr>
          <a:lstStyle/>
          <a:p>
            <a:pPr algn="ctr"/>
            <a:r>
              <a:rPr lang="en-US" dirty="0" smtClean="0">
                <a:solidFill>
                  <a:schemeClr val="bg1"/>
                </a:solidFill>
                <a:latin typeface="Tahoma" pitchFamily="34" charset="0"/>
                <a:ea typeface="Tahoma" pitchFamily="34" charset="0"/>
                <a:cs typeface="Tahoma" pitchFamily="34" charset="0"/>
              </a:rPr>
              <a:t>We should </a:t>
            </a:r>
            <a:r>
              <a:rPr lang="en-US" u="sng" dirty="0" smtClean="0">
                <a:solidFill>
                  <a:schemeClr val="bg1"/>
                </a:solidFill>
                <a:latin typeface="Tahoma" pitchFamily="34" charset="0"/>
                <a:ea typeface="Tahoma" pitchFamily="34" charset="0"/>
                <a:cs typeface="Tahoma" pitchFamily="34" charset="0"/>
              </a:rPr>
              <a:t>look at </a:t>
            </a:r>
            <a:r>
              <a:rPr lang="en-US" dirty="0" smtClean="0">
                <a:solidFill>
                  <a:schemeClr val="bg1"/>
                </a:solidFill>
                <a:latin typeface="Tahoma" pitchFamily="34" charset="0"/>
                <a:ea typeface="Tahoma" pitchFamily="34" charset="0"/>
                <a:cs typeface="Tahoma" pitchFamily="34" charset="0"/>
              </a:rPr>
              <a:t>the creation and see God’s power.  (Rom. 1:18-20)</a:t>
            </a:r>
            <a:endParaRPr lang="en-US" i="1" dirty="0" smtClean="0">
              <a:solidFill>
                <a:schemeClr val="bg1"/>
              </a:solidFill>
              <a:latin typeface="Tahoma" pitchFamily="34" charset="0"/>
              <a:ea typeface="Tahoma" pitchFamily="34" charset="0"/>
              <a:cs typeface="Tahoma" pitchFamily="34" charset="0"/>
            </a:endParaRPr>
          </a:p>
          <a:p>
            <a:pPr algn="ctr">
              <a:buNone/>
            </a:pPr>
            <a:endParaRPr lang="en-US" sz="1300" dirty="0">
              <a:solidFill>
                <a:schemeClr val="bg1"/>
              </a:solidFill>
              <a:latin typeface="Tahoma" pitchFamily="34" charset="0"/>
              <a:ea typeface="Tahoma" pitchFamily="34" charset="0"/>
              <a:cs typeface="Tahoma" pitchFamily="34" charset="0"/>
            </a:endParaRPr>
          </a:p>
          <a:p>
            <a:pPr algn="ctr"/>
            <a:r>
              <a:rPr lang="en-US" dirty="0" smtClean="0">
                <a:solidFill>
                  <a:schemeClr val="bg1"/>
                </a:solidFill>
                <a:latin typeface="Tahoma" pitchFamily="34" charset="0"/>
                <a:ea typeface="Tahoma" pitchFamily="34" charset="0"/>
                <a:cs typeface="Tahoma" pitchFamily="34" charset="0"/>
              </a:rPr>
              <a:t>We should </a:t>
            </a:r>
            <a:r>
              <a:rPr lang="en-US" u="sng" dirty="0" smtClean="0">
                <a:solidFill>
                  <a:schemeClr val="bg1"/>
                </a:solidFill>
                <a:latin typeface="Tahoma" pitchFamily="34" charset="0"/>
                <a:ea typeface="Tahoma" pitchFamily="34" charset="0"/>
                <a:cs typeface="Tahoma" pitchFamily="34" charset="0"/>
              </a:rPr>
              <a:t>look for</a:t>
            </a:r>
            <a:r>
              <a:rPr lang="en-US" dirty="0" smtClean="0">
                <a:solidFill>
                  <a:schemeClr val="bg1"/>
                </a:solidFill>
                <a:latin typeface="Tahoma" pitchFamily="34" charset="0"/>
                <a:ea typeface="Tahoma" pitchFamily="34" charset="0"/>
                <a:cs typeface="Tahoma" pitchFamily="34" charset="0"/>
              </a:rPr>
              <a:t> a city whose architect and builder is God (Heb. 11:10).</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r>
              <a:rPr lang="en-US" dirty="0" smtClean="0">
                <a:solidFill>
                  <a:schemeClr val="bg1"/>
                </a:solidFill>
                <a:latin typeface="Tahoma" pitchFamily="34" charset="0"/>
                <a:ea typeface="Tahoma" pitchFamily="34" charset="0"/>
                <a:cs typeface="Tahoma" pitchFamily="34" charset="0"/>
              </a:rPr>
              <a:t>We should </a:t>
            </a:r>
            <a:r>
              <a:rPr lang="en-US" u="sng" dirty="0" smtClean="0">
                <a:solidFill>
                  <a:schemeClr val="bg1"/>
                </a:solidFill>
                <a:latin typeface="Tahoma" pitchFamily="34" charset="0"/>
                <a:ea typeface="Tahoma" pitchFamily="34" charset="0"/>
                <a:cs typeface="Tahoma" pitchFamily="34" charset="0"/>
              </a:rPr>
              <a:t>look to</a:t>
            </a:r>
            <a:r>
              <a:rPr lang="en-US" dirty="0" smtClean="0">
                <a:solidFill>
                  <a:schemeClr val="bg1"/>
                </a:solidFill>
                <a:latin typeface="Tahoma" pitchFamily="34" charset="0"/>
                <a:ea typeface="Tahoma" pitchFamily="34" charset="0"/>
                <a:cs typeface="Tahoma" pitchFamily="34" charset="0"/>
              </a:rPr>
              <a:t> Jesus who is the author and finisher of our faith who endured the cross with joy so that we can have the forgiveness of sins &amp; eternal life (Heb. 12:1-3).  </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r>
              <a:rPr lang="en-US" dirty="0" smtClean="0">
                <a:solidFill>
                  <a:schemeClr val="bg1"/>
                </a:solidFill>
                <a:latin typeface="Tahoma" pitchFamily="34" charset="0"/>
                <a:ea typeface="Tahoma" pitchFamily="34" charset="0"/>
                <a:cs typeface="Tahoma" pitchFamily="34" charset="0"/>
              </a:rPr>
              <a:t>“We look not at the things which are seen but at the things which are not seen; for the things which are seen are temporal, but </a:t>
            </a:r>
            <a:r>
              <a:rPr lang="en-US" u="sng" dirty="0" smtClean="0">
                <a:solidFill>
                  <a:schemeClr val="bg1"/>
                </a:solidFill>
                <a:latin typeface="Tahoma" pitchFamily="34" charset="0"/>
                <a:ea typeface="Tahoma" pitchFamily="34" charset="0"/>
                <a:cs typeface="Tahoma" pitchFamily="34" charset="0"/>
              </a:rPr>
              <a:t>the things which are not seen are eternal</a:t>
            </a:r>
            <a:r>
              <a:rPr lang="en-US" dirty="0" smtClean="0">
                <a:solidFill>
                  <a:schemeClr val="bg1"/>
                </a:solidFill>
                <a:latin typeface="Tahoma" pitchFamily="34" charset="0"/>
                <a:ea typeface="Tahoma" pitchFamily="34" charset="0"/>
                <a:cs typeface="Tahoma" pitchFamily="34" charset="0"/>
              </a:rPr>
              <a:t>” (2 Cor. 4:18)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14630400" cy="7239000"/>
          </a:xfrm>
        </p:spPr>
        <p:txBody>
          <a:bodyPr>
            <a:normAutofit fontScale="850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What are you looking at in your life?</a:t>
            </a:r>
            <a:endParaRPr lang="en-US" i="1" dirty="0" smtClean="0">
              <a:solidFill>
                <a:schemeClr val="bg1"/>
              </a:solidFill>
              <a:latin typeface="Tahoma" pitchFamily="34" charset="0"/>
              <a:ea typeface="Tahoma" pitchFamily="34" charset="0"/>
              <a:cs typeface="Tahoma" pitchFamily="34" charset="0"/>
            </a:endParaRPr>
          </a:p>
          <a:p>
            <a:pPr algn="ct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Are you looking at a woman/man to lust for or at God’s creation and seeing His power?</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Are you looking at the wine when it is red (alcohol) or at the city which has foundations whose architect and builder is God? </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Are you looking at the valley of Jordan (material things) or to Jesus who died for your sins so that you can go to heaven?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What you decide will determine where you spend eternity?</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If you need to obey the gospel or be restored, do it now!         (Acts 2:38; Heb. 5:8-9; 2 Cor. 6:2)</a:t>
            </a: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r>
              <a:rPr lang="en-US" dirty="0" smtClean="0">
                <a:solidFill>
                  <a:schemeClr val="bg1"/>
                </a:solidFill>
                <a:latin typeface="Tahoma" pitchFamily="34" charset="0"/>
                <a:ea typeface="Tahoma" pitchFamily="34" charset="0"/>
                <a:cs typeface="Tahoma" pitchFamily="34" charset="0"/>
              </a:rPr>
              <a:t>392- Count Your Blessings</a:t>
            </a:r>
          </a:p>
          <a:p>
            <a:r>
              <a:rPr lang="en-US" dirty="0" smtClean="0">
                <a:solidFill>
                  <a:schemeClr val="bg1"/>
                </a:solidFill>
                <a:latin typeface="Tahoma" pitchFamily="34" charset="0"/>
                <a:ea typeface="Tahoma" pitchFamily="34" charset="0"/>
                <a:cs typeface="Tahoma" pitchFamily="34" charset="0"/>
              </a:rPr>
              <a:t>63- I Need Thee Every Hour</a:t>
            </a:r>
          </a:p>
          <a:p>
            <a:r>
              <a:rPr lang="en-US" dirty="0" smtClean="0">
                <a:solidFill>
                  <a:schemeClr val="bg1"/>
                </a:solidFill>
                <a:latin typeface="Tahoma" pitchFamily="34" charset="0"/>
                <a:ea typeface="Tahoma" pitchFamily="34" charset="0"/>
                <a:cs typeface="Tahoma" pitchFamily="34" charset="0"/>
              </a:rPr>
              <a:t>156- Tell Me the Story of Jesus</a:t>
            </a:r>
          </a:p>
          <a:p>
            <a:r>
              <a:rPr lang="en-US" dirty="0" smtClean="0">
                <a:solidFill>
                  <a:schemeClr val="bg1"/>
                </a:solidFill>
                <a:latin typeface="Tahoma" pitchFamily="34" charset="0"/>
                <a:ea typeface="Tahoma" pitchFamily="34" charset="0"/>
                <a:cs typeface="Tahoma" pitchFamily="34" charset="0"/>
              </a:rPr>
              <a:t>374- Ring the Message Out</a:t>
            </a:r>
          </a:p>
          <a:p>
            <a:r>
              <a:rPr lang="en-US" dirty="0" smtClean="0">
                <a:solidFill>
                  <a:schemeClr val="bg1"/>
                </a:solidFill>
                <a:latin typeface="Tahoma" pitchFamily="34" charset="0"/>
                <a:ea typeface="Tahoma" pitchFamily="34" charset="0"/>
                <a:cs typeface="Tahoma" pitchFamily="34" charset="0"/>
              </a:rPr>
              <a:t>325- I Am Resolved</a:t>
            </a:r>
          </a:p>
          <a:p>
            <a:r>
              <a:rPr lang="en-US" dirty="0" smtClean="0">
                <a:solidFill>
                  <a:schemeClr val="bg1"/>
                </a:solidFill>
                <a:latin typeface="Tahoma" pitchFamily="34" charset="0"/>
                <a:ea typeface="Tahoma" pitchFamily="34" charset="0"/>
                <a:cs typeface="Tahoma" pitchFamily="34" charset="0"/>
              </a:rPr>
              <a:t>2s- Higher Ground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8229599"/>
          </a:xfrm>
        </p:spPr>
        <p:txBody>
          <a:bodyPr>
            <a:noAutofit/>
          </a:bodyPr>
          <a:lstStyle/>
          <a:p>
            <a:r>
              <a:rPr lang="en-US" sz="12200" dirty="0" smtClean="0">
                <a:solidFill>
                  <a:srgbClr val="FFFF00"/>
                </a:solidFill>
                <a:latin typeface="Tahoma" pitchFamily="34" charset="0"/>
                <a:ea typeface="Tahoma" pitchFamily="34" charset="0"/>
                <a:cs typeface="Tahoma" pitchFamily="34" charset="0"/>
              </a:rPr>
              <a:t>Oh Be Careful with    Your Eyes</a:t>
            </a:r>
            <a:endParaRPr lang="en-US" sz="12200" dirty="0">
              <a:solidFill>
                <a:srgbClr val="FFFF00"/>
              </a:solidFill>
              <a:latin typeface="Tahoma" pitchFamily="34" charset="0"/>
              <a:ea typeface="Tahoma" pitchFamily="34" charset="0"/>
              <a:cs typeface="Tahoma" pitchFamily="34" charset="0"/>
            </a:endParaRPr>
          </a:p>
        </p:txBody>
      </p:sp>
      <p:pic>
        <p:nvPicPr>
          <p:cNvPr id="11266" name="Picture 2" descr="http://noteveryoneishavingsex.files.wordpress.com/2012/09/lust1.jpeg?w=529&amp;h=426"/>
          <p:cNvPicPr>
            <a:picLocks noChangeAspect="1" noChangeArrowheads="1"/>
          </p:cNvPicPr>
          <p:nvPr/>
        </p:nvPicPr>
        <p:blipFill>
          <a:blip r:embed="rId2" cstate="print"/>
          <a:srcRect/>
          <a:stretch>
            <a:fillRect/>
          </a:stretch>
        </p:blipFill>
        <p:spPr bwMode="auto">
          <a:xfrm>
            <a:off x="7115472" y="838200"/>
            <a:ext cx="7514928" cy="605093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In Bible classes you may have learned the song “Oh Be Careful”.  </a:t>
            </a:r>
            <a:r>
              <a:rPr lang="en-US" i="1" dirty="0" smtClean="0">
                <a:solidFill>
                  <a:schemeClr val="bg1"/>
                </a:solidFill>
                <a:latin typeface="Tahoma" pitchFamily="34" charset="0"/>
                <a:ea typeface="Tahoma" pitchFamily="34" charset="0"/>
                <a:cs typeface="Tahoma" pitchFamily="34" charset="0"/>
              </a:rPr>
              <a:t>“Oh be careful little eyes, what you see…for the Father up above is looking down in love, so be careful little eyes what you see” </a:t>
            </a:r>
          </a:p>
          <a:p>
            <a:pPr algn="ct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Our eyes are the window to our soul.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Jesus said, “The </a:t>
            </a:r>
            <a:r>
              <a:rPr lang="en-US" u="sng" dirty="0" smtClean="0">
                <a:solidFill>
                  <a:schemeClr val="bg1"/>
                </a:solidFill>
                <a:latin typeface="Tahoma" pitchFamily="34" charset="0"/>
                <a:ea typeface="Tahoma" pitchFamily="34" charset="0"/>
                <a:cs typeface="Tahoma" pitchFamily="34" charset="0"/>
              </a:rPr>
              <a:t>eye is the lamp of the body</a:t>
            </a:r>
            <a:r>
              <a:rPr lang="en-US" dirty="0" smtClean="0">
                <a:solidFill>
                  <a:schemeClr val="bg1"/>
                </a:solidFill>
                <a:latin typeface="Tahoma" pitchFamily="34" charset="0"/>
                <a:ea typeface="Tahoma" pitchFamily="34" charset="0"/>
                <a:cs typeface="Tahoma" pitchFamily="34" charset="0"/>
              </a:rPr>
              <a:t>; so then if your eye is clear, your whole body is full of light.  But </a:t>
            </a:r>
            <a:r>
              <a:rPr lang="en-US" u="sng" dirty="0" smtClean="0">
                <a:solidFill>
                  <a:schemeClr val="bg1"/>
                </a:solidFill>
                <a:latin typeface="Tahoma" pitchFamily="34" charset="0"/>
                <a:ea typeface="Tahoma" pitchFamily="34" charset="0"/>
                <a:cs typeface="Tahoma" pitchFamily="34" charset="0"/>
              </a:rPr>
              <a:t>if your eye is bad, your whole body is full of darkness</a:t>
            </a:r>
            <a:r>
              <a:rPr lang="en-US" dirty="0" smtClean="0">
                <a:solidFill>
                  <a:schemeClr val="bg1"/>
                </a:solidFill>
                <a:latin typeface="Tahoma" pitchFamily="34" charset="0"/>
                <a:ea typeface="Tahoma" pitchFamily="34" charset="0"/>
                <a:cs typeface="Tahoma" pitchFamily="34" charset="0"/>
              </a:rPr>
              <a:t>. If then the light in you is darkness, how great is the darkness” (Matt. 6:22-23).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What you look at will affect what you think about, what you desire, what you believe, the decisions you make, and ultimately what you practice. </a:t>
            </a:r>
            <a:endParaRPr lang="en-US" i="1" dirty="0" smtClean="0">
              <a:solidFill>
                <a:schemeClr val="bg1"/>
              </a:solidFill>
              <a:latin typeface="Tahoma" pitchFamily="34" charset="0"/>
              <a:ea typeface="Tahoma" pitchFamily="34" charset="0"/>
              <a:cs typeface="Tahoma" pitchFamily="34" charset="0"/>
            </a:endParaRPr>
          </a:p>
          <a:p>
            <a:pPr algn="ct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You are either going to use your eye to lust after the things of this world which lead to torment or look at the unseen things that lead to eternal life (1 John 2:15-17).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So be careful with your eyes what you see!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In this sermon we will discuss 3 things we should not lust after, 3 things we should look at, and exhortations on how we can carry it out so we can go to heaven.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We Must be Careful with Our Eyes…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990600" y="1219200"/>
            <a:ext cx="12877800" cy="6324600"/>
          </a:xfrm>
        </p:spPr>
        <p:txBody>
          <a:bodyPr>
            <a:normAutofit/>
          </a:bodyPr>
          <a:lstStyle/>
          <a:p>
            <a:pPr algn="ctr">
              <a:buNone/>
            </a:pPr>
            <a:endParaRPr lang="en-US" dirty="0" smtClean="0">
              <a:solidFill>
                <a:schemeClr val="bg1"/>
              </a:solidFill>
              <a:latin typeface="Tahoma" pitchFamily="34" charset="0"/>
              <a:ea typeface="Tahoma" pitchFamily="34" charset="0"/>
              <a:cs typeface="Tahoma" pitchFamily="34" charset="0"/>
            </a:endParaRPr>
          </a:p>
          <a:p>
            <a:r>
              <a:rPr lang="en-US" sz="7200" dirty="0" smtClean="0">
                <a:solidFill>
                  <a:srgbClr val="FFFF00"/>
                </a:solidFill>
                <a:latin typeface="Tahoma" pitchFamily="34" charset="0"/>
                <a:ea typeface="Tahoma" pitchFamily="34" charset="0"/>
                <a:cs typeface="Tahoma" pitchFamily="34" charset="0"/>
              </a:rPr>
              <a:t>not to lust after a woman</a:t>
            </a:r>
            <a:endParaRPr lang="en-US" sz="7200" i="1" dirty="0" smtClean="0">
              <a:solidFill>
                <a:srgbClr val="FFFF00"/>
              </a:solidFill>
              <a:latin typeface="Tahoma" pitchFamily="34" charset="0"/>
              <a:ea typeface="Tahoma" pitchFamily="34" charset="0"/>
              <a:cs typeface="Tahoma" pitchFamily="34" charset="0"/>
            </a:endParaRPr>
          </a:p>
          <a:p>
            <a:pPr algn="ctr">
              <a:buNone/>
            </a:pPr>
            <a:endParaRPr lang="en-US" sz="1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We Must be Careful with Our Eyes…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a:t>
            </a:r>
            <a:r>
              <a:rPr lang="en-US" u="sng" dirty="0" smtClean="0">
                <a:solidFill>
                  <a:schemeClr val="bg1"/>
                </a:solidFill>
                <a:latin typeface="Tahoma" pitchFamily="34" charset="0"/>
                <a:ea typeface="Tahoma" pitchFamily="34" charset="0"/>
                <a:cs typeface="Tahoma" pitchFamily="34" charset="0"/>
              </a:rPr>
              <a:t>not to lust after a woman </a:t>
            </a:r>
            <a:r>
              <a:rPr lang="en-US" dirty="0" smtClean="0">
                <a:solidFill>
                  <a:schemeClr val="bg1"/>
                </a:solidFill>
                <a:latin typeface="Tahoma" pitchFamily="34" charset="0"/>
                <a:ea typeface="Tahoma" pitchFamily="34" charset="0"/>
                <a:cs typeface="Tahoma" pitchFamily="34" charset="0"/>
              </a:rPr>
              <a:t>(Matthew 5:27-28) </a:t>
            </a:r>
            <a:endParaRPr lang="en-US" i="1" dirty="0" smtClean="0">
              <a:solidFill>
                <a:schemeClr val="bg1"/>
              </a:solidFill>
              <a:latin typeface="Tahoma" pitchFamily="34" charset="0"/>
              <a:ea typeface="Tahoma" pitchFamily="34" charset="0"/>
              <a:cs typeface="Tahoma" pitchFamily="34" charset="0"/>
            </a:endParaRPr>
          </a:p>
          <a:p>
            <a:pPr algn="ct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Just about everywhere you look there are immodestly dressed women &amp; men (pornography on the internet, movies, TV shows, newspaper, advertising, sports, dancing, etc.)</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Jesus said that if you lust for her in your heart, you have sinned without committing the act.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word of God will help keep you away from the evil woman so that you don’t desire her beauty in your heart (Pr. 6:20-25).  </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Are you being careful with your eyes so that you are not lusting? (This affects both men and women)</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We Must be Careful with Our Eyes…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990600" y="1219200"/>
            <a:ext cx="12877800" cy="6324600"/>
          </a:xfrm>
        </p:spPr>
        <p:txBody>
          <a:bodyPr>
            <a:normAutofit/>
          </a:bodyPr>
          <a:lstStyle/>
          <a:p>
            <a:pPr algn="ctr">
              <a:buNone/>
            </a:pPr>
            <a:endParaRPr lang="en-US" dirty="0" smtClean="0">
              <a:solidFill>
                <a:schemeClr val="bg1"/>
              </a:solidFill>
              <a:latin typeface="Tahoma" pitchFamily="34" charset="0"/>
              <a:ea typeface="Tahoma" pitchFamily="34" charset="0"/>
              <a:cs typeface="Tahoma" pitchFamily="34" charset="0"/>
            </a:endParaRPr>
          </a:p>
          <a:p>
            <a:r>
              <a:rPr lang="en-US" sz="7200" dirty="0" smtClean="0">
                <a:solidFill>
                  <a:schemeClr val="bg1"/>
                </a:solidFill>
                <a:latin typeface="Tahoma" pitchFamily="34" charset="0"/>
                <a:ea typeface="Tahoma" pitchFamily="34" charset="0"/>
                <a:cs typeface="Tahoma" pitchFamily="34" charset="0"/>
              </a:rPr>
              <a:t>not to lust after a woman</a:t>
            </a:r>
          </a:p>
          <a:p>
            <a:r>
              <a:rPr lang="en-US" sz="7200" u="sng" dirty="0" smtClean="0">
                <a:solidFill>
                  <a:srgbClr val="FFFF00"/>
                </a:solidFill>
                <a:latin typeface="Tahoma" pitchFamily="34" charset="0"/>
                <a:ea typeface="Tahoma" pitchFamily="34" charset="0"/>
                <a:cs typeface="Tahoma" pitchFamily="34" charset="0"/>
              </a:rPr>
              <a:t>not look at the wine when it is red</a:t>
            </a:r>
            <a:endParaRPr lang="en-US" sz="7200" i="1" dirty="0" smtClean="0">
              <a:solidFill>
                <a:srgbClr val="FFFF00"/>
              </a:solidFill>
              <a:latin typeface="Tahoma" pitchFamily="34" charset="0"/>
              <a:ea typeface="Tahoma" pitchFamily="34" charset="0"/>
              <a:cs typeface="Tahoma" pitchFamily="34" charset="0"/>
            </a:endParaRPr>
          </a:p>
          <a:p>
            <a:pPr algn="ctr">
              <a:buNone/>
            </a:pPr>
            <a:endParaRPr lang="en-US" sz="1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We Must be Careful with Our Eyes…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a:t>
            </a:r>
            <a:r>
              <a:rPr lang="en-US" u="sng" dirty="0" smtClean="0">
                <a:solidFill>
                  <a:schemeClr val="bg1"/>
                </a:solidFill>
                <a:latin typeface="Tahoma" pitchFamily="34" charset="0"/>
                <a:ea typeface="Tahoma" pitchFamily="34" charset="0"/>
                <a:cs typeface="Tahoma" pitchFamily="34" charset="0"/>
              </a:rPr>
              <a:t>not look at the wine when it is red </a:t>
            </a:r>
            <a:r>
              <a:rPr lang="en-US" dirty="0" smtClean="0">
                <a:solidFill>
                  <a:schemeClr val="bg1"/>
                </a:solidFill>
                <a:latin typeface="Tahoma" pitchFamily="34" charset="0"/>
                <a:ea typeface="Tahoma" pitchFamily="34" charset="0"/>
                <a:cs typeface="Tahoma" pitchFamily="34" charset="0"/>
              </a:rPr>
              <a:t>(Proverbs 23:31) </a:t>
            </a:r>
            <a:endParaRPr lang="en-US" i="1" dirty="0" smtClean="0">
              <a:solidFill>
                <a:schemeClr val="bg1"/>
              </a:solidFill>
              <a:latin typeface="Tahoma" pitchFamily="34" charset="0"/>
              <a:ea typeface="Tahoma" pitchFamily="34" charset="0"/>
              <a:cs typeface="Tahoma" pitchFamily="34" charset="0"/>
            </a:endParaRPr>
          </a:p>
          <a:p>
            <a:pPr algn="ct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Most people like to drink alcohol for pleasure but we are warned not to look at it much less partake of it. </a:t>
            </a: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Drinking alcohol leads to woes, sorrows, hallucinations, profane speech, and possibly killing innocent people (Pr. 23:29-35).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apostle Peter warns that we have wasted enough time living like the Gentiles, so don’t give in even if your friends or family make fun of or speak evil of you (1 Pet. 4:1-5; 1 Cor. 15:33).  </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Are you being careful with your eyes not to be enticed by advertising to drink alcohol?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We Must be Careful with Our Eyes…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990600" y="1219200"/>
            <a:ext cx="12877800" cy="6324600"/>
          </a:xfrm>
        </p:spPr>
        <p:txBody>
          <a:bodyPr>
            <a:normAutofit fontScale="92500" lnSpcReduction="10000"/>
          </a:bodyPr>
          <a:lstStyle/>
          <a:p>
            <a:pPr algn="ctr">
              <a:buNone/>
            </a:pPr>
            <a:endParaRPr lang="en-US" dirty="0" smtClean="0">
              <a:solidFill>
                <a:schemeClr val="bg1"/>
              </a:solidFill>
              <a:latin typeface="Tahoma" pitchFamily="34" charset="0"/>
              <a:ea typeface="Tahoma" pitchFamily="34" charset="0"/>
              <a:cs typeface="Tahoma" pitchFamily="34" charset="0"/>
            </a:endParaRPr>
          </a:p>
          <a:p>
            <a:r>
              <a:rPr lang="en-US" sz="7200" dirty="0" smtClean="0">
                <a:solidFill>
                  <a:schemeClr val="bg1"/>
                </a:solidFill>
                <a:latin typeface="Tahoma" pitchFamily="34" charset="0"/>
                <a:ea typeface="Tahoma" pitchFamily="34" charset="0"/>
                <a:cs typeface="Tahoma" pitchFamily="34" charset="0"/>
              </a:rPr>
              <a:t>not to lust after a woman</a:t>
            </a:r>
          </a:p>
          <a:p>
            <a:r>
              <a:rPr lang="en-US" sz="7200" dirty="0" smtClean="0">
                <a:solidFill>
                  <a:schemeClr val="bg1"/>
                </a:solidFill>
                <a:latin typeface="Tahoma" pitchFamily="34" charset="0"/>
                <a:ea typeface="Tahoma" pitchFamily="34" charset="0"/>
                <a:cs typeface="Tahoma" pitchFamily="34" charset="0"/>
              </a:rPr>
              <a:t>not look at the wine when it is red</a:t>
            </a:r>
          </a:p>
          <a:p>
            <a:r>
              <a:rPr lang="en-US" sz="7200" u="sng" dirty="0" smtClean="0">
                <a:solidFill>
                  <a:srgbClr val="FFFF00"/>
                </a:solidFill>
                <a:latin typeface="Tahoma" pitchFamily="34" charset="0"/>
                <a:ea typeface="Tahoma" pitchFamily="34" charset="0"/>
                <a:cs typeface="Tahoma" pitchFamily="34" charset="0"/>
              </a:rPr>
              <a:t>not to look at the valley of the Jordan</a:t>
            </a:r>
            <a:endParaRPr lang="en-US" sz="7200" i="1" dirty="0" smtClean="0">
              <a:solidFill>
                <a:srgbClr val="FFFF00"/>
              </a:solidFill>
              <a:latin typeface="Tahoma" pitchFamily="34" charset="0"/>
              <a:ea typeface="Tahoma" pitchFamily="34" charset="0"/>
              <a:cs typeface="Tahoma" pitchFamily="34" charset="0"/>
            </a:endParaRPr>
          </a:p>
          <a:p>
            <a:pPr algn="ctr">
              <a:buNone/>
            </a:pPr>
            <a:endParaRPr lang="en-US" sz="1300" dirty="0" smtClean="0">
              <a:solidFill>
                <a:schemeClr val="bg1"/>
              </a:solidFill>
              <a:latin typeface="Tahoma" pitchFamily="34" charset="0"/>
              <a:ea typeface="Tahoma" pitchFamily="34" charset="0"/>
              <a:cs typeface="Tahoma" pitchFamily="34" charset="0"/>
            </a:endParaRPr>
          </a:p>
          <a:p>
            <a:pPr algn="ctr">
              <a:buNone/>
            </a:pPr>
            <a:endParaRPr lang="en-US" sz="1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987</TotalTime>
  <Words>1128</Words>
  <Application>Microsoft Office PowerPoint</Application>
  <PresentationFormat>Custom</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Hymns for Worship at Woodmont</vt:lpstr>
      <vt:lpstr>Oh Be Careful with    Your Eyes</vt:lpstr>
      <vt:lpstr>Introduction</vt:lpstr>
      <vt:lpstr>Introduction</vt:lpstr>
      <vt:lpstr>We Must be Careful with Our Eyes…</vt:lpstr>
      <vt:lpstr>We Must be Careful with Our Eyes…</vt:lpstr>
      <vt:lpstr>We Must be Careful with Our Eyes…</vt:lpstr>
      <vt:lpstr>We Must be Careful with Our Eyes…</vt:lpstr>
      <vt:lpstr>We Must be Careful with Our Eyes…</vt:lpstr>
      <vt:lpstr>We Must be Careful with Our Eyes…</vt:lpstr>
      <vt:lpstr>What Can We Do to Overcome  the Lust of the Eye?</vt:lpstr>
      <vt:lpstr>What We Should be Looking At</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 Be Careful with Your Eyes what you See</dc:title>
  <dc:creator>Steven Lawrence Locklair</dc:creator>
  <cp:lastModifiedBy>Steven Lawrence Locklair</cp:lastModifiedBy>
  <cp:revision>13</cp:revision>
  <dcterms:created xsi:type="dcterms:W3CDTF">2013-09-25T15:45:02Z</dcterms:created>
  <dcterms:modified xsi:type="dcterms:W3CDTF">2013-10-13T19:38:53Z</dcterms:modified>
</cp:coreProperties>
</file>