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81" r:id="rId2"/>
    <p:sldId id="256" r:id="rId3"/>
    <p:sldId id="258" r:id="rId4"/>
    <p:sldId id="259" r:id="rId5"/>
    <p:sldId id="278" r:id="rId6"/>
    <p:sldId id="260" r:id="rId7"/>
    <p:sldId id="261" r:id="rId8"/>
    <p:sldId id="280" r:id="rId9"/>
    <p:sldId id="262" r:id="rId10"/>
    <p:sldId id="263" r:id="rId11"/>
    <p:sldId id="279"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2" r:id="rId27"/>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996"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2A377E2-1DFB-4F4D-A3A3-5C327F50A32A}" type="datetimeFigureOut">
              <a:rPr lang="en-US" smtClean="0"/>
              <a:pPr/>
              <a:t>10/27/2013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B796DAD-27A3-4DE4-871F-1B538AA0CE7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43F-DBC1-42D7-84E6-08FED0988FA7}" type="datetimeFigureOut">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CCAF-A15E-4704-A41F-B2914F4C2F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B26943F-DBC1-42D7-84E6-08FED0988FA7}" type="datetimeFigureOut">
              <a:rPr lang="en-US" smtClean="0"/>
              <a:pPr/>
              <a:t>10/27/2013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BD2CCAF-A15E-4704-A41F-B2914F4C2F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72- Hilltops of Glory</a:t>
            </a:r>
          </a:p>
          <a:p>
            <a:r>
              <a:rPr lang="en-US" dirty="0" smtClean="0">
                <a:solidFill>
                  <a:schemeClr val="bg1"/>
                </a:solidFill>
                <a:latin typeface="Tahoma" pitchFamily="34" charset="0"/>
                <a:ea typeface="Tahoma" pitchFamily="34" charset="0"/>
                <a:cs typeface="Tahoma" pitchFamily="34" charset="0"/>
              </a:rPr>
              <a:t>145s- Highest Place</a:t>
            </a:r>
          </a:p>
          <a:p>
            <a:r>
              <a:rPr lang="en-US" dirty="0" smtClean="0">
                <a:solidFill>
                  <a:schemeClr val="bg1"/>
                </a:solidFill>
                <a:latin typeface="Tahoma" pitchFamily="34" charset="0"/>
                <a:ea typeface="Tahoma" pitchFamily="34" charset="0"/>
                <a:cs typeface="Tahoma" pitchFamily="34" charset="0"/>
              </a:rPr>
              <a:t>178- Oft We Come Together</a:t>
            </a:r>
          </a:p>
          <a:p>
            <a:r>
              <a:rPr lang="en-US" dirty="0" smtClean="0">
                <a:solidFill>
                  <a:schemeClr val="bg1"/>
                </a:solidFill>
                <a:latin typeface="Tahoma" pitchFamily="34" charset="0"/>
                <a:ea typeface="Tahoma" pitchFamily="34" charset="0"/>
                <a:cs typeface="Tahoma" pitchFamily="34" charset="0"/>
              </a:rPr>
              <a:t>210- Walking Alone at Eve</a:t>
            </a:r>
          </a:p>
          <a:p>
            <a:r>
              <a:rPr lang="en-US" dirty="0" smtClean="0">
                <a:solidFill>
                  <a:schemeClr val="bg1"/>
                </a:solidFill>
                <a:latin typeface="Tahoma" pitchFamily="34" charset="0"/>
                <a:ea typeface="Tahoma" pitchFamily="34" charset="0"/>
                <a:cs typeface="Tahoma" pitchFamily="34" charset="0"/>
              </a:rPr>
              <a:t>287- There’s a Fountain Free</a:t>
            </a:r>
          </a:p>
          <a:p>
            <a:r>
              <a:rPr lang="en-US" dirty="0" smtClean="0">
                <a:solidFill>
                  <a:schemeClr val="bg1"/>
                </a:solidFill>
                <a:latin typeface="Tahoma" pitchFamily="34" charset="0"/>
                <a:ea typeface="Tahoma" pitchFamily="34" charset="0"/>
                <a:cs typeface="Tahoma" pitchFamily="34" charset="0"/>
              </a:rPr>
              <a:t>110s- I Will Call Upon the Lord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Prejudice</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effectLst/>
                <a:latin typeface="Tahoma" pitchFamily="34" charset="0"/>
                <a:cs typeface="Tahoma" pitchFamily="34" charset="0"/>
              </a:rPr>
              <a:t>The apostle Paul in discussing his former life said,</a:t>
            </a:r>
          </a:p>
          <a:p>
            <a:pPr algn="ctr">
              <a:buNone/>
            </a:pPr>
            <a:endParaRPr lang="en-US" sz="2000" dirty="0" smtClean="0">
              <a:solidFill>
                <a:schemeClr val="bg1"/>
              </a:solidFill>
              <a:effectLst/>
              <a:latin typeface="Tahoma" pitchFamily="34" charset="0"/>
              <a:cs typeface="Tahoma" pitchFamily="34" charset="0"/>
            </a:endParaRPr>
          </a:p>
          <a:p>
            <a:pPr algn="ctr">
              <a:buNone/>
            </a:pPr>
            <a:r>
              <a:rPr lang="en-US" sz="4000" dirty="0" smtClean="0">
                <a:solidFill>
                  <a:schemeClr val="bg1"/>
                </a:solidFill>
                <a:effectLst/>
                <a:latin typeface="Tahoma" pitchFamily="34" charset="0"/>
                <a:cs typeface="Tahoma" pitchFamily="34" charset="0"/>
              </a:rPr>
              <a:t>“</a:t>
            </a:r>
            <a:r>
              <a:rPr lang="en-US" sz="4000" u="sng" dirty="0" smtClean="0">
                <a:solidFill>
                  <a:schemeClr val="bg1"/>
                </a:solidFill>
                <a:effectLst/>
                <a:latin typeface="Tahoma" pitchFamily="34" charset="0"/>
                <a:cs typeface="Tahoma" pitchFamily="34" charset="0"/>
              </a:rPr>
              <a:t>I thought to myself that I had to do many things hostile to the name of Jesus of Nazareth</a:t>
            </a:r>
            <a:r>
              <a:rPr lang="en-US" sz="4000" dirty="0" smtClean="0">
                <a:solidFill>
                  <a:schemeClr val="bg1"/>
                </a:solidFill>
                <a:effectLst/>
                <a:latin typeface="Tahoma" pitchFamily="34" charset="0"/>
                <a:cs typeface="Tahoma" pitchFamily="34" charset="0"/>
              </a:rPr>
              <a:t>. "And this is just what I did in Jerusalem; not only did I lock up many of the saints in prisons, having received authority from the chief priests, but also when they were being put to death I cast my vote against them. "And as I punished them often in all the synagogues, I tried to force them to blaspheme (Ax. 26:9-11)</a:t>
            </a:r>
          </a:p>
          <a:p>
            <a:pPr algn="ctr">
              <a:buNone/>
            </a:pPr>
            <a:endParaRPr lang="en-US" sz="2000" dirty="0" smtClean="0">
              <a:solidFill>
                <a:schemeClr val="bg1"/>
              </a:solidFill>
              <a:effectLst/>
              <a:latin typeface="Tahoma" pitchFamily="34" charset="0"/>
              <a:cs typeface="Tahoma" pitchFamily="34" charset="0"/>
            </a:endParaRPr>
          </a:p>
          <a:p>
            <a:pPr algn="ctr">
              <a:buNone/>
            </a:pPr>
            <a:r>
              <a:rPr lang="en-US" sz="4000" dirty="0" smtClean="0">
                <a:solidFill>
                  <a:schemeClr val="bg1"/>
                </a:solidFill>
                <a:effectLst/>
                <a:latin typeface="Tahoma" pitchFamily="34" charset="0"/>
                <a:cs typeface="Tahoma" pitchFamily="34" charset="0"/>
              </a:rPr>
              <a:t>He did all these things with a good conscience (Acts 23:1)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20574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Reasons Why Honesty &amp; Sincerity Alone will not save You and does not equal Truth </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2743200"/>
            <a:ext cx="14630400" cy="5486400"/>
          </a:xfrm>
        </p:spPr>
        <p:txBody>
          <a:bodyPr>
            <a:normAutofit/>
          </a:bodyPr>
          <a:lstStyle/>
          <a:p>
            <a:pPr algn="ctr">
              <a:defRPr/>
            </a:pPr>
            <a:r>
              <a:rPr lang="en-US" sz="6000" dirty="0" smtClean="0">
                <a:solidFill>
                  <a:schemeClr val="bg1"/>
                </a:solidFill>
                <a:latin typeface="Tahoma" pitchFamily="34" charset="0"/>
                <a:ea typeface="Tahoma" pitchFamily="34" charset="0"/>
                <a:cs typeface="Tahoma" pitchFamily="34" charset="0"/>
              </a:rPr>
              <a:t>You can be Deceived by False Evidence</a:t>
            </a:r>
          </a:p>
          <a:p>
            <a:pPr algn="ctr">
              <a:defRPr/>
            </a:pPr>
            <a:r>
              <a:rPr lang="en-US" sz="6000" dirty="0">
                <a:solidFill>
                  <a:schemeClr val="bg1"/>
                </a:solidFill>
                <a:latin typeface="Tahoma" pitchFamily="34" charset="0"/>
                <a:ea typeface="Tahoma" pitchFamily="34" charset="0"/>
                <a:cs typeface="Tahoma" pitchFamily="34" charset="0"/>
              </a:rPr>
              <a:t>You can be Deceived </a:t>
            </a:r>
            <a:r>
              <a:rPr lang="en-US" sz="6000" dirty="0" smtClean="0">
                <a:solidFill>
                  <a:schemeClr val="bg1"/>
                </a:solidFill>
                <a:latin typeface="Tahoma" pitchFamily="34" charset="0"/>
                <a:ea typeface="Tahoma" pitchFamily="34" charset="0"/>
                <a:cs typeface="Tahoma" pitchFamily="34" charset="0"/>
              </a:rPr>
              <a:t>by Prejudice</a:t>
            </a:r>
          </a:p>
          <a:p>
            <a:pPr algn="ctr">
              <a:defRPr/>
            </a:pPr>
            <a:r>
              <a:rPr lang="en-US" sz="6000" dirty="0">
                <a:solidFill>
                  <a:srgbClr val="FFFF00"/>
                </a:solidFill>
                <a:latin typeface="Tahoma" pitchFamily="34" charset="0"/>
                <a:ea typeface="Tahoma" pitchFamily="34" charset="0"/>
                <a:cs typeface="Tahoma" pitchFamily="34" charset="0"/>
              </a:rPr>
              <a:t>You can be Deceived </a:t>
            </a:r>
            <a:r>
              <a:rPr lang="en-US" sz="6000" dirty="0" smtClean="0">
                <a:solidFill>
                  <a:srgbClr val="FFFF00"/>
                </a:solidFill>
                <a:latin typeface="Tahoma" pitchFamily="34" charset="0"/>
                <a:ea typeface="Tahoma" pitchFamily="34" charset="0"/>
                <a:cs typeface="Tahoma" pitchFamily="34" charset="0"/>
              </a:rPr>
              <a:t>by False Teachers</a:t>
            </a:r>
            <a:endParaRPr lang="en-US" sz="6000" i="1" dirty="0">
              <a:solidFill>
                <a:srgbClr val="FFFF00"/>
              </a:solidFill>
              <a:latin typeface="Tahoma" pitchFamily="34" charset="0"/>
              <a:ea typeface="Tahoma" pitchFamily="34" charset="0"/>
              <a:cs typeface="Tahoma" pitchFamily="34" charset="0"/>
            </a:endParaRPr>
          </a:p>
          <a:p>
            <a:pPr algn="ctr">
              <a:defRPr/>
            </a:pPr>
            <a:endParaRPr lang="en-US" sz="4400" dirty="0">
              <a:solidFill>
                <a:srgbClr val="FFFF00"/>
              </a:solidFill>
              <a:latin typeface="Tahoma" pitchFamily="34" charset="0"/>
              <a:ea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smtClean="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False Teachers</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effectLst/>
                <a:latin typeface="Tahoma" pitchFamily="34" charset="0"/>
                <a:cs typeface="Tahoma" pitchFamily="34" charset="0"/>
              </a:rPr>
              <a:t>Jesus had forewarned the apostles, </a:t>
            </a:r>
          </a:p>
          <a:p>
            <a:pPr algn="ctr">
              <a:buNone/>
            </a:pPr>
            <a:endParaRPr lang="en-US" sz="24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“They will make you outcasts from the synagogue, but an hour is coming for </a:t>
            </a:r>
            <a:r>
              <a:rPr lang="en-US" sz="4400" u="sng" dirty="0" smtClean="0">
                <a:solidFill>
                  <a:schemeClr val="bg1"/>
                </a:solidFill>
                <a:effectLst/>
                <a:latin typeface="Tahoma" pitchFamily="34" charset="0"/>
                <a:cs typeface="Tahoma" pitchFamily="34" charset="0"/>
              </a:rPr>
              <a:t>everyone who kills you to think that he is offering service to God</a:t>
            </a:r>
            <a:r>
              <a:rPr lang="en-US" sz="4400" dirty="0" smtClean="0">
                <a:solidFill>
                  <a:schemeClr val="bg1"/>
                </a:solidFill>
                <a:effectLst/>
                <a:latin typeface="Tahoma" pitchFamily="34" charset="0"/>
                <a:cs typeface="Tahoma" pitchFamily="34" charset="0"/>
              </a:rPr>
              <a:t>.” (John 16:2)</a:t>
            </a:r>
          </a:p>
          <a:p>
            <a:pPr algn="ctr">
              <a:buNone/>
            </a:pPr>
            <a:endParaRPr lang="en-US" sz="1050" dirty="0" smtClean="0">
              <a:solidFill>
                <a:schemeClr val="bg1"/>
              </a:solidFill>
              <a:effectLst/>
              <a:latin typeface="Tahoma" pitchFamily="34" charset="0"/>
              <a:cs typeface="Tahoma" pitchFamily="34" charset="0"/>
            </a:endParaRPr>
          </a:p>
          <a:p>
            <a:pPr algn="ctr">
              <a:buNone/>
            </a:pPr>
            <a:endParaRPr lang="en-US" sz="105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Jesus was saying that honest and sincere people will think that they are serving God by putting you to death.</a:t>
            </a:r>
          </a:p>
          <a:p>
            <a:pPr algn="ctr">
              <a:buNone/>
            </a:pPr>
            <a:endParaRPr lang="en-US" sz="1050" dirty="0" smtClean="0">
              <a:solidFill>
                <a:schemeClr val="bg1"/>
              </a:solidFill>
              <a:effectLst/>
              <a:latin typeface="Tahoma" pitchFamily="34" charset="0"/>
              <a:cs typeface="Tahoma" pitchFamily="34" charset="0"/>
            </a:endParaRPr>
          </a:p>
          <a:p>
            <a:pPr algn="ctr">
              <a:buNone/>
            </a:pPr>
            <a:endParaRPr lang="en-US" sz="105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Honesty + Sincerity Alone ≠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False Teachers</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400" dirty="0" smtClean="0">
                <a:solidFill>
                  <a:schemeClr val="bg1"/>
                </a:solidFill>
                <a:effectLst/>
                <a:latin typeface="Tahoma" pitchFamily="34" charset="0"/>
                <a:cs typeface="Tahoma" pitchFamily="34" charset="0"/>
              </a:rPr>
              <a:t>Simon the sorcerer astonished the people of Samaria as they were saying, “‘</a:t>
            </a:r>
            <a:r>
              <a:rPr lang="en-US" sz="4400" u="sng" dirty="0" smtClean="0">
                <a:solidFill>
                  <a:schemeClr val="bg1"/>
                </a:solidFill>
                <a:effectLst/>
                <a:latin typeface="Tahoma" pitchFamily="34" charset="0"/>
                <a:cs typeface="Tahoma" pitchFamily="34" charset="0"/>
              </a:rPr>
              <a:t>This man is what is called the Great Power of God</a:t>
            </a:r>
            <a:r>
              <a:rPr lang="en-US" sz="4400" dirty="0" smtClean="0">
                <a:solidFill>
                  <a:schemeClr val="bg1"/>
                </a:solidFill>
                <a:effectLst/>
                <a:latin typeface="Tahoma" pitchFamily="34" charset="0"/>
                <a:cs typeface="Tahoma" pitchFamily="34" charset="0"/>
              </a:rPr>
              <a:t>.’  And they were giving him attention because he had a long time astonished them with his magic arts” (Acts 8:9-11) </a:t>
            </a:r>
          </a:p>
          <a:p>
            <a:pPr algn="ctr">
              <a:buNone/>
            </a:pPr>
            <a:endParaRPr lang="en-US" sz="105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They honestly &amp; sincerely believed Simon the Sorcerer had God’s power, but they were wrong.  </a:t>
            </a:r>
          </a:p>
          <a:p>
            <a:pPr algn="ctr">
              <a:buNone/>
            </a:pPr>
            <a:endParaRPr lang="en-US" sz="105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Some honestly &amp; sincerely believe that Televangelists can do miracles today but the truth is </a:t>
            </a:r>
            <a:r>
              <a:rPr lang="en-US" sz="4400" dirty="0" smtClean="0">
                <a:solidFill>
                  <a:schemeClr val="bg1"/>
                </a:solidFill>
                <a:latin typeface="Tahoma" pitchFamily="34" charset="0"/>
                <a:cs typeface="Tahoma" pitchFamily="34" charset="0"/>
              </a:rPr>
              <a:t>that the</a:t>
            </a:r>
            <a:r>
              <a:rPr lang="en-US" sz="4400" dirty="0" smtClean="0">
                <a:solidFill>
                  <a:schemeClr val="bg1"/>
                </a:solidFill>
                <a:effectLst/>
                <a:latin typeface="Tahoma" pitchFamily="34" charset="0"/>
                <a:cs typeface="Tahoma" pitchFamily="34" charset="0"/>
              </a:rPr>
              <a:t>y can’t.        (1 Cor. 13:8-10)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False Teachers</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400" dirty="0">
                <a:solidFill>
                  <a:schemeClr val="bg1"/>
                </a:solidFill>
                <a:latin typeface="Tahoma" pitchFamily="34" charset="0"/>
                <a:cs typeface="Tahoma" pitchFamily="34" charset="0"/>
              </a:rPr>
              <a:t>The Jewish multitude were deceived by the religious leaders.</a:t>
            </a:r>
          </a:p>
          <a:p>
            <a:pPr algn="ctr">
              <a:buNone/>
              <a:defRPr/>
            </a:pPr>
            <a:endParaRPr lang="en-US" sz="1050" dirty="0">
              <a:solidFill>
                <a:schemeClr val="bg1"/>
              </a:solidFill>
              <a:latin typeface="Tahoma" pitchFamily="34" charset="0"/>
              <a:cs typeface="Tahoma" pitchFamily="34" charset="0"/>
            </a:endParaRPr>
          </a:p>
          <a:p>
            <a:pPr algn="ctr">
              <a:buNone/>
              <a:defRPr/>
            </a:pPr>
            <a:endParaRPr lang="en-US" sz="1050" dirty="0">
              <a:solidFill>
                <a:schemeClr val="bg1"/>
              </a:solidFill>
              <a:latin typeface="Tahoma" pitchFamily="34" charset="0"/>
              <a:cs typeface="Tahoma" pitchFamily="34" charset="0"/>
            </a:endParaRPr>
          </a:p>
          <a:p>
            <a:pPr algn="ctr">
              <a:buNone/>
              <a:defRPr/>
            </a:pPr>
            <a:r>
              <a:rPr lang="en-US" sz="4400" dirty="0">
                <a:solidFill>
                  <a:schemeClr val="bg1"/>
                </a:solidFill>
                <a:latin typeface="Tahoma" pitchFamily="34" charset="0"/>
                <a:cs typeface="Tahoma" pitchFamily="34" charset="0"/>
              </a:rPr>
              <a:t>“But the chief priests and the elders </a:t>
            </a:r>
            <a:r>
              <a:rPr lang="en-US" sz="4400" u="sng" dirty="0">
                <a:solidFill>
                  <a:schemeClr val="bg1"/>
                </a:solidFill>
                <a:latin typeface="Tahoma" pitchFamily="34" charset="0"/>
                <a:cs typeface="Tahoma" pitchFamily="34" charset="0"/>
              </a:rPr>
              <a:t>persuaded the crowds</a:t>
            </a:r>
            <a:r>
              <a:rPr lang="en-US" sz="4400" dirty="0">
                <a:solidFill>
                  <a:schemeClr val="bg1"/>
                </a:solidFill>
                <a:latin typeface="Tahoma" pitchFamily="34" charset="0"/>
                <a:cs typeface="Tahoma" pitchFamily="34" charset="0"/>
              </a:rPr>
              <a:t> to ask for Barabbas and </a:t>
            </a:r>
            <a:r>
              <a:rPr lang="en-US" sz="4400" u="sng" dirty="0">
                <a:solidFill>
                  <a:schemeClr val="bg1"/>
                </a:solidFill>
                <a:latin typeface="Tahoma" pitchFamily="34" charset="0"/>
                <a:cs typeface="Tahoma" pitchFamily="34" charset="0"/>
              </a:rPr>
              <a:t>to put Jesus to death</a:t>
            </a:r>
            <a:r>
              <a:rPr lang="en-US" sz="4400" dirty="0">
                <a:solidFill>
                  <a:schemeClr val="bg1"/>
                </a:solidFill>
                <a:latin typeface="Tahoma" pitchFamily="34" charset="0"/>
                <a:cs typeface="Tahoma" pitchFamily="34" charset="0"/>
              </a:rPr>
              <a:t>.” (Matthew 27:20)</a:t>
            </a:r>
          </a:p>
          <a:p>
            <a:pPr algn="ctr">
              <a:buNone/>
              <a:defRPr/>
            </a:pPr>
            <a:endParaRPr lang="en-US" sz="1050" dirty="0">
              <a:solidFill>
                <a:schemeClr val="bg1"/>
              </a:solidFill>
              <a:latin typeface="Tahoma" pitchFamily="34" charset="0"/>
              <a:cs typeface="Tahoma" pitchFamily="34" charset="0"/>
            </a:endParaRPr>
          </a:p>
          <a:p>
            <a:pPr algn="ctr">
              <a:buNone/>
              <a:defRPr/>
            </a:pPr>
            <a:endParaRPr lang="en-US" sz="1050" dirty="0">
              <a:solidFill>
                <a:schemeClr val="bg1"/>
              </a:solidFill>
              <a:latin typeface="Tahoma" pitchFamily="34" charset="0"/>
              <a:cs typeface="Tahoma" pitchFamily="34" charset="0"/>
            </a:endParaRPr>
          </a:p>
          <a:p>
            <a:pPr algn="ctr">
              <a:buNone/>
              <a:defRPr/>
            </a:pPr>
            <a:r>
              <a:rPr lang="en-US" sz="4400" dirty="0">
                <a:solidFill>
                  <a:schemeClr val="bg1"/>
                </a:solidFill>
                <a:latin typeface="Tahoma" pitchFamily="34" charset="0"/>
                <a:cs typeface="Tahoma" pitchFamily="34" charset="0"/>
              </a:rPr>
              <a:t>The fact that they were ignorant (honest and sincere) that He was the Messiah did not release them from guilt (Acts 2:23</a:t>
            </a:r>
            <a:r>
              <a:rPr lang="en-US" sz="4400" dirty="0" smtClean="0">
                <a:solidFill>
                  <a:schemeClr val="bg1"/>
                </a:solidFill>
                <a:latin typeface="Tahoma" pitchFamily="34" charset="0"/>
                <a:cs typeface="Tahoma" pitchFamily="34" charset="0"/>
              </a:rPr>
              <a:t>, 36</a:t>
            </a:r>
            <a:r>
              <a:rPr lang="en-US" sz="4400" dirty="0">
                <a:solidFill>
                  <a:schemeClr val="bg1"/>
                </a:solidFill>
                <a:latin typeface="Tahoma" pitchFamily="34" charset="0"/>
                <a:cs typeface="Tahoma" pitchFamily="34" charset="0"/>
              </a:rPr>
              <a:t>; 3:17</a:t>
            </a:r>
            <a:r>
              <a:rPr lang="en-US" sz="4400" dirty="0" smtClean="0">
                <a:solidFill>
                  <a:schemeClr val="bg1"/>
                </a:solidFill>
                <a:latin typeface="Tahoma" pitchFamily="34" charset="0"/>
                <a:cs typeface="Tahoma" pitchFamily="34" charset="0"/>
              </a:rPr>
              <a:t>).</a:t>
            </a:r>
            <a:endParaRPr lang="en-US" sz="4400" dirty="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False Teachers</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effectLst/>
                <a:latin typeface="Tahoma" pitchFamily="34" charset="0"/>
                <a:cs typeface="Tahoma" pitchFamily="34" charset="0"/>
              </a:rPr>
              <a:t>Some believe that the false teachers will go to hell but not the hearers.  If so why did Jesus say, </a:t>
            </a:r>
          </a:p>
          <a:p>
            <a:pPr algn="ctr">
              <a:buNone/>
            </a:pPr>
            <a:endParaRPr lang="en-US" sz="20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"Every plant which My heavenly Father did not plant shall be uprooted. "Let them alone; they are blind guides of the blind. And </a:t>
            </a:r>
            <a:r>
              <a:rPr lang="en-US" sz="4400" u="sng" dirty="0" smtClean="0">
                <a:solidFill>
                  <a:schemeClr val="bg1"/>
                </a:solidFill>
                <a:effectLst/>
                <a:latin typeface="Tahoma" pitchFamily="34" charset="0"/>
                <a:cs typeface="Tahoma" pitchFamily="34" charset="0"/>
              </a:rPr>
              <a:t>if a blind man guides a blind man, both will fall into a pit</a:t>
            </a:r>
            <a:r>
              <a:rPr lang="en-US" sz="4400" dirty="0" smtClean="0">
                <a:solidFill>
                  <a:schemeClr val="bg1"/>
                </a:solidFill>
                <a:effectLst/>
                <a:latin typeface="Tahoma" pitchFamily="34" charset="0"/>
                <a:cs typeface="Tahoma" pitchFamily="34" charset="0"/>
              </a:rPr>
              <a:t>." (Matthew 15:13-14)</a:t>
            </a:r>
          </a:p>
          <a:p>
            <a:pPr algn="ctr">
              <a:buNone/>
            </a:pPr>
            <a:endParaRPr lang="en-US" sz="20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Though they may be honest and sincere, they will fall into the same pit as the false teacher.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sz="5900" dirty="0" smtClean="0">
                <a:solidFill>
                  <a:srgbClr val="FFFF00"/>
                </a:solidFill>
                <a:latin typeface="Tahoma" pitchFamily="34" charset="0"/>
                <a:ea typeface="Tahoma" pitchFamily="34" charset="0"/>
                <a:cs typeface="Tahoma" pitchFamily="34" charset="0"/>
              </a:rPr>
              <a:t>If You Don’t Obey the Truth, You’ll be Deceived</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effectLst/>
                <a:latin typeface="Tahoma" pitchFamily="34" charset="0"/>
                <a:cs typeface="Tahoma" pitchFamily="34" charset="0"/>
              </a:rPr>
              <a:t>“But </a:t>
            </a:r>
            <a:r>
              <a:rPr lang="en-US" sz="4400" u="sng" dirty="0" smtClean="0">
                <a:solidFill>
                  <a:schemeClr val="bg1"/>
                </a:solidFill>
                <a:effectLst/>
                <a:latin typeface="Tahoma" pitchFamily="34" charset="0"/>
                <a:cs typeface="Tahoma" pitchFamily="34" charset="0"/>
              </a:rPr>
              <a:t>prove yourselves doers of the word, and not merely hearers who delude themselves</a:t>
            </a:r>
            <a:r>
              <a:rPr lang="en-US" sz="4400" dirty="0" smtClean="0">
                <a:solidFill>
                  <a:schemeClr val="bg1"/>
                </a:solidFill>
                <a:effectLst/>
                <a:latin typeface="Tahoma" pitchFamily="34" charset="0"/>
                <a:cs typeface="Tahoma" pitchFamily="34" charset="0"/>
              </a:rPr>
              <a:t>. For if anyone is a hearer of the word and not a doer, he is like a man who looks at his natural face in a mirror; for once he has looked at himself and gone away, he has immediately forgotten what kind of person he was. But one who looks intently at the perfect law, the law of liberty, and abides by it, not having become a forgetful hearer but an effectual doer, this man will be blessed in what he does.” (James 1:22-25)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sz="5900" dirty="0" smtClean="0">
                <a:solidFill>
                  <a:srgbClr val="FFFF00"/>
                </a:solidFill>
                <a:latin typeface="Tahoma" pitchFamily="34" charset="0"/>
                <a:ea typeface="Tahoma" pitchFamily="34" charset="0"/>
                <a:cs typeface="Tahoma" pitchFamily="34" charset="0"/>
              </a:rPr>
              <a:t>If You Don’t Obey the Truth, You’ll be Deceived</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400" dirty="0" smtClean="0">
                <a:solidFill>
                  <a:schemeClr val="bg1"/>
                </a:solidFill>
                <a:effectLst/>
                <a:latin typeface="Tahoma" pitchFamily="34" charset="0"/>
                <a:cs typeface="Tahoma" pitchFamily="34" charset="0"/>
              </a:rPr>
              <a:t>“…activity of Satan, with all power and signs and false wonders, and with all the </a:t>
            </a:r>
            <a:r>
              <a:rPr lang="en-US" sz="4400" u="sng" dirty="0" smtClean="0">
                <a:solidFill>
                  <a:schemeClr val="bg1"/>
                </a:solidFill>
                <a:effectLst/>
                <a:latin typeface="Tahoma" pitchFamily="34" charset="0"/>
                <a:cs typeface="Tahoma" pitchFamily="34" charset="0"/>
              </a:rPr>
              <a:t>deception of wickedness </a:t>
            </a:r>
            <a:r>
              <a:rPr lang="en-US" sz="4400" dirty="0" smtClean="0">
                <a:solidFill>
                  <a:schemeClr val="bg1"/>
                </a:solidFill>
                <a:effectLst/>
                <a:latin typeface="Tahoma" pitchFamily="34" charset="0"/>
                <a:cs typeface="Tahoma" pitchFamily="34" charset="0"/>
              </a:rPr>
              <a:t>for those who perish, because they </a:t>
            </a:r>
            <a:r>
              <a:rPr lang="en-US" sz="4400" u="sng" dirty="0" smtClean="0">
                <a:solidFill>
                  <a:schemeClr val="bg1"/>
                </a:solidFill>
                <a:effectLst/>
                <a:latin typeface="Tahoma" pitchFamily="34" charset="0"/>
                <a:cs typeface="Tahoma" pitchFamily="34" charset="0"/>
              </a:rPr>
              <a:t>did not receive the love of the truth so as to be saved</a:t>
            </a:r>
            <a:r>
              <a:rPr lang="en-US" sz="4400" dirty="0" smtClean="0">
                <a:solidFill>
                  <a:schemeClr val="bg1"/>
                </a:solidFill>
                <a:effectLst/>
                <a:latin typeface="Tahoma" pitchFamily="34" charset="0"/>
                <a:cs typeface="Tahoma" pitchFamily="34" charset="0"/>
              </a:rPr>
              <a:t>. For this reason God will send upon them deluding influence so that they will believe what is false, in order that they all may be judged who did not believe the truth, but took pleasure in wickedness” (2 Thess. 2:10-12)</a:t>
            </a:r>
          </a:p>
          <a:p>
            <a:pPr algn="ctr">
              <a:buNone/>
            </a:pPr>
            <a:endParaRPr lang="en-US" sz="13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latin typeface="Tahoma" pitchFamily="34" charset="0"/>
                <a:cs typeface="Tahoma" pitchFamily="34" charset="0"/>
              </a:rPr>
              <a:t>If you don’t believe and love the truth, you will be deceived by Satan.</a:t>
            </a:r>
            <a:endParaRPr lang="en-US" sz="4400" dirty="0" smtClean="0">
              <a:solidFill>
                <a:schemeClr val="bg1"/>
              </a:solidFill>
              <a:effectLst/>
              <a:latin typeface="Tahoma" pitchFamily="34" charset="0"/>
              <a:cs typeface="Tahoma" pitchFamily="34" charset="0"/>
            </a:endParaRPr>
          </a:p>
          <a:p>
            <a:pPr algn="ctr">
              <a:buNone/>
            </a:pPr>
            <a:endParaRPr lang="en-US" sz="4400" dirty="0" smtClean="0">
              <a:solidFill>
                <a:schemeClr val="bg1"/>
              </a:solidFill>
              <a:effectLst/>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Honesty + Sincerity Alone </a:t>
            </a:r>
            <a:r>
              <a:rPr lang="en-US" sz="6000" dirty="0" smtClean="0">
                <a:solidFill>
                  <a:srgbClr val="FFFF00"/>
                </a:solidFill>
                <a:effectLst/>
                <a:latin typeface="Tahoma" pitchFamily="34" charset="0"/>
                <a:cs typeface="Tahoma" pitchFamily="34" charset="0"/>
              </a:rPr>
              <a:t>≠ Truth</a:t>
            </a:r>
            <a:r>
              <a:rPr lang="en-US" sz="5900" dirty="0" smtClean="0">
                <a:solidFill>
                  <a:srgbClr val="FFFF00"/>
                </a:solidFill>
                <a:latin typeface="Tahoma" pitchFamily="34" charset="0"/>
                <a:ea typeface="Tahoma" pitchFamily="34" charset="0"/>
                <a:cs typeface="Tahoma" pitchFamily="34" charset="0"/>
              </a:rPr>
              <a:t> </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lnSpc>
                <a:spcPct val="90000"/>
              </a:lnSpc>
              <a:buNone/>
            </a:pPr>
            <a:r>
              <a:rPr lang="en-US" sz="4400" dirty="0" smtClean="0">
                <a:solidFill>
                  <a:schemeClr val="bg1"/>
                </a:solidFill>
                <a:effectLst/>
                <a:latin typeface="Tahoma" pitchFamily="34" charset="0"/>
                <a:cs typeface="Tahoma" pitchFamily="34" charset="0"/>
              </a:rPr>
              <a:t>All the examples in our lesson were from those who were honest and sincere in what they believed.</a:t>
            </a:r>
          </a:p>
          <a:p>
            <a:pPr algn="ctr">
              <a:lnSpc>
                <a:spcPct val="90000"/>
              </a:lnSpc>
              <a:buNone/>
            </a:pPr>
            <a:endParaRPr lang="en-US" sz="2000" dirty="0" smtClean="0">
              <a:solidFill>
                <a:schemeClr val="bg1"/>
              </a:solidFill>
              <a:effectLst/>
              <a:latin typeface="Tahoma" pitchFamily="34" charset="0"/>
              <a:cs typeface="Tahoma" pitchFamily="34" charset="0"/>
            </a:endParaRPr>
          </a:p>
          <a:p>
            <a:pPr algn="ctr">
              <a:lnSpc>
                <a:spcPct val="90000"/>
              </a:lnSpc>
              <a:buNone/>
            </a:pPr>
            <a:endParaRPr lang="en-US" sz="105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effectLst/>
                <a:latin typeface="Tahoma" pitchFamily="34" charset="0"/>
                <a:cs typeface="Tahoma" pitchFamily="34" charset="0"/>
              </a:rPr>
              <a:t>  What did they all have to do? </a:t>
            </a:r>
          </a:p>
          <a:p>
            <a:pPr algn="ctr">
              <a:lnSpc>
                <a:spcPct val="90000"/>
              </a:lnSpc>
              <a:buNone/>
            </a:pPr>
            <a:endParaRPr lang="en-US" sz="1050" dirty="0" smtClean="0">
              <a:solidFill>
                <a:schemeClr val="bg1"/>
              </a:solidFill>
              <a:effectLst/>
              <a:latin typeface="Tahoma" pitchFamily="34" charset="0"/>
              <a:cs typeface="Tahoma" pitchFamily="34" charset="0"/>
            </a:endParaRPr>
          </a:p>
          <a:p>
            <a:pPr algn="ctr">
              <a:lnSpc>
                <a:spcPct val="90000"/>
              </a:lnSpc>
              <a:buNone/>
            </a:pPr>
            <a:endParaRPr lang="en-US" sz="200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effectLst/>
                <a:latin typeface="Tahoma" pitchFamily="34" charset="0"/>
                <a:cs typeface="Tahoma" pitchFamily="34" charset="0"/>
              </a:rPr>
              <a:t>They all had to submit their subjective feelings, thoughts, and opinions to the objective standard of truth.  </a:t>
            </a:r>
          </a:p>
          <a:p>
            <a:pPr algn="ctr">
              <a:lnSpc>
                <a:spcPct val="90000"/>
              </a:lnSpc>
              <a:buNone/>
            </a:pPr>
            <a:endParaRPr lang="en-US" sz="1050" dirty="0" smtClean="0">
              <a:solidFill>
                <a:schemeClr val="bg1"/>
              </a:solidFill>
              <a:effectLst/>
              <a:latin typeface="Tahoma" pitchFamily="34" charset="0"/>
              <a:cs typeface="Tahoma" pitchFamily="34" charset="0"/>
            </a:endParaRPr>
          </a:p>
          <a:p>
            <a:pPr algn="ctr">
              <a:lnSpc>
                <a:spcPct val="90000"/>
              </a:lnSpc>
              <a:buNone/>
            </a:pPr>
            <a:endParaRPr lang="en-US" sz="200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effectLst/>
                <a:latin typeface="Tahoma" pitchFamily="34" charset="0"/>
                <a:cs typeface="Tahoma" pitchFamily="34" charset="0"/>
              </a:rPr>
              <a:t>In the New Testament, they obeyed the gospel so that they might be saved.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 calcmode="lin" valueType="num">
                                      <p:cBhvr>
                                        <p:cTn id="2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sz="6000" dirty="0" smtClean="0">
                <a:solidFill>
                  <a:srgbClr val="FFFF00"/>
                </a:solidFill>
                <a:effectLst/>
                <a:latin typeface="Tahoma" pitchFamily="34" charset="0"/>
                <a:cs typeface="Tahoma" pitchFamily="34" charset="0"/>
              </a:rPr>
              <a:t>Jacob Honestly and Sincerely Believed Joseph was Dead for 22 years</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lnSpcReduction="10000"/>
          </a:bodyPr>
          <a:lstStyle/>
          <a:p>
            <a:pPr algn="ctr">
              <a:buNone/>
            </a:pPr>
            <a:r>
              <a:rPr lang="en-US" sz="4400" dirty="0" smtClean="0">
                <a:solidFill>
                  <a:schemeClr val="bg1"/>
                </a:solidFill>
                <a:effectLst/>
                <a:latin typeface="Tahoma" pitchFamily="34" charset="0"/>
                <a:cs typeface="Tahoma" pitchFamily="34" charset="0"/>
              </a:rPr>
              <a:t>His sons come back with food from Egypt because of the famine and they had to tell their father, </a:t>
            </a:r>
          </a:p>
          <a:p>
            <a:pPr algn="ctr">
              <a:buNone/>
            </a:pPr>
            <a:endParaRPr lang="en-US" sz="14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“Joseph is still alive and indeed he is ruler over all the land of Egypt, but </a:t>
            </a:r>
            <a:r>
              <a:rPr lang="en-US" sz="4400" u="sng" dirty="0" smtClean="0">
                <a:solidFill>
                  <a:schemeClr val="bg1"/>
                </a:solidFill>
                <a:effectLst/>
                <a:latin typeface="Tahoma" pitchFamily="34" charset="0"/>
                <a:cs typeface="Tahoma" pitchFamily="34" charset="0"/>
              </a:rPr>
              <a:t>he was stunned, for he did not believe them</a:t>
            </a:r>
            <a:r>
              <a:rPr lang="en-US" sz="4400" dirty="0" smtClean="0">
                <a:solidFill>
                  <a:schemeClr val="bg1"/>
                </a:solidFill>
                <a:effectLst/>
                <a:latin typeface="Tahoma" pitchFamily="34" charset="0"/>
                <a:cs typeface="Tahoma" pitchFamily="34" charset="0"/>
              </a:rPr>
              <a:t>.” (Gen. 45:26)</a:t>
            </a:r>
          </a:p>
          <a:p>
            <a:pPr algn="ctr">
              <a:buNone/>
            </a:pPr>
            <a:endParaRPr lang="en-US" sz="14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Why didn’t he believe him? </a:t>
            </a:r>
          </a:p>
          <a:p>
            <a:pPr algn="ctr">
              <a:buNone/>
            </a:pPr>
            <a:endParaRPr lang="en-US" sz="1400" dirty="0">
              <a:solidFill>
                <a:schemeClr val="bg1"/>
              </a:solidFill>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Because the false evidence of the coat led him to feel that he was still dead.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Does Honesty and Sincerity Alone= Truth?</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sz="6000" dirty="0" smtClean="0">
                <a:solidFill>
                  <a:srgbClr val="FFFF00"/>
                </a:solidFill>
                <a:effectLst/>
                <a:latin typeface="Tahoma" pitchFamily="34" charset="0"/>
                <a:cs typeface="Tahoma" pitchFamily="34" charset="0"/>
              </a:rPr>
              <a:t>Jacob Changed His Feelings when he saw the Evidence that Joseph was Still Alive</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lnSpc>
                <a:spcPct val="90000"/>
              </a:lnSpc>
              <a:buNone/>
              <a:defRPr/>
            </a:pPr>
            <a:r>
              <a:rPr lang="en-US" sz="4400" dirty="0">
                <a:solidFill>
                  <a:schemeClr val="bg1"/>
                </a:solidFill>
                <a:latin typeface="Tahoma" pitchFamily="34" charset="0"/>
                <a:cs typeface="Tahoma" pitchFamily="34" charset="0"/>
              </a:rPr>
              <a:t>“When they told him </a:t>
            </a:r>
            <a:r>
              <a:rPr lang="en-US" sz="4400" u="sng" dirty="0">
                <a:solidFill>
                  <a:schemeClr val="bg1"/>
                </a:solidFill>
                <a:latin typeface="Tahoma" pitchFamily="34" charset="0"/>
                <a:cs typeface="Tahoma" pitchFamily="34" charset="0"/>
              </a:rPr>
              <a:t>all the words of Joseph </a:t>
            </a:r>
            <a:r>
              <a:rPr lang="en-US" sz="4400" dirty="0">
                <a:solidFill>
                  <a:schemeClr val="bg1"/>
                </a:solidFill>
                <a:latin typeface="Tahoma" pitchFamily="34" charset="0"/>
                <a:cs typeface="Tahoma" pitchFamily="34" charset="0"/>
              </a:rPr>
              <a:t>that he had spoken to them, and when he </a:t>
            </a:r>
            <a:r>
              <a:rPr lang="en-US" sz="4400" u="sng" dirty="0">
                <a:solidFill>
                  <a:schemeClr val="bg1"/>
                </a:solidFill>
                <a:latin typeface="Tahoma" pitchFamily="34" charset="0"/>
                <a:cs typeface="Tahoma" pitchFamily="34" charset="0"/>
              </a:rPr>
              <a:t>saw the wagons </a:t>
            </a:r>
            <a:r>
              <a:rPr lang="en-US" sz="4400" dirty="0">
                <a:solidFill>
                  <a:schemeClr val="bg1"/>
                </a:solidFill>
                <a:latin typeface="Tahoma" pitchFamily="34" charset="0"/>
                <a:cs typeface="Tahoma" pitchFamily="34" charset="0"/>
              </a:rPr>
              <a:t>that Joseph had sent to carry him, the spirit of their father Jacob revived. Then Israel said, "It is enough; my son </a:t>
            </a:r>
            <a:r>
              <a:rPr lang="en-US" sz="4400" u="sng" dirty="0">
                <a:solidFill>
                  <a:schemeClr val="bg1"/>
                </a:solidFill>
                <a:latin typeface="Tahoma" pitchFamily="34" charset="0"/>
                <a:cs typeface="Tahoma" pitchFamily="34" charset="0"/>
              </a:rPr>
              <a:t>Joseph is still alive</a:t>
            </a:r>
            <a:r>
              <a:rPr lang="en-US" sz="4400" dirty="0">
                <a:solidFill>
                  <a:schemeClr val="bg1"/>
                </a:solidFill>
                <a:latin typeface="Tahoma" pitchFamily="34" charset="0"/>
                <a:cs typeface="Tahoma" pitchFamily="34" charset="0"/>
              </a:rPr>
              <a:t>. I will go and see him before I die.“”                (Genesis 45:27-28)</a:t>
            </a:r>
          </a:p>
          <a:p>
            <a:pPr algn="ctr">
              <a:lnSpc>
                <a:spcPct val="90000"/>
              </a:lnSpc>
              <a:buNone/>
              <a:defRPr/>
            </a:pPr>
            <a:endParaRPr lang="en-US" sz="2000" dirty="0">
              <a:solidFill>
                <a:schemeClr val="bg1"/>
              </a:solidFill>
              <a:latin typeface="Tahoma" pitchFamily="34" charset="0"/>
              <a:cs typeface="Tahoma" pitchFamily="34" charset="0"/>
            </a:endParaRPr>
          </a:p>
          <a:p>
            <a:pPr algn="ctr">
              <a:lnSpc>
                <a:spcPct val="90000"/>
              </a:lnSpc>
              <a:buNone/>
              <a:defRPr/>
            </a:pPr>
            <a:r>
              <a:rPr lang="en-US" sz="4400" dirty="0">
                <a:solidFill>
                  <a:schemeClr val="bg1"/>
                </a:solidFill>
                <a:latin typeface="Tahoma" pitchFamily="34" charset="0"/>
                <a:cs typeface="Tahoma" pitchFamily="34" charset="0"/>
              </a:rPr>
              <a:t>People must not trust their feelings for their salvation but objectively examine the evidence of God’s word and be willing to change</a:t>
            </a:r>
            <a:r>
              <a:rPr lang="en-US" sz="4400" dirty="0" smtClean="0">
                <a:solidFill>
                  <a:schemeClr val="bg1"/>
                </a:solidFill>
                <a:latin typeface="Tahoma" pitchFamily="34" charset="0"/>
                <a:cs typeface="Tahoma" pitchFamily="34" charset="0"/>
              </a:rPr>
              <a:t>. But O how difficult it is!</a:t>
            </a:r>
            <a:endParaRPr lang="en-US" sz="4400" dirty="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sz="6000" dirty="0" smtClean="0">
                <a:solidFill>
                  <a:srgbClr val="FFFF00"/>
                </a:solidFill>
                <a:effectLst/>
                <a:latin typeface="Tahoma" pitchFamily="34" charset="0"/>
                <a:cs typeface="Tahoma" pitchFamily="34" charset="0"/>
              </a:rPr>
              <a:t>Those who were Honest and Sincere Submitted to the Truth When Shown</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buNone/>
            </a:pPr>
            <a:r>
              <a:rPr lang="en-US" sz="4400" dirty="0" smtClean="0">
                <a:solidFill>
                  <a:schemeClr val="bg1"/>
                </a:solidFill>
                <a:effectLst/>
                <a:latin typeface="Tahoma" pitchFamily="34" charset="0"/>
                <a:cs typeface="Tahoma" pitchFamily="34" charset="0"/>
              </a:rPr>
              <a:t>The servants told </a:t>
            </a:r>
            <a:r>
              <a:rPr lang="en-US" sz="4400" dirty="0" err="1" smtClean="0">
                <a:solidFill>
                  <a:schemeClr val="bg1"/>
                </a:solidFill>
                <a:effectLst/>
                <a:latin typeface="Tahoma" pitchFamily="34" charset="0"/>
                <a:cs typeface="Tahoma" pitchFamily="34" charset="0"/>
              </a:rPr>
              <a:t>Naaman</a:t>
            </a:r>
            <a:r>
              <a:rPr lang="en-US" sz="4400" dirty="0" smtClean="0">
                <a:solidFill>
                  <a:schemeClr val="bg1"/>
                </a:solidFill>
                <a:effectLst/>
                <a:latin typeface="Tahoma" pitchFamily="34" charset="0"/>
                <a:cs typeface="Tahoma" pitchFamily="34" charset="0"/>
              </a:rPr>
              <a:t> (who had preconceived ideas),</a:t>
            </a:r>
          </a:p>
          <a:p>
            <a:pPr algn="ctr">
              <a:buNone/>
            </a:pPr>
            <a:r>
              <a:rPr lang="en-US" sz="1400" dirty="0" smtClean="0">
                <a:solidFill>
                  <a:schemeClr val="bg1"/>
                </a:solidFill>
                <a:effectLst/>
                <a:latin typeface="Tahoma" pitchFamily="34" charset="0"/>
                <a:cs typeface="Tahoma" pitchFamily="34" charset="0"/>
              </a:rPr>
              <a:t> </a:t>
            </a:r>
          </a:p>
          <a:p>
            <a:pPr algn="ctr">
              <a:buNone/>
            </a:pPr>
            <a:r>
              <a:rPr lang="en-US" sz="4400" dirty="0" smtClean="0">
                <a:solidFill>
                  <a:schemeClr val="bg1"/>
                </a:solidFill>
                <a:effectLst/>
                <a:latin typeface="Tahoma" pitchFamily="34" charset="0"/>
                <a:cs typeface="Tahoma" pitchFamily="34" charset="0"/>
              </a:rPr>
              <a:t>“Had the prophet told you to do some great thing, would you not have done it?  How much more then, when he says to you, wash, and be clean?  So he </a:t>
            </a:r>
            <a:r>
              <a:rPr lang="en-US" sz="4400" u="sng" dirty="0" smtClean="0">
                <a:solidFill>
                  <a:schemeClr val="bg1"/>
                </a:solidFill>
                <a:effectLst/>
                <a:latin typeface="Tahoma" pitchFamily="34" charset="0"/>
                <a:cs typeface="Tahoma" pitchFamily="34" charset="0"/>
              </a:rPr>
              <a:t>went down and dipped himself seven times in the Jordan</a:t>
            </a:r>
            <a:r>
              <a:rPr lang="en-US" sz="4400" dirty="0" smtClean="0">
                <a:solidFill>
                  <a:schemeClr val="bg1"/>
                </a:solidFill>
                <a:effectLst/>
                <a:latin typeface="Tahoma" pitchFamily="34" charset="0"/>
                <a:cs typeface="Tahoma" pitchFamily="34" charset="0"/>
              </a:rPr>
              <a:t>, according to the word of the man of God; and </a:t>
            </a:r>
            <a:r>
              <a:rPr lang="en-US" sz="4400" u="sng" dirty="0" smtClean="0">
                <a:solidFill>
                  <a:schemeClr val="bg1"/>
                </a:solidFill>
                <a:effectLst/>
                <a:latin typeface="Tahoma" pitchFamily="34" charset="0"/>
                <a:cs typeface="Tahoma" pitchFamily="34" charset="0"/>
              </a:rPr>
              <a:t>his flesh was restored</a:t>
            </a:r>
            <a:r>
              <a:rPr lang="en-US" sz="4400" dirty="0" smtClean="0">
                <a:solidFill>
                  <a:schemeClr val="bg1"/>
                </a:solidFill>
                <a:effectLst/>
                <a:latin typeface="Tahoma" pitchFamily="34" charset="0"/>
                <a:cs typeface="Tahoma" pitchFamily="34" charset="0"/>
              </a:rPr>
              <a:t>…” (2 Kings 5:13-14)</a:t>
            </a:r>
          </a:p>
          <a:p>
            <a:pPr algn="ctr">
              <a:buNone/>
            </a:pPr>
            <a:endParaRPr lang="en-US" sz="1400" dirty="0" smtClean="0">
              <a:solidFill>
                <a:schemeClr val="bg1"/>
              </a:solidFill>
              <a:effectLst/>
              <a:latin typeface="Tahoma" pitchFamily="34" charset="0"/>
              <a:cs typeface="Tahoma" pitchFamily="34" charset="0"/>
            </a:endParaRPr>
          </a:p>
          <a:p>
            <a:pPr algn="ctr">
              <a:buNone/>
            </a:pPr>
            <a:r>
              <a:rPr lang="en-US" sz="4400" dirty="0" smtClean="0">
                <a:solidFill>
                  <a:schemeClr val="bg1"/>
                </a:solidFill>
                <a:effectLst/>
                <a:latin typeface="Tahoma" pitchFamily="34" charset="0"/>
                <a:cs typeface="Tahoma" pitchFamily="34" charset="0"/>
              </a:rPr>
              <a:t>When he obeyed, he was cleansed of his leprosy.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sz="6000" dirty="0" smtClean="0">
                <a:solidFill>
                  <a:srgbClr val="FFFF00"/>
                </a:solidFill>
                <a:effectLst/>
                <a:latin typeface="Tahoma" pitchFamily="34" charset="0"/>
                <a:cs typeface="Tahoma" pitchFamily="34" charset="0"/>
              </a:rPr>
              <a:t>Those who were Honest and Sincere Submitted to the Truth When Shown</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lnSpcReduction="10000"/>
          </a:bodyPr>
          <a:lstStyle/>
          <a:p>
            <a:pPr algn="ctr">
              <a:lnSpc>
                <a:spcPct val="90000"/>
              </a:lnSpc>
              <a:buNone/>
            </a:pPr>
            <a:r>
              <a:rPr lang="en-US" sz="4400" dirty="0" smtClean="0">
                <a:solidFill>
                  <a:schemeClr val="bg1"/>
                </a:solidFill>
                <a:effectLst/>
                <a:latin typeface="Tahoma" pitchFamily="34" charset="0"/>
                <a:cs typeface="Tahoma" pitchFamily="34" charset="0"/>
              </a:rPr>
              <a:t>After Saul realized he was persecuting Jesus, he was to go into the city &amp; be told what to do (Acts 9:6; 22:10).  </a:t>
            </a:r>
          </a:p>
          <a:p>
            <a:pPr algn="ctr">
              <a:lnSpc>
                <a:spcPct val="90000"/>
              </a:lnSpc>
              <a:buNone/>
            </a:pPr>
            <a:endParaRPr lang="en-US" sz="200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effectLst/>
                <a:latin typeface="Tahoma" pitchFamily="34" charset="0"/>
                <a:cs typeface="Tahoma" pitchFamily="34" charset="0"/>
              </a:rPr>
              <a:t>Saul was fasting and praying (Acts 9:9, 11) but he had not been told what to do yet. </a:t>
            </a:r>
          </a:p>
          <a:p>
            <a:pPr algn="ctr">
              <a:lnSpc>
                <a:spcPct val="90000"/>
              </a:lnSpc>
              <a:buNone/>
            </a:pPr>
            <a:r>
              <a:rPr lang="en-US" sz="2000" dirty="0" smtClean="0">
                <a:solidFill>
                  <a:schemeClr val="bg1"/>
                </a:solidFill>
                <a:effectLst/>
                <a:latin typeface="Tahoma" pitchFamily="34" charset="0"/>
                <a:cs typeface="Tahoma" pitchFamily="34" charset="0"/>
              </a:rPr>
              <a:t> </a:t>
            </a:r>
          </a:p>
          <a:p>
            <a:pPr algn="ctr">
              <a:lnSpc>
                <a:spcPct val="90000"/>
              </a:lnSpc>
              <a:buNone/>
            </a:pPr>
            <a:r>
              <a:rPr lang="en-US" sz="4400" dirty="0" smtClean="0">
                <a:solidFill>
                  <a:schemeClr val="bg1"/>
                </a:solidFill>
                <a:effectLst/>
                <a:latin typeface="Tahoma" pitchFamily="34" charset="0"/>
                <a:cs typeface="Tahoma" pitchFamily="34" charset="0"/>
              </a:rPr>
              <a:t>He was told </a:t>
            </a:r>
            <a:r>
              <a:rPr lang="en-US" sz="4400" i="1" dirty="0" smtClean="0">
                <a:solidFill>
                  <a:schemeClr val="bg1"/>
                </a:solidFill>
                <a:effectLst/>
                <a:latin typeface="Tahoma" pitchFamily="34" charset="0"/>
                <a:cs typeface="Tahoma" pitchFamily="34" charset="0"/>
              </a:rPr>
              <a:t>, </a:t>
            </a:r>
            <a:r>
              <a:rPr lang="en-US" sz="4400" dirty="0" smtClean="0">
                <a:solidFill>
                  <a:schemeClr val="bg1"/>
                </a:solidFill>
                <a:effectLst/>
                <a:latin typeface="Tahoma" pitchFamily="34" charset="0"/>
                <a:cs typeface="Tahoma" pitchFamily="34" charset="0"/>
              </a:rPr>
              <a:t>“</a:t>
            </a:r>
            <a:r>
              <a:rPr lang="en-US" sz="4400" u="sng" dirty="0" smtClean="0">
                <a:solidFill>
                  <a:schemeClr val="bg1"/>
                </a:solidFill>
                <a:effectLst/>
                <a:latin typeface="Tahoma" pitchFamily="34" charset="0"/>
                <a:cs typeface="Tahoma" pitchFamily="34" charset="0"/>
              </a:rPr>
              <a:t>Arise and be baptized and wash away your sins</a:t>
            </a:r>
            <a:r>
              <a:rPr lang="en-US" sz="4400" dirty="0" smtClean="0">
                <a:solidFill>
                  <a:schemeClr val="bg1"/>
                </a:solidFill>
                <a:effectLst/>
                <a:latin typeface="Tahoma" pitchFamily="34" charset="0"/>
                <a:cs typeface="Tahoma" pitchFamily="34" charset="0"/>
              </a:rPr>
              <a:t>, calling on the name of the Lord” (Acts 22:16) </a:t>
            </a:r>
          </a:p>
          <a:p>
            <a:pPr algn="ctr">
              <a:lnSpc>
                <a:spcPct val="90000"/>
              </a:lnSpc>
              <a:buNone/>
            </a:pPr>
            <a:endParaRPr lang="en-US" sz="200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effectLst/>
                <a:latin typeface="Tahoma" pitchFamily="34" charset="0"/>
                <a:cs typeface="Tahoma" pitchFamily="34" charset="0"/>
              </a:rPr>
              <a:t>Instead of praying the sinner’s prayer, Saul submitted to the command to be baptized so that his sins would be washed away. Have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sz="6000" dirty="0" smtClean="0">
                <a:solidFill>
                  <a:srgbClr val="FFFF00"/>
                </a:solidFill>
                <a:effectLst/>
                <a:latin typeface="Tahoma" pitchFamily="34" charset="0"/>
                <a:cs typeface="Tahoma" pitchFamily="34" charset="0"/>
              </a:rPr>
              <a:t>Those who were Honest and Sincere Submitted to the Truth When Shown</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lnSpc>
                <a:spcPct val="90000"/>
              </a:lnSpc>
              <a:buNone/>
            </a:pPr>
            <a:r>
              <a:rPr lang="en-US" sz="4400" dirty="0" smtClean="0">
                <a:solidFill>
                  <a:schemeClr val="bg1"/>
                </a:solidFill>
                <a:effectLst/>
                <a:latin typeface="Tahoma" pitchFamily="34" charset="0"/>
                <a:cs typeface="Tahoma" pitchFamily="34" charset="0"/>
              </a:rPr>
              <a:t>The Jews had been deceived by the religious leaders to have Jesus crucified but the apostle Peter preached  Jesus Christ was the Son of God. They asked what to do, he said,</a:t>
            </a:r>
          </a:p>
          <a:p>
            <a:pPr algn="ctr">
              <a:lnSpc>
                <a:spcPct val="90000"/>
              </a:lnSpc>
              <a:buNone/>
            </a:pPr>
            <a:r>
              <a:rPr lang="en-US" sz="1050" dirty="0" smtClean="0">
                <a:solidFill>
                  <a:schemeClr val="bg1"/>
                </a:solidFill>
                <a:effectLst/>
                <a:latin typeface="Tahoma" pitchFamily="34" charset="0"/>
                <a:cs typeface="Tahoma" pitchFamily="34" charset="0"/>
              </a:rPr>
              <a:t> </a:t>
            </a:r>
          </a:p>
          <a:p>
            <a:pPr algn="ctr">
              <a:lnSpc>
                <a:spcPct val="90000"/>
              </a:lnSpc>
              <a:buNone/>
            </a:pPr>
            <a:r>
              <a:rPr lang="en-US" sz="4400" dirty="0" smtClean="0">
                <a:solidFill>
                  <a:schemeClr val="bg1"/>
                </a:solidFill>
                <a:effectLst/>
                <a:latin typeface="Tahoma" pitchFamily="34" charset="0"/>
                <a:cs typeface="Tahoma" pitchFamily="34" charset="0"/>
              </a:rPr>
              <a:t>“</a:t>
            </a:r>
            <a:r>
              <a:rPr lang="en-US" sz="4400" u="sng" dirty="0" smtClean="0">
                <a:solidFill>
                  <a:schemeClr val="bg1"/>
                </a:solidFill>
                <a:effectLst/>
                <a:latin typeface="Tahoma" pitchFamily="34" charset="0"/>
                <a:cs typeface="Tahoma" pitchFamily="34" charset="0"/>
              </a:rPr>
              <a:t>Repent and be baptized </a:t>
            </a:r>
            <a:r>
              <a:rPr lang="en-US" sz="4400" dirty="0" smtClean="0">
                <a:solidFill>
                  <a:schemeClr val="bg1"/>
                </a:solidFill>
                <a:effectLst/>
                <a:latin typeface="Tahoma" pitchFamily="34" charset="0"/>
                <a:cs typeface="Tahoma" pitchFamily="34" charset="0"/>
              </a:rPr>
              <a:t>every one of you in the name of Jesus Christ for the forgiveness of sins and you shall receive the gift of the Holy Spirit” (Acts 2:38).</a:t>
            </a:r>
          </a:p>
          <a:p>
            <a:pPr algn="ctr">
              <a:lnSpc>
                <a:spcPct val="90000"/>
              </a:lnSpc>
              <a:buNone/>
            </a:pPr>
            <a:endParaRPr lang="en-US" sz="105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effectLst/>
                <a:latin typeface="Tahoma" pitchFamily="34" charset="0"/>
                <a:cs typeface="Tahoma" pitchFamily="34" charset="0"/>
              </a:rPr>
              <a:t>“Those who gladly received his word </a:t>
            </a:r>
            <a:r>
              <a:rPr lang="en-US" sz="4400" u="sng" dirty="0" smtClean="0">
                <a:solidFill>
                  <a:schemeClr val="bg1"/>
                </a:solidFill>
                <a:effectLst/>
                <a:latin typeface="Tahoma" pitchFamily="34" charset="0"/>
                <a:cs typeface="Tahoma" pitchFamily="34" charset="0"/>
              </a:rPr>
              <a:t>were baptized</a:t>
            </a:r>
            <a:r>
              <a:rPr lang="en-US" sz="4400" dirty="0" smtClean="0">
                <a:solidFill>
                  <a:schemeClr val="bg1"/>
                </a:solidFill>
                <a:effectLst/>
                <a:latin typeface="Tahoma" pitchFamily="34" charset="0"/>
                <a:cs typeface="Tahoma" pitchFamily="34" charset="0"/>
              </a:rPr>
              <a:t>”  (Acts 2:41)</a:t>
            </a:r>
            <a:endParaRPr lang="en-US" sz="3600" dirty="0" smtClean="0">
              <a:solidFill>
                <a:schemeClr val="bg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rmAutofit fontScale="90000"/>
          </a:bodyPr>
          <a:lstStyle/>
          <a:p>
            <a:r>
              <a:rPr lang="en-US" sz="6000" dirty="0" smtClean="0">
                <a:solidFill>
                  <a:srgbClr val="FFFF00"/>
                </a:solidFill>
                <a:effectLst/>
                <a:latin typeface="Tahoma" pitchFamily="34" charset="0"/>
                <a:cs typeface="Tahoma" pitchFamily="34" charset="0"/>
              </a:rPr>
              <a:t>Many Honest and Sincere People will be Condemned by Jesus in the Judgment</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lnSpc>
                <a:spcPct val="90000"/>
              </a:lnSpc>
              <a:buNone/>
            </a:pPr>
            <a:r>
              <a:rPr lang="en-US" sz="4400" dirty="0" smtClean="0">
                <a:solidFill>
                  <a:schemeClr val="bg1"/>
                </a:solidFill>
                <a:effectLst/>
                <a:latin typeface="Tahoma" pitchFamily="34" charset="0"/>
                <a:cs typeface="Tahoma" pitchFamily="34" charset="0"/>
              </a:rPr>
              <a:t>"</a:t>
            </a:r>
            <a:r>
              <a:rPr lang="en-US" sz="4400" u="sng" dirty="0" smtClean="0">
                <a:solidFill>
                  <a:schemeClr val="bg1"/>
                </a:solidFill>
                <a:effectLst/>
                <a:latin typeface="Tahoma" pitchFamily="34" charset="0"/>
                <a:cs typeface="Tahoma" pitchFamily="34" charset="0"/>
              </a:rPr>
              <a:t>Not everyone who says to Me</a:t>
            </a:r>
            <a:r>
              <a:rPr lang="en-US" sz="4400" dirty="0" smtClean="0">
                <a:solidFill>
                  <a:schemeClr val="bg1"/>
                </a:solidFill>
                <a:effectLst/>
                <a:latin typeface="Tahoma" pitchFamily="34" charset="0"/>
                <a:cs typeface="Tahoma" pitchFamily="34" charset="0"/>
              </a:rPr>
              <a:t>, </a:t>
            </a:r>
            <a:r>
              <a:rPr lang="en-US" sz="4400" u="sng" dirty="0" smtClean="0">
                <a:solidFill>
                  <a:schemeClr val="bg1"/>
                </a:solidFill>
                <a:effectLst/>
                <a:latin typeface="Tahoma" pitchFamily="34" charset="0"/>
                <a:cs typeface="Tahoma" pitchFamily="34" charset="0"/>
              </a:rPr>
              <a:t>'Lord, Lord</a:t>
            </a:r>
            <a:r>
              <a:rPr lang="en-US" sz="4400" dirty="0" smtClean="0">
                <a:solidFill>
                  <a:schemeClr val="bg1"/>
                </a:solidFill>
                <a:effectLst/>
                <a:latin typeface="Tahoma" pitchFamily="34" charset="0"/>
                <a:cs typeface="Tahoma" pitchFamily="34" charset="0"/>
              </a:rPr>
              <a:t>,' will enter the kingdom of heaven, but he who does the will of My Father who is in heaven will enter. "Many will say to Me on that day, 'Lord, Lord, did we not </a:t>
            </a:r>
            <a:r>
              <a:rPr lang="en-US" sz="4400" u="sng" dirty="0" smtClean="0">
                <a:solidFill>
                  <a:schemeClr val="bg1"/>
                </a:solidFill>
                <a:effectLst/>
                <a:latin typeface="Tahoma" pitchFamily="34" charset="0"/>
                <a:cs typeface="Tahoma" pitchFamily="34" charset="0"/>
              </a:rPr>
              <a:t>prophesy</a:t>
            </a:r>
            <a:r>
              <a:rPr lang="en-US" sz="4400" dirty="0" smtClean="0">
                <a:solidFill>
                  <a:schemeClr val="bg1"/>
                </a:solidFill>
                <a:effectLst/>
                <a:latin typeface="Tahoma" pitchFamily="34" charset="0"/>
                <a:cs typeface="Tahoma" pitchFamily="34" charset="0"/>
              </a:rPr>
              <a:t> in Your name, and in Your name </a:t>
            </a:r>
            <a:r>
              <a:rPr lang="en-US" sz="4400" u="sng" dirty="0" smtClean="0">
                <a:solidFill>
                  <a:schemeClr val="bg1"/>
                </a:solidFill>
                <a:effectLst/>
                <a:latin typeface="Tahoma" pitchFamily="34" charset="0"/>
                <a:cs typeface="Tahoma" pitchFamily="34" charset="0"/>
              </a:rPr>
              <a:t>cast out demons</a:t>
            </a:r>
            <a:r>
              <a:rPr lang="en-US" sz="4400" dirty="0" smtClean="0">
                <a:solidFill>
                  <a:schemeClr val="bg1"/>
                </a:solidFill>
                <a:effectLst/>
                <a:latin typeface="Tahoma" pitchFamily="34" charset="0"/>
                <a:cs typeface="Tahoma" pitchFamily="34" charset="0"/>
              </a:rPr>
              <a:t>, and in Your name </a:t>
            </a:r>
            <a:r>
              <a:rPr lang="en-US" sz="4400" u="sng" dirty="0" smtClean="0">
                <a:solidFill>
                  <a:schemeClr val="bg1"/>
                </a:solidFill>
                <a:effectLst/>
                <a:latin typeface="Tahoma" pitchFamily="34" charset="0"/>
                <a:cs typeface="Tahoma" pitchFamily="34" charset="0"/>
              </a:rPr>
              <a:t>perform many miracles</a:t>
            </a:r>
            <a:r>
              <a:rPr lang="en-US" sz="4400" dirty="0" smtClean="0">
                <a:solidFill>
                  <a:schemeClr val="bg1"/>
                </a:solidFill>
                <a:effectLst/>
                <a:latin typeface="Tahoma" pitchFamily="34" charset="0"/>
                <a:cs typeface="Tahoma" pitchFamily="34" charset="0"/>
              </a:rPr>
              <a:t>?' "And then I will declare to them, 'I never knew you; DEPART FROM ME, YOU WHO PRACTICE LAWLESSNESS.' (Matthew 7:21-23)</a:t>
            </a:r>
          </a:p>
          <a:p>
            <a:pPr algn="ctr">
              <a:lnSpc>
                <a:spcPct val="90000"/>
              </a:lnSpc>
              <a:buNone/>
            </a:pPr>
            <a:endParaRPr lang="en-US" sz="1000" dirty="0" smtClean="0">
              <a:solidFill>
                <a:schemeClr val="bg1"/>
              </a:solidFill>
              <a:effectLst/>
              <a:latin typeface="Tahoma" pitchFamily="34" charset="0"/>
              <a:cs typeface="Tahoma" pitchFamily="34" charset="0"/>
            </a:endParaRPr>
          </a:p>
          <a:p>
            <a:pPr algn="ctr">
              <a:lnSpc>
                <a:spcPct val="90000"/>
              </a:lnSpc>
              <a:buNone/>
            </a:pPr>
            <a:r>
              <a:rPr lang="en-US" sz="4400" dirty="0" smtClean="0">
                <a:solidFill>
                  <a:schemeClr val="bg1"/>
                </a:solidFill>
                <a:latin typeface="Tahoma" pitchFamily="34" charset="0"/>
                <a:cs typeface="Tahoma" pitchFamily="34" charset="0"/>
              </a:rPr>
              <a:t>Many religious people will be shocked to learn from Jesus that they aren’t going to heaven.</a:t>
            </a:r>
            <a:endParaRPr lang="en-US" sz="4400" dirty="0" smtClean="0">
              <a:solidFill>
                <a:schemeClr val="bg1"/>
              </a:solidFill>
              <a:effectLst/>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Conclusion</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defRPr/>
            </a:pPr>
            <a:r>
              <a:rPr lang="en-US" sz="4400" dirty="0">
                <a:solidFill>
                  <a:schemeClr val="bg1"/>
                </a:solidFill>
                <a:latin typeface="Tahoma" pitchFamily="34" charset="0"/>
                <a:cs typeface="Tahoma" pitchFamily="34" charset="0"/>
              </a:rPr>
              <a:t>It is true that God desires that we have an honest heart and sincere faith but that does not equal truth.</a:t>
            </a:r>
            <a:r>
              <a:rPr lang="en-US" sz="4400" dirty="0">
                <a:solidFill>
                  <a:schemeClr val="bg1"/>
                </a:solidFill>
              </a:rPr>
              <a:t>  </a:t>
            </a:r>
          </a:p>
          <a:p>
            <a:pPr algn="ctr">
              <a:buNone/>
              <a:defRPr/>
            </a:pPr>
            <a:endParaRPr lang="en-US" sz="1100" dirty="0">
              <a:solidFill>
                <a:schemeClr val="bg1"/>
              </a:solidFill>
            </a:endParaRPr>
          </a:p>
          <a:p>
            <a:pPr algn="ctr">
              <a:buNone/>
              <a:defRPr/>
            </a:pPr>
            <a:r>
              <a:rPr lang="en-US" sz="4400" dirty="0" smtClean="0">
                <a:solidFill>
                  <a:schemeClr val="bg1"/>
                </a:solidFill>
                <a:latin typeface="Tahoma" pitchFamily="34" charset="0"/>
                <a:cs typeface="Tahoma" pitchFamily="34" charset="0"/>
              </a:rPr>
              <a:t>Your feelings might tell you that you are saved because you had water sprinkled on you when you were a baby or said the sinners prayer over 20 years ago or longer. </a:t>
            </a:r>
          </a:p>
          <a:p>
            <a:pPr algn="ctr">
              <a:buNone/>
              <a:defRPr/>
            </a:pPr>
            <a:endParaRPr lang="en-US" sz="1100" dirty="0">
              <a:solidFill>
                <a:schemeClr val="bg1"/>
              </a:solidFill>
              <a:latin typeface="Tahoma" pitchFamily="34" charset="0"/>
              <a:cs typeface="Tahoma" pitchFamily="34" charset="0"/>
            </a:endParaRPr>
          </a:p>
          <a:p>
            <a:pPr algn="ctr">
              <a:buNone/>
              <a:defRPr/>
            </a:pPr>
            <a:r>
              <a:rPr lang="en-US" sz="4400" dirty="0" smtClean="0">
                <a:solidFill>
                  <a:schemeClr val="bg1"/>
                </a:solidFill>
                <a:latin typeface="Tahoma" pitchFamily="34" charset="0"/>
                <a:cs typeface="Tahoma" pitchFamily="34" charset="0"/>
              </a:rPr>
              <a:t>If you are honest and sincere, you will desire to examine yourself by the Scriptures and obey the truth that Jesus taught for your salvation (1 Thess. 5:21-22; Heb. 5:8-9). </a:t>
            </a:r>
          </a:p>
          <a:p>
            <a:pPr algn="ctr">
              <a:buNone/>
              <a:defRPr/>
            </a:pPr>
            <a:endParaRPr lang="en-US" sz="1100" dirty="0">
              <a:solidFill>
                <a:schemeClr val="bg1"/>
              </a:solidFill>
              <a:latin typeface="Tahoma" pitchFamily="34" charset="0"/>
              <a:cs typeface="Tahoma" pitchFamily="34" charset="0"/>
            </a:endParaRPr>
          </a:p>
          <a:p>
            <a:pPr algn="ctr">
              <a:buNone/>
              <a:defRPr/>
            </a:pPr>
            <a:r>
              <a:rPr lang="en-US" sz="4400" dirty="0" smtClean="0">
                <a:solidFill>
                  <a:schemeClr val="bg1"/>
                </a:solidFill>
                <a:latin typeface="Tahoma" pitchFamily="34" charset="0"/>
                <a:cs typeface="Tahoma" pitchFamily="34" charset="0"/>
              </a:rPr>
              <a:t>  If you don’t, you will </a:t>
            </a:r>
            <a:r>
              <a:rPr lang="en-US" sz="4400" dirty="0">
                <a:solidFill>
                  <a:schemeClr val="bg1"/>
                </a:solidFill>
                <a:latin typeface="Tahoma" pitchFamily="34" charset="0"/>
                <a:cs typeface="Tahoma" pitchFamily="34" charset="0"/>
              </a:rPr>
              <a:t>be deceived by </a:t>
            </a:r>
            <a:r>
              <a:rPr lang="en-US" sz="4400" dirty="0" smtClean="0">
                <a:solidFill>
                  <a:schemeClr val="bg1"/>
                </a:solidFill>
                <a:latin typeface="Tahoma" pitchFamily="34" charset="0"/>
                <a:cs typeface="Tahoma" pitchFamily="34" charset="0"/>
              </a:rPr>
              <a:t>your </a:t>
            </a:r>
            <a:r>
              <a:rPr lang="en-US" sz="4400" dirty="0">
                <a:solidFill>
                  <a:schemeClr val="bg1"/>
                </a:solidFill>
                <a:latin typeface="Tahoma" pitchFamily="34" charset="0"/>
                <a:cs typeface="Tahoma" pitchFamily="34" charset="0"/>
              </a:rPr>
              <a:t>feelings, prejudices, </a:t>
            </a:r>
            <a:r>
              <a:rPr lang="en-US" sz="4400" dirty="0" smtClean="0">
                <a:solidFill>
                  <a:schemeClr val="bg1"/>
                </a:solidFill>
                <a:latin typeface="Tahoma" pitchFamily="34" charset="0"/>
                <a:cs typeface="Tahoma" pitchFamily="34" charset="0"/>
              </a:rPr>
              <a:t>and/or </a:t>
            </a:r>
            <a:r>
              <a:rPr lang="en-US" sz="4400" dirty="0">
                <a:solidFill>
                  <a:schemeClr val="bg1"/>
                </a:solidFill>
                <a:latin typeface="Tahoma" pitchFamily="34" charset="0"/>
                <a:cs typeface="Tahoma" pitchFamily="34" charset="0"/>
              </a:rPr>
              <a:t>false </a:t>
            </a:r>
            <a:r>
              <a:rPr lang="en-US" sz="4400" dirty="0" smtClean="0">
                <a:solidFill>
                  <a:schemeClr val="bg1"/>
                </a:solidFill>
                <a:latin typeface="Tahoma" pitchFamily="34" charset="0"/>
                <a:cs typeface="Tahoma" pitchFamily="34" charset="0"/>
              </a:rPr>
              <a:t>teachers and lose your soul in hell.</a:t>
            </a:r>
            <a:endParaRPr lang="en-US" sz="4400" dirty="0" smtClean="0">
              <a:solidFill>
                <a:schemeClr val="bg1"/>
              </a:solidFill>
              <a:effectLst/>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72- Hilltops of Glory</a:t>
            </a:r>
          </a:p>
          <a:p>
            <a:r>
              <a:rPr lang="en-US" dirty="0" smtClean="0">
                <a:solidFill>
                  <a:schemeClr val="bg1"/>
                </a:solidFill>
                <a:latin typeface="Tahoma" pitchFamily="34" charset="0"/>
                <a:ea typeface="Tahoma" pitchFamily="34" charset="0"/>
                <a:cs typeface="Tahoma" pitchFamily="34" charset="0"/>
              </a:rPr>
              <a:t>145s- Highest Place</a:t>
            </a:r>
          </a:p>
          <a:p>
            <a:r>
              <a:rPr lang="en-US" dirty="0" smtClean="0">
                <a:solidFill>
                  <a:schemeClr val="bg1"/>
                </a:solidFill>
                <a:latin typeface="Tahoma" pitchFamily="34" charset="0"/>
                <a:ea typeface="Tahoma" pitchFamily="34" charset="0"/>
                <a:cs typeface="Tahoma" pitchFamily="34" charset="0"/>
              </a:rPr>
              <a:t>178- Oft We Come Together</a:t>
            </a:r>
          </a:p>
          <a:p>
            <a:r>
              <a:rPr lang="en-US" dirty="0" smtClean="0">
                <a:solidFill>
                  <a:schemeClr val="bg1"/>
                </a:solidFill>
                <a:latin typeface="Tahoma" pitchFamily="34" charset="0"/>
                <a:ea typeface="Tahoma" pitchFamily="34" charset="0"/>
                <a:cs typeface="Tahoma" pitchFamily="34" charset="0"/>
              </a:rPr>
              <a:t>210- Walking Alone at Eve</a:t>
            </a:r>
          </a:p>
          <a:p>
            <a:r>
              <a:rPr lang="en-US" dirty="0" smtClean="0">
                <a:solidFill>
                  <a:schemeClr val="bg1"/>
                </a:solidFill>
                <a:latin typeface="Tahoma" pitchFamily="34" charset="0"/>
                <a:ea typeface="Tahoma" pitchFamily="34" charset="0"/>
                <a:cs typeface="Tahoma" pitchFamily="34" charset="0"/>
              </a:rPr>
              <a:t>287- There’s a Fountain Free</a:t>
            </a:r>
          </a:p>
          <a:p>
            <a:r>
              <a:rPr lang="en-US" dirty="0" smtClean="0">
                <a:solidFill>
                  <a:schemeClr val="bg1"/>
                </a:solidFill>
                <a:latin typeface="Tahoma" pitchFamily="34" charset="0"/>
                <a:ea typeface="Tahoma" pitchFamily="34" charset="0"/>
                <a:cs typeface="Tahoma" pitchFamily="34" charset="0"/>
              </a:rPr>
              <a:t>110s- I Will Call Upon the Lord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Does Honesty &amp; Sincerity Alone = Truth?</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None/>
              <a:defRPr/>
            </a:pPr>
            <a:r>
              <a:rPr lang="en-US" sz="4400" dirty="0">
                <a:solidFill>
                  <a:schemeClr val="bg1"/>
                </a:solidFill>
                <a:latin typeface="Tahoma" pitchFamily="34" charset="0"/>
                <a:cs typeface="Tahoma" pitchFamily="34" charset="0"/>
              </a:rPr>
              <a:t>Many in the religious world teach, </a:t>
            </a:r>
            <a:r>
              <a:rPr lang="en-US" sz="4400" dirty="0" smtClean="0">
                <a:solidFill>
                  <a:schemeClr val="bg1"/>
                </a:solidFill>
                <a:latin typeface="Tahoma" pitchFamily="34" charset="0"/>
                <a:cs typeface="Tahoma" pitchFamily="34" charset="0"/>
              </a:rPr>
              <a:t>“</a:t>
            </a:r>
            <a:r>
              <a:rPr lang="en-US" sz="4400" i="1" dirty="0" smtClean="0">
                <a:solidFill>
                  <a:schemeClr val="bg1"/>
                </a:solidFill>
                <a:latin typeface="Tahoma" pitchFamily="34" charset="0"/>
                <a:cs typeface="Tahoma" pitchFamily="34" charset="0"/>
              </a:rPr>
              <a:t>You </a:t>
            </a:r>
            <a:r>
              <a:rPr lang="en-US" sz="4400" i="1" dirty="0">
                <a:solidFill>
                  <a:schemeClr val="bg1"/>
                </a:solidFill>
                <a:latin typeface="Tahoma" pitchFamily="34" charset="0"/>
                <a:cs typeface="Tahoma" pitchFamily="34" charset="0"/>
              </a:rPr>
              <a:t>will be saved as long as you are honest and sincere (have the right attitude) in religious matters”</a:t>
            </a:r>
          </a:p>
          <a:p>
            <a:pPr algn="ctr">
              <a:buNone/>
              <a:defRPr/>
            </a:pPr>
            <a:endParaRPr lang="en-US" sz="1200" dirty="0">
              <a:solidFill>
                <a:schemeClr val="bg1"/>
              </a:solidFill>
              <a:effectLst>
                <a:outerShdw blurRad="38100" dist="38100" dir="2700000" algn="tl">
                  <a:srgbClr val="FFFFFF"/>
                </a:outerShdw>
              </a:effectLst>
              <a:latin typeface="Tahoma" pitchFamily="34" charset="0"/>
              <a:cs typeface="Tahoma" pitchFamily="34" charset="0"/>
            </a:endParaRPr>
          </a:p>
          <a:p>
            <a:pPr algn="ctr">
              <a:buNone/>
              <a:defRPr/>
            </a:pPr>
            <a:r>
              <a:rPr lang="en-US" sz="4400" dirty="0">
                <a:solidFill>
                  <a:schemeClr val="bg1"/>
                </a:solidFill>
                <a:latin typeface="Tahoma" pitchFamily="34" charset="0"/>
                <a:cs typeface="Tahoma" pitchFamily="34" charset="0"/>
              </a:rPr>
              <a:t>But is that the same thing as the truth?</a:t>
            </a:r>
          </a:p>
          <a:p>
            <a:pPr algn="ctr">
              <a:buNone/>
              <a:defRPr/>
            </a:pPr>
            <a:endParaRPr lang="en-US" sz="1200" dirty="0">
              <a:solidFill>
                <a:schemeClr val="bg1"/>
              </a:solidFill>
              <a:latin typeface="Tahoma" pitchFamily="34" charset="0"/>
              <a:cs typeface="Tahoma" pitchFamily="34" charset="0"/>
            </a:endParaRPr>
          </a:p>
          <a:p>
            <a:pPr algn="ctr">
              <a:buNone/>
              <a:defRPr/>
            </a:pPr>
            <a:r>
              <a:rPr lang="en-US" sz="4400" dirty="0" smtClean="0">
                <a:solidFill>
                  <a:schemeClr val="bg1"/>
                </a:solidFill>
                <a:latin typeface="Tahoma" pitchFamily="34" charset="0"/>
                <a:cs typeface="Tahoma" pitchFamily="34" charset="0"/>
              </a:rPr>
              <a:t>The Bible teaches that you have must have a honest heart (Luke 8:15) and a sincere faith (1 Tim. 1:5) but will you be saved by honesty and sincerity alone? </a:t>
            </a:r>
          </a:p>
          <a:p>
            <a:pPr algn="ctr">
              <a:buNone/>
              <a:defRPr/>
            </a:pPr>
            <a:endParaRPr lang="en-US" sz="1200" dirty="0">
              <a:solidFill>
                <a:schemeClr val="bg1"/>
              </a:solidFill>
              <a:latin typeface="Tahoma" pitchFamily="34" charset="0"/>
              <a:cs typeface="Tahoma" pitchFamily="34" charset="0"/>
            </a:endParaRPr>
          </a:p>
          <a:p>
            <a:pPr algn="ctr">
              <a:buNone/>
              <a:defRPr/>
            </a:pPr>
            <a:r>
              <a:rPr lang="en-US" sz="4400" dirty="0" smtClean="0">
                <a:solidFill>
                  <a:schemeClr val="bg1"/>
                </a:solidFill>
                <a:latin typeface="Tahoma" pitchFamily="34" charset="0"/>
                <a:cs typeface="Tahoma" pitchFamily="34" charset="0"/>
              </a:rPr>
              <a:t>What may seem right to us (subjective) may not be in accordance with the truth (objective) as we are warned in Scripture (Judges 21:25; Pr. 14:12; Jer. 10:23).</a:t>
            </a:r>
            <a:endParaRPr lang="en-US" sz="4400" dirty="0">
              <a:solidFill>
                <a:schemeClr val="bg1"/>
              </a:solidFill>
              <a:latin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Does Honesty &amp; Sincerity Alone = Truth?</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defRPr/>
            </a:pPr>
            <a:r>
              <a:rPr lang="en-US" sz="4400" dirty="0" smtClean="0">
                <a:solidFill>
                  <a:schemeClr val="bg1"/>
                </a:solidFill>
                <a:latin typeface="Tahoma" pitchFamily="34" charset="0"/>
                <a:cs typeface="Tahoma" pitchFamily="34" charset="0"/>
              </a:rPr>
              <a:t>In life and death situations, a doctor may make a wrong diagnosis, a nurse might give the wrong shot, or a pharmacist may give the wrong medicine.</a:t>
            </a:r>
          </a:p>
          <a:p>
            <a:pPr algn="ctr">
              <a:buNone/>
              <a:defRPr/>
            </a:pPr>
            <a:r>
              <a:rPr lang="en-US" sz="1400" dirty="0" smtClean="0">
                <a:solidFill>
                  <a:schemeClr val="bg1"/>
                </a:solidFill>
                <a:latin typeface="Tahoma" pitchFamily="34" charset="0"/>
                <a:cs typeface="Tahoma" pitchFamily="34" charset="0"/>
              </a:rPr>
              <a:t> </a:t>
            </a:r>
            <a:endParaRPr lang="en-US" sz="1400" dirty="0">
              <a:solidFill>
                <a:schemeClr val="bg1"/>
              </a:solidFill>
              <a:effectLst>
                <a:outerShdw blurRad="38100" dist="38100" dir="2700000" algn="tl">
                  <a:srgbClr val="FFFFFF"/>
                </a:outerShdw>
              </a:effectLst>
              <a:latin typeface="Tahoma" pitchFamily="34" charset="0"/>
              <a:cs typeface="Tahoma" pitchFamily="34" charset="0"/>
            </a:endParaRPr>
          </a:p>
          <a:p>
            <a:pPr algn="ctr">
              <a:buNone/>
              <a:defRPr/>
            </a:pPr>
            <a:r>
              <a:rPr lang="en-US" sz="4400" dirty="0" smtClean="0">
                <a:solidFill>
                  <a:schemeClr val="bg1"/>
                </a:solidFill>
                <a:latin typeface="Tahoma" pitchFamily="34" charset="0"/>
                <a:cs typeface="Tahoma" pitchFamily="34" charset="0"/>
              </a:rPr>
              <a:t>The patient could die by what they were given even though the person in authority may have been honest and sincere.</a:t>
            </a:r>
            <a:endParaRPr lang="en-US" sz="4400" dirty="0">
              <a:solidFill>
                <a:schemeClr val="bg1"/>
              </a:solidFill>
              <a:latin typeface="Tahoma" pitchFamily="34" charset="0"/>
              <a:cs typeface="Tahoma" pitchFamily="34" charset="0"/>
            </a:endParaRPr>
          </a:p>
          <a:p>
            <a:pPr algn="ctr">
              <a:buNone/>
              <a:defRPr/>
            </a:pPr>
            <a:endParaRPr lang="en-US" sz="1200" dirty="0">
              <a:solidFill>
                <a:schemeClr val="bg1"/>
              </a:solidFill>
              <a:latin typeface="Tahoma" pitchFamily="34" charset="0"/>
              <a:cs typeface="Tahoma" pitchFamily="34" charset="0"/>
            </a:endParaRPr>
          </a:p>
          <a:p>
            <a:pPr algn="ctr">
              <a:buNone/>
              <a:defRPr/>
            </a:pPr>
            <a:r>
              <a:rPr lang="en-US" sz="4400" dirty="0" smtClean="0">
                <a:solidFill>
                  <a:schemeClr val="bg1"/>
                </a:solidFill>
                <a:latin typeface="Tahoma" pitchFamily="34" charset="0"/>
                <a:cs typeface="Tahoma" pitchFamily="34" charset="0"/>
              </a:rPr>
              <a:t>It is the same thing spiritually in that we might be honest and sincere in what we were taught by our parents, preacher, or friend but if it does not submit to the truth taught by Jesus we will die in our sins (John 8:24, 32; 14:6).</a:t>
            </a:r>
          </a:p>
          <a:p>
            <a:pPr algn="ctr">
              <a:buNone/>
              <a:defRPr/>
            </a:pPr>
            <a:endParaRPr lang="en-US" sz="1300" dirty="0" smtClean="0">
              <a:solidFill>
                <a:schemeClr val="bg1"/>
              </a:solidFill>
              <a:latin typeface="Tahoma" pitchFamily="34" charset="0"/>
              <a:cs typeface="Tahoma" pitchFamily="34" charset="0"/>
            </a:endParaRPr>
          </a:p>
          <a:p>
            <a:pPr algn="ctr">
              <a:buNone/>
              <a:defRPr/>
            </a:pPr>
            <a:r>
              <a:rPr lang="en-US" sz="4400" dirty="0">
                <a:solidFill>
                  <a:schemeClr val="bg1"/>
                </a:solidFill>
                <a:latin typeface="Tahoma" pitchFamily="34" charset="0"/>
                <a:cs typeface="Tahoma" pitchFamily="34" charset="0"/>
              </a:rPr>
              <a:t>In this lesson, we will give several reasons why honesty and sincerity alone will not save </a:t>
            </a:r>
            <a:r>
              <a:rPr lang="en-US" sz="4400" dirty="0" smtClean="0">
                <a:solidFill>
                  <a:schemeClr val="bg1"/>
                </a:solidFill>
                <a:latin typeface="Tahoma" pitchFamily="34" charset="0"/>
                <a:cs typeface="Tahoma" pitchFamily="34" charset="0"/>
              </a:rPr>
              <a:t>you and how it does not equal  the truth.</a:t>
            </a:r>
            <a:endParaRPr lang="en-US" sz="4400" dirty="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smtClean="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20574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Reasons Why Honesty &amp; Sincerity Alone will not save You and does not equal Truth </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2743200"/>
            <a:ext cx="14630400" cy="5486400"/>
          </a:xfrm>
        </p:spPr>
        <p:txBody>
          <a:bodyPr>
            <a:normAutofit/>
          </a:bodyPr>
          <a:lstStyle/>
          <a:p>
            <a:pPr algn="ctr">
              <a:defRPr/>
            </a:pPr>
            <a:r>
              <a:rPr lang="en-US" sz="6000" dirty="0" smtClean="0">
                <a:solidFill>
                  <a:srgbClr val="FFFF00"/>
                </a:solidFill>
                <a:latin typeface="Tahoma" pitchFamily="34" charset="0"/>
                <a:ea typeface="Tahoma" pitchFamily="34" charset="0"/>
                <a:cs typeface="Tahoma" pitchFamily="34" charset="0"/>
              </a:rPr>
              <a:t>You can be Deceived by False Evidence</a:t>
            </a:r>
          </a:p>
          <a:p>
            <a:pPr algn="ctr">
              <a:buNone/>
              <a:defRPr/>
            </a:pPr>
            <a:endParaRPr lang="en-US" sz="4400" dirty="0">
              <a:solidFill>
                <a:srgbClr val="FFFF00"/>
              </a:solidFill>
              <a:latin typeface="Tahoma" pitchFamily="34" charset="0"/>
              <a:ea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smtClean="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False Evidence</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lnSpc>
                <a:spcPct val="90000"/>
              </a:lnSpc>
              <a:buNone/>
              <a:defRPr/>
            </a:pPr>
            <a:r>
              <a:rPr lang="en-US" sz="4000" dirty="0">
                <a:solidFill>
                  <a:schemeClr val="bg1"/>
                </a:solidFill>
                <a:latin typeface="Tahoma" pitchFamily="34" charset="0"/>
                <a:cs typeface="Tahoma" pitchFamily="34" charset="0"/>
              </a:rPr>
              <a:t>Joseph’s brothers deceived their </a:t>
            </a:r>
            <a:r>
              <a:rPr lang="en-US" sz="4000" dirty="0" smtClean="0">
                <a:solidFill>
                  <a:schemeClr val="bg1"/>
                </a:solidFill>
                <a:latin typeface="Tahoma" pitchFamily="34" charset="0"/>
                <a:cs typeface="Tahoma" pitchFamily="34" charset="0"/>
              </a:rPr>
              <a:t>father after they sold him into slavery.</a:t>
            </a:r>
            <a:endParaRPr lang="en-US" sz="4000" dirty="0">
              <a:solidFill>
                <a:schemeClr val="bg1"/>
              </a:solidFill>
              <a:latin typeface="Tahoma" pitchFamily="34" charset="0"/>
              <a:cs typeface="Tahoma" pitchFamily="34" charset="0"/>
            </a:endParaRPr>
          </a:p>
          <a:p>
            <a:pPr algn="ctr">
              <a:lnSpc>
                <a:spcPct val="90000"/>
              </a:lnSpc>
              <a:buNone/>
              <a:defRPr/>
            </a:pPr>
            <a:endParaRPr lang="en-US" sz="2000" dirty="0">
              <a:solidFill>
                <a:schemeClr val="bg1"/>
              </a:solidFill>
            </a:endParaRPr>
          </a:p>
          <a:p>
            <a:pPr algn="ctr">
              <a:lnSpc>
                <a:spcPct val="90000"/>
              </a:lnSpc>
              <a:buNone/>
              <a:defRPr/>
            </a:pPr>
            <a:r>
              <a:rPr lang="en-US" sz="4000" dirty="0">
                <a:solidFill>
                  <a:schemeClr val="bg1"/>
                </a:solidFill>
                <a:latin typeface="Tahoma" pitchFamily="34" charset="0"/>
                <a:cs typeface="Tahoma" pitchFamily="34" charset="0"/>
              </a:rPr>
              <a:t>“So they took </a:t>
            </a:r>
            <a:r>
              <a:rPr lang="en-US" sz="4000" u="sng" dirty="0">
                <a:solidFill>
                  <a:schemeClr val="bg1"/>
                </a:solidFill>
                <a:latin typeface="Tahoma" pitchFamily="34" charset="0"/>
                <a:cs typeface="Tahoma" pitchFamily="34" charset="0"/>
              </a:rPr>
              <a:t>Joseph's tunic</a:t>
            </a:r>
            <a:r>
              <a:rPr lang="en-US" sz="4000" dirty="0">
                <a:solidFill>
                  <a:schemeClr val="bg1"/>
                </a:solidFill>
                <a:latin typeface="Tahoma" pitchFamily="34" charset="0"/>
                <a:cs typeface="Tahoma" pitchFamily="34" charset="0"/>
              </a:rPr>
              <a:t>, and slaughtered a male goat and dipped the tunic in the blood; and they sent the varicolored tunic and </a:t>
            </a:r>
            <a:r>
              <a:rPr lang="en-US" sz="4000" u="sng" dirty="0">
                <a:solidFill>
                  <a:schemeClr val="bg1"/>
                </a:solidFill>
                <a:latin typeface="Tahoma" pitchFamily="34" charset="0"/>
                <a:cs typeface="Tahoma" pitchFamily="34" charset="0"/>
              </a:rPr>
              <a:t>brought it to their father</a:t>
            </a:r>
            <a:r>
              <a:rPr lang="en-US" sz="4000" dirty="0">
                <a:solidFill>
                  <a:schemeClr val="bg1"/>
                </a:solidFill>
                <a:latin typeface="Tahoma" pitchFamily="34" charset="0"/>
                <a:cs typeface="Tahoma" pitchFamily="34" charset="0"/>
              </a:rPr>
              <a:t> and said, "We found this; please </a:t>
            </a:r>
            <a:r>
              <a:rPr lang="en-US" sz="4000" u="sng" dirty="0">
                <a:solidFill>
                  <a:schemeClr val="bg1"/>
                </a:solidFill>
                <a:latin typeface="Tahoma" pitchFamily="34" charset="0"/>
                <a:cs typeface="Tahoma" pitchFamily="34" charset="0"/>
              </a:rPr>
              <a:t>examine it</a:t>
            </a:r>
            <a:r>
              <a:rPr lang="en-US" sz="4000" dirty="0">
                <a:solidFill>
                  <a:schemeClr val="bg1"/>
                </a:solidFill>
                <a:latin typeface="Tahoma" pitchFamily="34" charset="0"/>
                <a:cs typeface="Tahoma" pitchFamily="34" charset="0"/>
              </a:rPr>
              <a:t> to see whether it is your son's tunic or not." Then he examined it and said, "It is my son's tunic. </a:t>
            </a:r>
            <a:r>
              <a:rPr lang="en-US" sz="4000" u="sng" dirty="0">
                <a:solidFill>
                  <a:schemeClr val="bg1"/>
                </a:solidFill>
                <a:latin typeface="Tahoma" pitchFamily="34" charset="0"/>
                <a:cs typeface="Tahoma" pitchFamily="34" charset="0"/>
              </a:rPr>
              <a:t>A wild beast has devoured him</a:t>
            </a:r>
            <a:r>
              <a:rPr lang="en-US" sz="4000" dirty="0">
                <a:solidFill>
                  <a:schemeClr val="bg1"/>
                </a:solidFill>
                <a:latin typeface="Tahoma" pitchFamily="34" charset="0"/>
                <a:cs typeface="Tahoma" pitchFamily="34" charset="0"/>
              </a:rPr>
              <a:t>; Joseph has surely been torn to pieces!" </a:t>
            </a:r>
            <a:r>
              <a:rPr lang="en-US" sz="4000" dirty="0">
                <a:solidFill>
                  <a:schemeClr val="bg1"/>
                </a:solidFill>
                <a:latin typeface="Tahoma" pitchFamily="34" charset="0"/>
                <a:ea typeface="Tahoma" pitchFamily="34" charset="0"/>
                <a:cs typeface="Tahoma" pitchFamily="34" charset="0"/>
              </a:rPr>
              <a:t>So Jacob </a:t>
            </a:r>
            <a:r>
              <a:rPr lang="en-US" sz="4000" u="sng" dirty="0">
                <a:solidFill>
                  <a:schemeClr val="bg1"/>
                </a:solidFill>
                <a:latin typeface="Tahoma" pitchFamily="34" charset="0"/>
                <a:ea typeface="Tahoma" pitchFamily="34" charset="0"/>
                <a:cs typeface="Tahoma" pitchFamily="34" charset="0"/>
              </a:rPr>
              <a:t>tore his clothes</a:t>
            </a:r>
            <a:r>
              <a:rPr lang="en-US" sz="4000" dirty="0">
                <a:solidFill>
                  <a:schemeClr val="bg1"/>
                </a:solidFill>
                <a:latin typeface="Tahoma" pitchFamily="34" charset="0"/>
                <a:ea typeface="Tahoma" pitchFamily="34" charset="0"/>
                <a:cs typeface="Tahoma" pitchFamily="34" charset="0"/>
              </a:rPr>
              <a:t>, and put sackcloth on his loins and </a:t>
            </a:r>
            <a:r>
              <a:rPr lang="en-US" sz="4000" u="sng" dirty="0">
                <a:solidFill>
                  <a:schemeClr val="bg1"/>
                </a:solidFill>
                <a:latin typeface="Tahoma" pitchFamily="34" charset="0"/>
                <a:ea typeface="Tahoma" pitchFamily="34" charset="0"/>
                <a:cs typeface="Tahoma" pitchFamily="34" charset="0"/>
              </a:rPr>
              <a:t>mourned</a:t>
            </a:r>
            <a:r>
              <a:rPr lang="en-US" sz="4000" dirty="0">
                <a:solidFill>
                  <a:schemeClr val="bg1"/>
                </a:solidFill>
                <a:latin typeface="Tahoma" pitchFamily="34" charset="0"/>
                <a:ea typeface="Tahoma" pitchFamily="34" charset="0"/>
                <a:cs typeface="Tahoma" pitchFamily="34" charset="0"/>
              </a:rPr>
              <a:t> for his son many </a:t>
            </a:r>
            <a:r>
              <a:rPr lang="en-US" sz="4000" dirty="0" smtClean="0">
                <a:solidFill>
                  <a:schemeClr val="bg1"/>
                </a:solidFill>
                <a:latin typeface="Tahoma" pitchFamily="34" charset="0"/>
                <a:ea typeface="Tahoma" pitchFamily="34" charset="0"/>
                <a:cs typeface="Tahoma" pitchFamily="34" charset="0"/>
              </a:rPr>
              <a:t>days</a:t>
            </a:r>
            <a:r>
              <a:rPr lang="en-US" sz="4000" dirty="0" smtClean="0">
                <a:solidFill>
                  <a:schemeClr val="bg1"/>
                </a:solidFill>
                <a:latin typeface="Tahoma" pitchFamily="34" charset="0"/>
                <a:cs typeface="Tahoma" pitchFamily="34" charset="0"/>
              </a:rPr>
              <a:t> </a:t>
            </a:r>
            <a:r>
              <a:rPr lang="en-US" sz="4000" dirty="0">
                <a:solidFill>
                  <a:schemeClr val="bg1"/>
                </a:solidFill>
                <a:latin typeface="Tahoma" pitchFamily="34" charset="0"/>
                <a:cs typeface="Tahoma" pitchFamily="34" charset="0"/>
              </a:rPr>
              <a:t>(Genesis </a:t>
            </a:r>
            <a:r>
              <a:rPr lang="en-US" sz="4000" dirty="0" smtClean="0">
                <a:solidFill>
                  <a:schemeClr val="bg1"/>
                </a:solidFill>
                <a:latin typeface="Tahoma" pitchFamily="34" charset="0"/>
                <a:cs typeface="Tahoma" pitchFamily="34" charset="0"/>
              </a:rPr>
              <a:t>37:31-34)</a:t>
            </a:r>
            <a:endParaRPr lang="en-US" sz="4000" dirty="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False Evidence</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“Then all his sons and all his daughters arose to comfort him, but he refused to be comforted. And he said, "Surely I will go down to </a:t>
            </a:r>
            <a:r>
              <a:rPr lang="en-US" sz="4000" dirty="0" err="1" smtClean="0">
                <a:solidFill>
                  <a:schemeClr val="bg1"/>
                </a:solidFill>
                <a:effectLst/>
                <a:latin typeface="Tahoma" pitchFamily="34" charset="0"/>
                <a:ea typeface="Tahoma" pitchFamily="34" charset="0"/>
                <a:cs typeface="Tahoma" pitchFamily="34" charset="0"/>
              </a:rPr>
              <a:t>Sheol</a:t>
            </a:r>
            <a:r>
              <a:rPr lang="en-US" sz="4000" dirty="0" smtClean="0">
                <a:solidFill>
                  <a:schemeClr val="bg1"/>
                </a:solidFill>
                <a:effectLst/>
                <a:latin typeface="Tahoma" pitchFamily="34" charset="0"/>
                <a:ea typeface="Tahoma" pitchFamily="34" charset="0"/>
                <a:cs typeface="Tahoma" pitchFamily="34" charset="0"/>
              </a:rPr>
              <a:t> in mourning for my son." So </a:t>
            </a:r>
            <a:r>
              <a:rPr lang="en-US" sz="4000" u="sng" dirty="0" smtClean="0">
                <a:solidFill>
                  <a:schemeClr val="bg1"/>
                </a:solidFill>
                <a:effectLst/>
                <a:latin typeface="Tahoma" pitchFamily="34" charset="0"/>
                <a:ea typeface="Tahoma" pitchFamily="34" charset="0"/>
                <a:cs typeface="Tahoma" pitchFamily="34" charset="0"/>
              </a:rPr>
              <a:t>his father wept for him</a:t>
            </a:r>
            <a:r>
              <a:rPr lang="en-US" sz="4000" dirty="0" smtClean="0">
                <a:solidFill>
                  <a:schemeClr val="bg1"/>
                </a:solidFill>
                <a:effectLst/>
                <a:latin typeface="Tahoma" pitchFamily="34" charset="0"/>
                <a:ea typeface="Tahoma" pitchFamily="34" charset="0"/>
                <a:cs typeface="Tahoma" pitchFamily="34" charset="0"/>
              </a:rPr>
              <a:t>. Meanwhile, the </a:t>
            </a:r>
            <a:r>
              <a:rPr lang="en-US" sz="4000" u="sng" dirty="0" err="1" smtClean="0">
                <a:solidFill>
                  <a:schemeClr val="bg1"/>
                </a:solidFill>
                <a:effectLst/>
                <a:latin typeface="Tahoma" pitchFamily="34" charset="0"/>
                <a:ea typeface="Tahoma" pitchFamily="34" charset="0"/>
                <a:cs typeface="Tahoma" pitchFamily="34" charset="0"/>
              </a:rPr>
              <a:t>Midianites</a:t>
            </a:r>
            <a:r>
              <a:rPr lang="en-US" sz="4000" u="sng" dirty="0" smtClean="0">
                <a:solidFill>
                  <a:schemeClr val="bg1"/>
                </a:solidFill>
                <a:effectLst/>
                <a:latin typeface="Tahoma" pitchFamily="34" charset="0"/>
                <a:ea typeface="Tahoma" pitchFamily="34" charset="0"/>
                <a:cs typeface="Tahoma" pitchFamily="34" charset="0"/>
              </a:rPr>
              <a:t> sold him in Egypt</a:t>
            </a:r>
            <a:r>
              <a:rPr lang="en-US" sz="4000" dirty="0" smtClean="0">
                <a:solidFill>
                  <a:schemeClr val="bg1"/>
                </a:solidFill>
                <a:effectLst/>
                <a:latin typeface="Tahoma" pitchFamily="34" charset="0"/>
                <a:ea typeface="Tahoma" pitchFamily="34" charset="0"/>
                <a:cs typeface="Tahoma" pitchFamily="34" charset="0"/>
              </a:rPr>
              <a:t> to </a:t>
            </a:r>
            <a:r>
              <a:rPr lang="en-US" sz="4000" dirty="0" err="1" smtClean="0">
                <a:solidFill>
                  <a:schemeClr val="bg1"/>
                </a:solidFill>
                <a:effectLst/>
                <a:latin typeface="Tahoma" pitchFamily="34" charset="0"/>
                <a:ea typeface="Tahoma" pitchFamily="34" charset="0"/>
                <a:cs typeface="Tahoma" pitchFamily="34" charset="0"/>
              </a:rPr>
              <a:t>Potiphar</a:t>
            </a:r>
            <a:r>
              <a:rPr lang="en-US" sz="4000" dirty="0" smtClean="0">
                <a:solidFill>
                  <a:schemeClr val="bg1"/>
                </a:solidFill>
                <a:effectLst/>
                <a:latin typeface="Tahoma" pitchFamily="34" charset="0"/>
                <a:ea typeface="Tahoma" pitchFamily="34" charset="0"/>
                <a:cs typeface="Tahoma" pitchFamily="34" charset="0"/>
              </a:rPr>
              <a:t>, Pharaoh's officer, the captain of the bodyguard.” (Gen. 37:35-36)</a:t>
            </a:r>
          </a:p>
          <a:p>
            <a:pPr algn="ctr">
              <a:lnSpc>
                <a:spcPct val="90000"/>
              </a:lnSpc>
              <a:buNone/>
            </a:pPr>
            <a:endParaRPr lang="en-US" sz="20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Jacob mourned for his son as if he were dead based upon false evidence presented by his sons but the truth was Joseph was still alive in Egypt. </a:t>
            </a:r>
          </a:p>
          <a:p>
            <a:pPr algn="ctr">
              <a:lnSpc>
                <a:spcPct val="90000"/>
              </a:lnSpc>
              <a:buNone/>
            </a:pPr>
            <a:endParaRPr lang="en-US" sz="20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sz="4000" dirty="0" smtClean="0">
                <a:solidFill>
                  <a:schemeClr val="bg1"/>
                </a:solidFill>
                <a:effectLst/>
                <a:latin typeface="Tahoma" pitchFamily="34" charset="0"/>
                <a:ea typeface="Tahoma" pitchFamily="34" charset="0"/>
                <a:cs typeface="Tahoma" pitchFamily="34" charset="0"/>
              </a:rPr>
              <a:t>Honesty + Sincerity Alone ≠ Truth</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20574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Reasons Why Honesty &amp; Sincerity Alone will not save You and does not equal Truth </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2743200"/>
            <a:ext cx="14630400" cy="5486400"/>
          </a:xfrm>
        </p:spPr>
        <p:txBody>
          <a:bodyPr>
            <a:normAutofit/>
          </a:bodyPr>
          <a:lstStyle/>
          <a:p>
            <a:pPr algn="ctr">
              <a:defRPr/>
            </a:pPr>
            <a:r>
              <a:rPr lang="en-US" sz="6000" dirty="0" smtClean="0">
                <a:solidFill>
                  <a:schemeClr val="bg1"/>
                </a:solidFill>
                <a:latin typeface="Tahoma" pitchFamily="34" charset="0"/>
                <a:ea typeface="Tahoma" pitchFamily="34" charset="0"/>
                <a:cs typeface="Tahoma" pitchFamily="34" charset="0"/>
              </a:rPr>
              <a:t>You can be Deceived by False Evidence</a:t>
            </a:r>
          </a:p>
          <a:p>
            <a:pPr algn="ctr">
              <a:defRPr/>
            </a:pPr>
            <a:r>
              <a:rPr lang="en-US" sz="6000" dirty="0">
                <a:solidFill>
                  <a:srgbClr val="FFFF00"/>
                </a:solidFill>
                <a:latin typeface="Tahoma" pitchFamily="34" charset="0"/>
                <a:ea typeface="Tahoma" pitchFamily="34" charset="0"/>
                <a:cs typeface="Tahoma" pitchFamily="34" charset="0"/>
              </a:rPr>
              <a:t>You can be Deceived </a:t>
            </a:r>
            <a:r>
              <a:rPr lang="en-US" sz="6000" dirty="0" smtClean="0">
                <a:solidFill>
                  <a:srgbClr val="FFFF00"/>
                </a:solidFill>
                <a:latin typeface="Tahoma" pitchFamily="34" charset="0"/>
                <a:ea typeface="Tahoma" pitchFamily="34" charset="0"/>
                <a:cs typeface="Tahoma" pitchFamily="34" charset="0"/>
              </a:rPr>
              <a:t>by Prejudice</a:t>
            </a:r>
          </a:p>
          <a:p>
            <a:pPr algn="ctr">
              <a:buNone/>
              <a:defRPr/>
            </a:pPr>
            <a:endParaRPr lang="en-US" sz="6000" i="1" dirty="0">
              <a:solidFill>
                <a:schemeClr val="bg1"/>
              </a:solidFill>
              <a:latin typeface="Tahoma" pitchFamily="34" charset="0"/>
              <a:ea typeface="Tahoma" pitchFamily="34" charset="0"/>
              <a:cs typeface="Tahoma" pitchFamily="34" charset="0"/>
            </a:endParaRPr>
          </a:p>
          <a:p>
            <a:pPr algn="ctr">
              <a:defRPr/>
            </a:pPr>
            <a:endParaRPr lang="en-US" sz="4400" dirty="0">
              <a:solidFill>
                <a:srgbClr val="FFFF00"/>
              </a:solidFill>
              <a:latin typeface="Tahoma" pitchFamily="34" charset="0"/>
              <a:ea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smtClean="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pPr algn="ctr">
              <a:buNone/>
              <a:defRPr/>
            </a:pPr>
            <a:endParaRPr lang="en-US" sz="4400" dirty="0">
              <a:solidFill>
                <a:schemeClr val="bg1"/>
              </a:solidFill>
              <a:latin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effectLst/>
                <a:latin typeface="Tahoma" pitchFamily="34" charset="0"/>
                <a:cs typeface="Tahoma" pitchFamily="34" charset="0"/>
              </a:rPr>
              <a:t>You Can be Deceived by Prejudice</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dirty="0" err="1">
                <a:solidFill>
                  <a:schemeClr val="bg1"/>
                </a:solidFill>
                <a:latin typeface="Tahoma" pitchFamily="34" charset="0"/>
                <a:cs typeface="Tahoma" pitchFamily="34" charset="0"/>
              </a:rPr>
              <a:t>Naaman</a:t>
            </a:r>
            <a:r>
              <a:rPr lang="en-US" sz="4000" dirty="0">
                <a:solidFill>
                  <a:schemeClr val="bg1"/>
                </a:solidFill>
                <a:latin typeface="Tahoma" pitchFamily="34" charset="0"/>
                <a:cs typeface="Tahoma" pitchFamily="34" charset="0"/>
              </a:rPr>
              <a:t> was told what to do to be healed of leprosy,</a:t>
            </a:r>
          </a:p>
          <a:p>
            <a:pPr algn="ctr">
              <a:buNone/>
              <a:defRPr/>
            </a:pPr>
            <a:endParaRPr lang="en-US" sz="1000" dirty="0">
              <a:solidFill>
                <a:schemeClr val="bg1"/>
              </a:solidFill>
              <a:latin typeface="Tahoma" pitchFamily="34" charset="0"/>
              <a:cs typeface="Tahoma" pitchFamily="34" charset="0"/>
            </a:endParaRPr>
          </a:p>
          <a:p>
            <a:pPr algn="ctr">
              <a:buNone/>
              <a:defRPr/>
            </a:pPr>
            <a:r>
              <a:rPr lang="en-US" sz="1000" dirty="0">
                <a:solidFill>
                  <a:schemeClr val="bg1"/>
                </a:solidFill>
                <a:latin typeface="Tahoma" pitchFamily="34" charset="0"/>
                <a:cs typeface="Tahoma" pitchFamily="34" charset="0"/>
              </a:rPr>
              <a:t> </a:t>
            </a:r>
          </a:p>
          <a:p>
            <a:pPr algn="ctr">
              <a:buNone/>
              <a:defRPr/>
            </a:pPr>
            <a:r>
              <a:rPr lang="en-US" sz="4000" dirty="0">
                <a:solidFill>
                  <a:schemeClr val="bg1"/>
                </a:solidFill>
                <a:latin typeface="Tahoma" pitchFamily="34" charset="0"/>
                <a:cs typeface="Tahoma" pitchFamily="34" charset="0"/>
              </a:rPr>
              <a:t>“But </a:t>
            </a:r>
            <a:r>
              <a:rPr lang="en-US" sz="4000" dirty="0" err="1">
                <a:solidFill>
                  <a:schemeClr val="bg1"/>
                </a:solidFill>
                <a:latin typeface="Tahoma" pitchFamily="34" charset="0"/>
                <a:cs typeface="Tahoma" pitchFamily="34" charset="0"/>
              </a:rPr>
              <a:t>Naaman</a:t>
            </a:r>
            <a:r>
              <a:rPr lang="en-US" sz="4000" dirty="0">
                <a:solidFill>
                  <a:schemeClr val="bg1"/>
                </a:solidFill>
                <a:latin typeface="Tahoma" pitchFamily="34" charset="0"/>
                <a:cs typeface="Tahoma" pitchFamily="34" charset="0"/>
              </a:rPr>
              <a:t> was furious and went away and said, "</a:t>
            </a:r>
            <a:r>
              <a:rPr lang="en-US" sz="4000" u="sng" dirty="0">
                <a:solidFill>
                  <a:schemeClr val="bg1"/>
                </a:solidFill>
                <a:latin typeface="Tahoma" pitchFamily="34" charset="0"/>
                <a:cs typeface="Tahoma" pitchFamily="34" charset="0"/>
              </a:rPr>
              <a:t>Behold, I thought</a:t>
            </a:r>
            <a:r>
              <a:rPr lang="en-US" sz="4000" dirty="0">
                <a:solidFill>
                  <a:schemeClr val="bg1"/>
                </a:solidFill>
                <a:latin typeface="Tahoma" pitchFamily="34" charset="0"/>
                <a:cs typeface="Tahoma" pitchFamily="34" charset="0"/>
              </a:rPr>
              <a:t>, 'He will surely come out to me and stand and </a:t>
            </a:r>
            <a:r>
              <a:rPr lang="en-US" sz="4000" u="sng" dirty="0">
                <a:solidFill>
                  <a:schemeClr val="bg1"/>
                </a:solidFill>
                <a:latin typeface="Tahoma" pitchFamily="34" charset="0"/>
                <a:cs typeface="Tahoma" pitchFamily="34" charset="0"/>
              </a:rPr>
              <a:t>call on the name of the LORD his God</a:t>
            </a:r>
            <a:r>
              <a:rPr lang="en-US" sz="4000" dirty="0">
                <a:solidFill>
                  <a:schemeClr val="bg1"/>
                </a:solidFill>
                <a:latin typeface="Tahoma" pitchFamily="34" charset="0"/>
                <a:cs typeface="Tahoma" pitchFamily="34" charset="0"/>
              </a:rPr>
              <a:t>, and wave his hand over the place and cure the leper.' (2 Kings 5:11)</a:t>
            </a:r>
          </a:p>
          <a:p>
            <a:pPr algn="ctr">
              <a:buNone/>
              <a:defRPr/>
            </a:pPr>
            <a:endParaRPr lang="en-US" sz="1000" dirty="0">
              <a:solidFill>
                <a:schemeClr val="bg1"/>
              </a:solidFill>
              <a:latin typeface="Tahoma" pitchFamily="34" charset="0"/>
              <a:cs typeface="Tahoma" pitchFamily="34" charset="0"/>
            </a:endParaRPr>
          </a:p>
          <a:p>
            <a:pPr algn="ctr">
              <a:buNone/>
              <a:defRPr/>
            </a:pPr>
            <a:endParaRPr lang="en-US" sz="1000" dirty="0">
              <a:solidFill>
                <a:schemeClr val="bg1"/>
              </a:solidFill>
              <a:latin typeface="Tahoma" pitchFamily="34" charset="0"/>
              <a:cs typeface="Tahoma" pitchFamily="34" charset="0"/>
            </a:endParaRPr>
          </a:p>
          <a:p>
            <a:pPr algn="ctr">
              <a:buNone/>
              <a:defRPr/>
            </a:pPr>
            <a:r>
              <a:rPr lang="en-US" sz="4000" dirty="0">
                <a:solidFill>
                  <a:schemeClr val="bg1"/>
                </a:solidFill>
                <a:latin typeface="Tahoma" pitchFamily="34" charset="0"/>
                <a:cs typeface="Tahoma" pitchFamily="34" charset="0"/>
              </a:rPr>
              <a:t>Today, many people expect God to save them by praying the sinner’s </a:t>
            </a:r>
            <a:r>
              <a:rPr lang="en-US" sz="4000" dirty="0" smtClean="0">
                <a:solidFill>
                  <a:schemeClr val="bg1"/>
                </a:solidFill>
                <a:latin typeface="Tahoma" pitchFamily="34" charset="0"/>
                <a:cs typeface="Tahoma" pitchFamily="34" charset="0"/>
              </a:rPr>
              <a:t>prayer</a:t>
            </a:r>
            <a:r>
              <a:rPr lang="en-US" sz="4000" dirty="0">
                <a:solidFill>
                  <a:schemeClr val="bg1"/>
                </a:solidFill>
                <a:latin typeface="Tahoma" pitchFamily="34" charset="0"/>
                <a:cs typeface="Tahoma" pitchFamily="34" charset="0"/>
              </a:rPr>
              <a:t> </a:t>
            </a:r>
            <a:r>
              <a:rPr lang="en-US" sz="4000" dirty="0" smtClean="0">
                <a:solidFill>
                  <a:schemeClr val="bg1"/>
                </a:solidFill>
                <a:latin typeface="Tahoma" pitchFamily="34" charset="0"/>
                <a:cs typeface="Tahoma" pitchFamily="34" charset="0"/>
              </a:rPr>
              <a:t>and may become furious when they are told the truth from God’s word that it will not save them.</a:t>
            </a:r>
            <a:endParaRPr lang="en-US" sz="4000" dirty="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2306</Words>
  <Application>Microsoft Office PowerPoint</Application>
  <PresentationFormat>Custom</PresentationFormat>
  <Paragraphs>171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Hymns for Worship at Woodmont</vt:lpstr>
      <vt:lpstr>Does Honesty and Sincerity Alone= Truth?</vt:lpstr>
      <vt:lpstr>Does Honesty &amp; Sincerity Alone = Truth?</vt:lpstr>
      <vt:lpstr>Does Honesty &amp; Sincerity Alone = Truth?</vt:lpstr>
      <vt:lpstr>Reasons Why Honesty &amp; Sincerity Alone will not save You and does not equal Truth </vt:lpstr>
      <vt:lpstr>You Can be Deceived by False Evidence</vt:lpstr>
      <vt:lpstr>You Can be Deceived by False Evidence</vt:lpstr>
      <vt:lpstr>Reasons Why Honesty &amp; Sincerity Alone will not save You and does not equal Truth </vt:lpstr>
      <vt:lpstr>You Can be Deceived by Prejudice</vt:lpstr>
      <vt:lpstr>You Can be Deceived by Prejudice</vt:lpstr>
      <vt:lpstr>Reasons Why Honesty &amp; Sincerity Alone will not save You and does not equal Truth </vt:lpstr>
      <vt:lpstr>You Can be Deceived by False Teachers</vt:lpstr>
      <vt:lpstr>You Can be Deceived by False Teachers</vt:lpstr>
      <vt:lpstr>You Can be Deceived by False Teachers</vt:lpstr>
      <vt:lpstr>You Can be Deceived by False Teachers</vt:lpstr>
      <vt:lpstr>If You Don’t Obey the Truth, You’ll be Deceived</vt:lpstr>
      <vt:lpstr>If You Don’t Obey the Truth, You’ll be Deceived</vt:lpstr>
      <vt:lpstr>Honesty + Sincerity Alone ≠ Truth </vt:lpstr>
      <vt:lpstr>Jacob Honestly and Sincerely Believed Joseph was Dead for 22 years</vt:lpstr>
      <vt:lpstr>Jacob Changed His Feelings when he saw the Evidence that Joseph was Still Alive</vt:lpstr>
      <vt:lpstr>Those who were Honest and Sincere Submitted to the Truth When Shown</vt:lpstr>
      <vt:lpstr>Those who were Honest and Sincere Submitted to the Truth When Shown</vt:lpstr>
      <vt:lpstr>Those who were Honest and Sincere Submitted to the Truth When Shown</vt:lpstr>
      <vt:lpstr>Many Honest and Sincere People will be Condemned by Jesus in the Judgment</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Honesty and Sincerity Alone= Truth?</dc:title>
  <dc:creator>Steven Lawrence Locklair</dc:creator>
  <cp:lastModifiedBy>Steven Lawrence Locklair</cp:lastModifiedBy>
  <cp:revision>12</cp:revision>
  <dcterms:created xsi:type="dcterms:W3CDTF">2013-10-27T01:42:21Z</dcterms:created>
  <dcterms:modified xsi:type="dcterms:W3CDTF">2013-10-27T19:06:38Z</dcterms:modified>
</cp:coreProperties>
</file>