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11A995-FD66-4873-BA09-9A7949949E91}" type="datetimeFigureOut">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1A995-FD66-4873-BA09-9A7949949E91}" type="datetimeFigureOut">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1A995-FD66-4873-BA09-9A7949949E91}" type="datetimeFigureOut">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1A995-FD66-4873-BA09-9A7949949E91}" type="datetimeFigureOut">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11A995-FD66-4873-BA09-9A7949949E91}" type="datetimeFigureOut">
              <a:rPr lang="en-US" smtClean="0"/>
              <a:t>10/5/2013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11A995-FD66-4873-BA09-9A7949949E91}" type="datetimeFigureOut">
              <a:rPr lang="en-US" smtClean="0"/>
              <a:t>10/5/2013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11A995-FD66-4873-BA09-9A7949949E91}" type="datetimeFigureOut">
              <a:rPr lang="en-US" smtClean="0"/>
              <a:t>10/5/2013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11A995-FD66-4873-BA09-9A7949949E91}" type="datetimeFigureOut">
              <a:rPr lang="en-US" smtClean="0"/>
              <a:t>10/5/2013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1A995-FD66-4873-BA09-9A7949949E91}" type="datetimeFigureOut">
              <a:rPr lang="en-US" smtClean="0"/>
              <a:t>10/5/2013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1A995-FD66-4873-BA09-9A7949949E91}" type="datetimeFigureOut">
              <a:rPr lang="en-US" smtClean="0"/>
              <a:t>10/5/2013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1A995-FD66-4873-BA09-9A7949949E91}" type="datetimeFigureOut">
              <a:rPr lang="en-US" smtClean="0"/>
              <a:t>10/5/2013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3437A-334B-4E89-8872-D5C9EF59A1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711A995-FD66-4873-BA09-9A7949949E91}" type="datetimeFigureOut">
              <a:rPr lang="en-US" smtClean="0"/>
              <a:t>10/5/2013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7F3437A-334B-4E89-8872-D5C9EF59A1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599"/>
          </a:xfrm>
        </p:spPr>
        <p:txBody>
          <a:bodyPr>
            <a:normAutofit/>
          </a:bodyPr>
          <a:lstStyle/>
          <a:p>
            <a:r>
              <a:rPr lang="en-US" sz="19900" dirty="0" smtClean="0">
                <a:solidFill>
                  <a:srgbClr val="FFFF00"/>
                </a:solidFill>
                <a:latin typeface="Tahoma" pitchFamily="34" charset="0"/>
                <a:ea typeface="Tahoma" pitchFamily="34" charset="0"/>
                <a:cs typeface="Tahoma" pitchFamily="34" charset="0"/>
              </a:rPr>
              <a:t>Our Debt Problem</a:t>
            </a:r>
            <a:endParaRPr lang="en-US" sz="199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77500" lnSpcReduction="20000"/>
          </a:bodyPr>
          <a:lstStyle/>
          <a:p>
            <a:pPr algn="ctr">
              <a:buNone/>
            </a:pPr>
            <a:r>
              <a:rPr lang="en-US" sz="5200" dirty="0" smtClean="0">
                <a:solidFill>
                  <a:schemeClr val="bg1"/>
                </a:solidFill>
                <a:latin typeface="Tahoma" pitchFamily="34" charset="0"/>
                <a:ea typeface="Tahoma" pitchFamily="34" charset="0"/>
                <a:cs typeface="Tahoma" pitchFamily="34" charset="0"/>
              </a:rPr>
              <a:t>We are over $16 trillion in debt in this country and Congress will discuss raising the debt ceiling in order to pay the increasing debt our country owes.</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5200" dirty="0" smtClean="0">
                <a:solidFill>
                  <a:schemeClr val="bg1"/>
                </a:solidFill>
                <a:latin typeface="Tahoma" pitchFamily="34" charset="0"/>
                <a:ea typeface="Tahoma" pitchFamily="34" charset="0"/>
                <a:cs typeface="Tahoma" pitchFamily="34" charset="0"/>
              </a:rPr>
              <a:t>Americans also have a problem paying their personal debt.</a:t>
            </a:r>
          </a:p>
          <a:p>
            <a:pPr algn="ctr">
              <a:buNone/>
            </a:pPr>
            <a:endParaRPr lang="en-US" sz="18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5200" dirty="0">
                <a:solidFill>
                  <a:schemeClr val="bg1"/>
                </a:solidFill>
                <a:latin typeface="Tahoma" pitchFamily="34" charset="0"/>
                <a:ea typeface="Tahoma" pitchFamily="34" charset="0"/>
                <a:cs typeface="Tahoma" pitchFamily="34" charset="0"/>
              </a:rPr>
              <a:t>About 46% of American households carry a balance on their credit card from which their debt averages $15,422 (not including mortgage, car, or student loan debt). [nerdwallet.com]</a:t>
            </a:r>
          </a:p>
          <a:p>
            <a:pPr marL="609600" indent="-609600" algn="ctr">
              <a:buNone/>
              <a:defRPr/>
            </a:pPr>
            <a:endParaRPr lang="en-US" sz="1800" dirty="0">
              <a:solidFill>
                <a:schemeClr val="bg1"/>
              </a:solidFill>
              <a:latin typeface="Tahoma" pitchFamily="34" charset="0"/>
              <a:ea typeface="Tahoma" pitchFamily="34" charset="0"/>
              <a:cs typeface="Tahoma" pitchFamily="34" charset="0"/>
            </a:endParaRPr>
          </a:p>
          <a:p>
            <a:pPr marL="609600" indent="-609600" algn="ctr">
              <a:buNone/>
              <a:defRPr/>
            </a:pPr>
            <a:r>
              <a:rPr lang="en-US" sz="5200" dirty="0">
                <a:solidFill>
                  <a:schemeClr val="bg1"/>
                </a:solidFill>
                <a:latin typeface="Tahoma" pitchFamily="34" charset="0"/>
                <a:ea typeface="Tahoma" pitchFamily="34" charset="0"/>
                <a:cs typeface="Tahoma" pitchFamily="34" charset="0"/>
              </a:rPr>
              <a:t>Many people charge up the </a:t>
            </a:r>
            <a:r>
              <a:rPr lang="en-US" sz="5200" dirty="0" smtClean="0">
                <a:solidFill>
                  <a:schemeClr val="bg1"/>
                </a:solidFill>
                <a:latin typeface="Tahoma" pitchFamily="34" charset="0"/>
                <a:ea typeface="Tahoma" pitchFamily="34" charset="0"/>
                <a:cs typeface="Tahoma" pitchFamily="34" charset="0"/>
              </a:rPr>
              <a:t>card</a:t>
            </a:r>
            <a:r>
              <a:rPr lang="en-US" sz="5200" dirty="0">
                <a:solidFill>
                  <a:schemeClr val="bg1"/>
                </a:solidFill>
                <a:latin typeface="Tahoma" pitchFamily="34" charset="0"/>
                <a:ea typeface="Tahoma" pitchFamily="34" charset="0"/>
                <a:cs typeface="Tahoma" pitchFamily="34" charset="0"/>
              </a:rPr>
              <a:t>, make the minimum payment, </a:t>
            </a:r>
            <a:r>
              <a:rPr lang="en-US" sz="5200" dirty="0" smtClean="0">
                <a:solidFill>
                  <a:schemeClr val="bg1"/>
                </a:solidFill>
                <a:latin typeface="Tahoma" pitchFamily="34" charset="0"/>
                <a:ea typeface="Tahoma" pitchFamily="34" charset="0"/>
                <a:cs typeface="Tahoma" pitchFamily="34" charset="0"/>
              </a:rPr>
              <a:t>&amp; don’t think about how much their debt is accumulating. </a:t>
            </a:r>
            <a:endParaRPr lang="en-US" sz="5200" dirty="0">
              <a:solidFill>
                <a:schemeClr val="bg1"/>
              </a:solidFill>
              <a:latin typeface="Tahoma" pitchFamily="34" charset="0"/>
              <a:ea typeface="Tahoma" pitchFamily="34" charset="0"/>
              <a:cs typeface="Tahoma" pitchFamily="34" charset="0"/>
            </a:endParaRPr>
          </a:p>
          <a:p>
            <a:pPr marL="609600" indent="-609600" algn="ctr">
              <a:buNone/>
              <a:defRPr/>
            </a:pPr>
            <a:endParaRPr lang="en-US" sz="18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As Christians, how can we overcome the debt problem?</a:t>
            </a:r>
          </a:p>
          <a:p>
            <a:pPr>
              <a:buNone/>
            </a:pP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Don’t Spend Frivolously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77500" lnSpcReduction="20000"/>
          </a:bodyPr>
          <a:lstStyle/>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God has promised to provide for the necessities of life if we seek His kingdom first (Matthew 6:33). </a:t>
            </a:r>
            <a:endParaRPr lang="en-US" sz="54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2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But sometimes are eyes are bigger than our bank account and we don’t refuse what we desire [new car, game, computer, clothes, cell phone, etc.] (Ecclesiastes 2:10).</a:t>
            </a:r>
          </a:p>
          <a:p>
            <a:pPr marL="609600" indent="-609600" algn="ctr"/>
            <a:endParaRPr lang="en-US" sz="2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Some spend so much because they buy on impulse and eventually they become enslaved to the lending institution (Proverbs 22:7) </a:t>
            </a:r>
          </a:p>
          <a:p>
            <a:pPr marL="609600" indent="-609600" algn="ctr"/>
            <a:endParaRPr lang="en-US" sz="2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If we are habitually buying things we can’t afford, we have made money our master, not God (Mt. 6:24; Col. 3:1-2).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sz="6600" dirty="0" smtClean="0">
                <a:solidFill>
                  <a:srgbClr val="FFFF00"/>
                </a:solidFill>
                <a:effectLst/>
                <a:latin typeface="Tahoma" pitchFamily="34" charset="0"/>
                <a:ea typeface="Tahoma" pitchFamily="34" charset="0"/>
                <a:cs typeface="Tahoma" pitchFamily="34" charset="0"/>
              </a:rPr>
              <a:t>Only Purchase What You Can Pay For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77500" lnSpcReduction="20000"/>
          </a:bodyPr>
          <a:lstStyle/>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When we are making an expensive purchase, we take the time to make a prudent decision based on our budget (Proverbs 18:15; 21:5). </a:t>
            </a:r>
            <a:endParaRPr lang="en-US" sz="54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3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If we are able to pay off our bills every month, we will be free from paying any interest on our money. </a:t>
            </a:r>
          </a:p>
          <a:p>
            <a:pPr marL="609600" indent="-609600" algn="ctr"/>
            <a:endParaRPr lang="en-US" sz="3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We will be able to give bountifully on the 1st day of the week to provide for the Lord’s work (2 Cor. 9:6-7) and individually help others in need (Eph. 4:28). </a:t>
            </a:r>
          </a:p>
          <a:p>
            <a:pPr marL="609600" indent="-609600" algn="ctr"/>
            <a:endParaRPr lang="en-US" sz="3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“The wicked borrows and does not pay back, but the righteous is gracious and gives” (Psalms 37:21).</a:t>
            </a:r>
            <a:endParaRPr lang="en-US" sz="1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Budget for Emergencies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85000" lnSpcReduction="20000"/>
          </a:bodyPr>
          <a:lstStyle/>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We may have done well in planning for our monthly expenses but we may have emergencies [death, divorce, lost job, car repair, medical bills, etc.]  (James 4:13-17)</a:t>
            </a:r>
            <a:endParaRPr lang="en-US" sz="5400" i="1"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The experts tell us that we should have about 3-6 months of living expenses available to pay for these unexpected bills.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The only way that we are going to be able to do that is if we are saving money each month (Matt. 25:27).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But what if we are already in debt &amp; we owe too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6600" dirty="0" smtClean="0">
                <a:solidFill>
                  <a:srgbClr val="FFFF00"/>
                </a:solidFill>
                <a:effectLst/>
                <a:latin typeface="Tahoma" pitchFamily="34" charset="0"/>
                <a:ea typeface="Tahoma" pitchFamily="34" charset="0"/>
                <a:cs typeface="Tahoma" pitchFamily="34" charset="0"/>
              </a:rPr>
              <a:t>Cut the Spending &amp; Pay Off the Debt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85000" lnSpcReduction="20000"/>
          </a:bodyPr>
          <a:lstStyle/>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There are some Christians who are in debt and are in denial that they have a problem. </a:t>
            </a:r>
            <a:endParaRPr lang="en-US" sz="54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If they are responsible for the debt, they need to repent of their sins (2 Cor. 7:10; 1 John 1:9). </a:t>
            </a:r>
          </a:p>
          <a:p>
            <a:pPr marL="609600" indent="-609600" algn="ct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They need to cut up the credit cards, consolidate their bills so they can be paid off, and learn how to budget their money so that this doesn’t ever happen again. </a:t>
            </a:r>
          </a:p>
          <a:p>
            <a:pPr marL="609600" indent="-609600" algn="ct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Jesus died so that we might be free from the bondage of sin which would include being in debt.               (John 8:31-34)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If you Can’t Pay your Bills…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85000" lnSpcReduction="20000"/>
          </a:bodyPr>
          <a:lstStyle/>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 How will you obey the command to provide for your own household (1 Timothy 5:8)?</a:t>
            </a:r>
            <a:endParaRPr lang="en-US" sz="5400" i="1"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 How will you obey the command to give as you have prospered and purposed in your heart and give cheerfully and abundantly (2 Cor. 9:6-7)? </a:t>
            </a:r>
          </a:p>
          <a:p>
            <a:pPr marL="609600" indent="-609600" algn="ct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 How will you be able to help others who are in need    (1 John 3:16-18)</a:t>
            </a:r>
          </a:p>
          <a:p>
            <a:pPr marL="609600" indent="-609600" algn="ct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Those who pay their bills on time are content and free to serve the Lord from a pure heart.                           (1 Tim. 6:6-8; Gal. 5:13)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77500" lnSpcReduction="20000"/>
          </a:bodyPr>
          <a:lstStyle/>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When we buy something on credit, we are promising that we will pay it back.  </a:t>
            </a: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It is not wrong to borrow money but it is sinful to borrow and not pay back. </a:t>
            </a:r>
            <a:endParaRPr lang="en-US" sz="54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So don’t spend your money frivolously, only purchase what you can pay for, budget for emergencies, cut the spending and pay off your debt. </a:t>
            </a: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But there is one debt that we could never pay because we are sinners but Jesus paid the price for us. </a:t>
            </a: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5400" dirty="0" smtClean="0">
                <a:solidFill>
                  <a:schemeClr val="bg1"/>
                </a:solidFill>
                <a:effectLst/>
                <a:latin typeface="Tahoma" pitchFamily="34" charset="0"/>
                <a:ea typeface="Tahoma" pitchFamily="34" charset="0"/>
                <a:cs typeface="Tahoma" pitchFamily="34" charset="0"/>
              </a:rPr>
              <a:t>We can obey the gospel of Christ &amp; be free from sin and servants of righteousness (Rom. 6:3-7; 16-17).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761</Words>
  <Application>Microsoft Office PowerPoint</Application>
  <PresentationFormat>Custom</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Our Debt Problem</vt:lpstr>
      <vt:lpstr>Introduction</vt:lpstr>
      <vt:lpstr>Don’t Spend Frivolously</vt:lpstr>
      <vt:lpstr>Only Purchase What You Can Pay For</vt:lpstr>
      <vt:lpstr>Budget for Emergencies</vt:lpstr>
      <vt:lpstr>Cut the Spending &amp; Pay Off the Debt</vt:lpstr>
      <vt:lpstr>If you Can’t Pay your Bills…</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Debt Problem</dc:title>
  <dc:creator>Steven Lawrence Locklair</dc:creator>
  <cp:lastModifiedBy>Steven Lawrence Locklair</cp:lastModifiedBy>
  <cp:revision>3</cp:revision>
  <dcterms:created xsi:type="dcterms:W3CDTF">2013-10-05T18:38:45Z</dcterms:created>
  <dcterms:modified xsi:type="dcterms:W3CDTF">2013-10-06T11:20:51Z</dcterms:modified>
</cp:coreProperties>
</file>