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32A4E4-61E7-4AD3-B53E-04E4A1F80C9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2A4E4-61E7-4AD3-B53E-04E4A1F80C9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2A4E4-61E7-4AD3-B53E-04E4A1F80C9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2A4E4-61E7-4AD3-B53E-04E4A1F80C9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2A4E4-61E7-4AD3-B53E-04E4A1F80C9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32A4E4-61E7-4AD3-B53E-04E4A1F80C9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32A4E4-61E7-4AD3-B53E-04E4A1F80C9A}" type="datetimeFigureOut">
              <a:rPr lang="en-US" smtClean="0"/>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32A4E4-61E7-4AD3-B53E-04E4A1F80C9A}" type="datetimeFigureOut">
              <a:rPr lang="en-US" smtClean="0"/>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2A4E4-61E7-4AD3-B53E-04E4A1F80C9A}" type="datetimeFigureOut">
              <a:rPr lang="en-US" smtClean="0"/>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2A4E4-61E7-4AD3-B53E-04E4A1F80C9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2A4E4-61E7-4AD3-B53E-04E4A1F80C9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1ACF-E76E-48AC-978F-02E90CB8D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432A4E4-61E7-4AD3-B53E-04E4A1F80C9A}" type="datetimeFigureOut">
              <a:rPr lang="en-US" smtClean="0"/>
              <a:t>10/18/2013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E3B51ACF-E76E-48AC-978F-02E90CB8D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255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The </a:t>
            </a:r>
            <a:br>
              <a:rPr lang="en-US" sz="255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br>
            <a:r>
              <a:rPr lang="en-US" sz="255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Word</a:t>
            </a:r>
            <a:endParaRPr lang="en-US" sz="255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apostle John wrote about something so extraordinary, unprecedented, and original (it came from the mind of God- 2 Tim. 3:16-17). </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i="1" dirty="0" smtClean="0">
                <a:solidFill>
                  <a:schemeClr val="bg1"/>
                </a:solidFill>
                <a:effectLst/>
                <a:latin typeface="Tahoma" pitchFamily="34" charset="0"/>
                <a:ea typeface="Tahoma" pitchFamily="34" charset="0"/>
                <a:cs typeface="Tahoma" pitchFamily="34" charset="0"/>
              </a:rPr>
              <a:t>“In the beginning was the Word, and the Word was with God and the Word was God”</a:t>
            </a:r>
            <a:r>
              <a:rPr lang="en-US" sz="4800" dirty="0" smtClean="0">
                <a:solidFill>
                  <a:schemeClr val="bg1"/>
                </a:solidFill>
                <a:effectLst/>
                <a:latin typeface="Tahoma" pitchFamily="34" charset="0"/>
                <a:ea typeface="Tahoma" pitchFamily="34" charset="0"/>
                <a:cs typeface="Tahoma" pitchFamily="34" charset="0"/>
              </a:rPr>
              <a:t> (Jn. 1:1). </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In this lesson, we will study who the Word is, when He existed, and why He is important.</a:t>
            </a:r>
            <a:r>
              <a:rPr lang="en-US" dirty="0" smtClean="0">
                <a:solidFill>
                  <a:schemeClr val="bg1"/>
                </a:solidFill>
                <a:effectLst/>
                <a:latin typeface="Tahoma" pitchFamily="34" charset="0"/>
                <a:ea typeface="Tahoma" pitchFamily="34" charset="0"/>
                <a:cs typeface="Tahoma" pitchFamily="34" charset="0"/>
              </a:rPr>
              <a:t> </a:t>
            </a:r>
            <a:endParaRPr lang="en-US" sz="4400" dirty="0" smtClean="0">
              <a:solidFill>
                <a:schemeClr val="bg1"/>
              </a:solidFill>
              <a:effectLst/>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The Word is Eternal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90000"/>
              </a:lnSpc>
              <a:buNone/>
            </a:pPr>
            <a:r>
              <a:rPr lang="en-US" sz="4000" i="1" dirty="0" smtClean="0">
                <a:solidFill>
                  <a:schemeClr val="bg1"/>
                </a:solidFill>
                <a:effectLst/>
                <a:latin typeface="Tahoma" pitchFamily="34" charset="0"/>
                <a:ea typeface="Tahoma" pitchFamily="34" charset="0"/>
                <a:cs typeface="Tahoma" pitchFamily="34" charset="0"/>
              </a:rPr>
              <a:t>“In the beginning was the Word” </a:t>
            </a:r>
            <a:r>
              <a:rPr lang="en-US" sz="4000" dirty="0" smtClean="0">
                <a:solidFill>
                  <a:schemeClr val="bg1"/>
                </a:solidFill>
                <a:effectLst/>
                <a:latin typeface="Tahoma" pitchFamily="34" charset="0"/>
                <a:ea typeface="Tahoma" pitchFamily="34" charset="0"/>
                <a:cs typeface="Tahoma" pitchFamily="34" charset="0"/>
              </a:rPr>
              <a:t>(John 1:1a)</a:t>
            </a:r>
          </a:p>
          <a:p>
            <a:pPr marL="609600" indent="-609600" algn="ctr">
              <a:lnSpc>
                <a:spcPct val="9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 word (Logos) denotes the thoughts and words of a mind for the purpose of expression. </a:t>
            </a:r>
          </a:p>
          <a:p>
            <a:pPr marL="609600" indent="-609600" algn="ctr">
              <a:lnSpc>
                <a:spcPct val="90000"/>
              </a:lnSpc>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r>
              <a:rPr lang="en-US" sz="4000" dirty="0" smtClean="0">
                <a:solidFill>
                  <a:schemeClr val="bg1"/>
                </a:solidFill>
                <a:effectLst/>
                <a:latin typeface="Tahoma" pitchFamily="34" charset="0"/>
                <a:ea typeface="Tahoma" pitchFamily="34" charset="0"/>
                <a:cs typeface="Tahoma" pitchFamily="34" charset="0"/>
              </a:rPr>
              <a:t>John the baptizer- “the Word” existed before me (John 1:15).  </a:t>
            </a:r>
          </a:p>
          <a:p>
            <a:pPr marL="609600" indent="-609600" algn="ctr">
              <a:buNone/>
            </a:pPr>
            <a:r>
              <a:rPr lang="en-US" sz="1000" dirty="0" smtClean="0">
                <a:solidFill>
                  <a:schemeClr val="bg1"/>
                </a:solidFill>
                <a:effectLst/>
                <a:latin typeface="Tahoma" pitchFamily="34" charset="0"/>
                <a:ea typeface="Tahoma" pitchFamily="34" charset="0"/>
                <a:cs typeface="Tahoma" pitchFamily="34" charset="0"/>
              </a:rPr>
              <a:t>                                  </a:t>
            </a:r>
          </a:p>
          <a:p>
            <a:pPr marL="609600" indent="-609600" algn="ctr">
              <a:buNone/>
            </a:pPr>
            <a:r>
              <a:rPr lang="en-US" sz="4000" dirty="0">
                <a:solidFill>
                  <a:schemeClr val="bg1"/>
                </a:solidFill>
                <a:latin typeface="Tahoma" pitchFamily="34" charset="0"/>
                <a:ea typeface="Tahoma" pitchFamily="34" charset="0"/>
                <a:cs typeface="Tahoma" pitchFamily="34" charset="0"/>
              </a:rPr>
              <a:t>J</a:t>
            </a:r>
            <a:r>
              <a:rPr lang="en-US" sz="4000" dirty="0" smtClean="0">
                <a:solidFill>
                  <a:schemeClr val="bg1"/>
                </a:solidFill>
                <a:effectLst/>
                <a:latin typeface="Tahoma" pitchFamily="34" charset="0"/>
                <a:ea typeface="Tahoma" pitchFamily="34" charset="0"/>
                <a:cs typeface="Tahoma" pitchFamily="34" charset="0"/>
              </a:rPr>
              <a:t>esus said, </a:t>
            </a:r>
            <a:r>
              <a:rPr lang="en-US" sz="4000" i="1" dirty="0" smtClean="0">
                <a:solidFill>
                  <a:schemeClr val="bg1"/>
                </a:solidFill>
                <a:effectLst/>
                <a:latin typeface="Tahoma" pitchFamily="34" charset="0"/>
                <a:ea typeface="Tahoma" pitchFamily="34" charset="0"/>
                <a:cs typeface="Tahoma" pitchFamily="34" charset="0"/>
              </a:rPr>
              <a:t>“Before Abraham was born I am” </a:t>
            </a:r>
            <a:r>
              <a:rPr lang="en-US" sz="4000" dirty="0" smtClean="0">
                <a:solidFill>
                  <a:schemeClr val="bg1"/>
                </a:solidFill>
                <a:effectLst/>
                <a:latin typeface="Tahoma" pitchFamily="34" charset="0"/>
                <a:ea typeface="Tahoma" pitchFamily="34" charset="0"/>
                <a:cs typeface="Tahoma" pitchFamily="34" charset="0"/>
              </a:rPr>
              <a:t>(John 8:58) even though he was </a:t>
            </a:r>
            <a:r>
              <a:rPr lang="en-US" sz="4000" dirty="0" smtClean="0">
                <a:solidFill>
                  <a:schemeClr val="bg1"/>
                </a:solidFill>
                <a:latin typeface="Tahoma" pitchFamily="34" charset="0"/>
                <a:ea typeface="Tahoma" pitchFamily="34" charset="0"/>
                <a:cs typeface="Tahoma" pitchFamily="34" charset="0"/>
              </a:rPr>
              <a:t>born about 2,000 years after Abraham lived. </a:t>
            </a:r>
          </a:p>
          <a:p>
            <a:pPr marL="609600" indent="-609600" algn="ctr">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r>
              <a:rPr lang="en-US" sz="4000" dirty="0" smtClean="0">
                <a:solidFill>
                  <a:schemeClr val="bg1"/>
                </a:solidFill>
                <a:latin typeface="Tahoma" pitchFamily="34" charset="0"/>
                <a:ea typeface="Tahoma" pitchFamily="34" charset="0"/>
                <a:cs typeface="Tahoma" pitchFamily="34" charset="0"/>
              </a:rPr>
              <a:t> Jesus had glory with God before the world began (John 17:5).   </a:t>
            </a:r>
          </a:p>
          <a:p>
            <a:pPr marL="609600" indent="-609600" algn="ctr">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r>
              <a:rPr lang="en-US" sz="4000" dirty="0" smtClean="0">
                <a:solidFill>
                  <a:schemeClr val="bg1"/>
                </a:solidFill>
                <a:effectLst/>
                <a:latin typeface="Tahoma" pitchFamily="34" charset="0"/>
                <a:ea typeface="Tahoma" pitchFamily="34" charset="0"/>
                <a:cs typeface="Tahoma" pitchFamily="34" charset="0"/>
              </a:rPr>
              <a:t>The Word is Jesus Christ who is eternal!</a:t>
            </a:r>
            <a:endParaRPr lang="en-US" sz="4000" dirty="0" smtClean="0">
              <a:solidFill>
                <a:schemeClr val="bg1"/>
              </a:solidFill>
              <a:latin typeface="Tahoma" pitchFamily="34" charset="0"/>
              <a:ea typeface="Tahoma" pitchFamily="34" charset="0"/>
              <a:cs typeface="Tahoma" pitchFamily="34" charset="0"/>
            </a:endParaRPr>
          </a:p>
          <a:p>
            <a:pPr marL="609600" indent="-609600">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The Word is Deity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90000"/>
              </a:lnSpc>
              <a:buNone/>
            </a:pPr>
            <a:r>
              <a:rPr lang="en-US" sz="4000" i="1" dirty="0" smtClean="0">
                <a:solidFill>
                  <a:schemeClr val="bg1"/>
                </a:solidFill>
                <a:effectLst/>
                <a:latin typeface="Tahoma" pitchFamily="34" charset="0"/>
                <a:ea typeface="Tahoma" pitchFamily="34" charset="0"/>
                <a:cs typeface="Tahoma" pitchFamily="34" charset="0"/>
              </a:rPr>
              <a:t>“…the Word was God”</a:t>
            </a:r>
            <a:r>
              <a:rPr lang="en-US" sz="4000" dirty="0" smtClean="0">
                <a:solidFill>
                  <a:schemeClr val="bg1"/>
                </a:solidFill>
                <a:effectLst/>
                <a:latin typeface="Tahoma" pitchFamily="34" charset="0"/>
                <a:ea typeface="Tahoma" pitchFamily="34" charset="0"/>
                <a:cs typeface="Tahoma" pitchFamily="34" charset="0"/>
              </a:rPr>
              <a:t> (John 1:1a)</a:t>
            </a:r>
          </a:p>
          <a:p>
            <a:pPr marL="609600" indent="-609600" algn="ctr">
              <a:lnSpc>
                <a:spcPct val="9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 Word became flesh as He was born of the virgin Mary &amp; conceived by the Holy Spirit which fulfilled the prophecy of Isaiah that He is </a:t>
            </a:r>
            <a:r>
              <a:rPr lang="en-US" sz="4000" i="1" dirty="0" smtClean="0">
                <a:solidFill>
                  <a:schemeClr val="bg1"/>
                </a:solidFill>
                <a:effectLst/>
                <a:latin typeface="Tahoma" pitchFamily="34" charset="0"/>
                <a:ea typeface="Tahoma" pitchFamily="34" charset="0"/>
                <a:cs typeface="Tahoma" pitchFamily="34" charset="0"/>
              </a:rPr>
              <a:t>“God with us” </a:t>
            </a:r>
            <a:r>
              <a:rPr lang="en-US" sz="4000" dirty="0" smtClean="0">
                <a:solidFill>
                  <a:schemeClr val="bg1"/>
                </a:solidFill>
                <a:effectLst/>
                <a:latin typeface="Tahoma" pitchFamily="34" charset="0"/>
                <a:ea typeface="Tahoma" pitchFamily="34" charset="0"/>
                <a:cs typeface="Tahoma" pitchFamily="34" charset="0"/>
              </a:rPr>
              <a:t>(John 1:14; Matt. 1:20-23). </a:t>
            </a:r>
          </a:p>
          <a:p>
            <a:pPr marL="609600" indent="-609600" algn="ctr">
              <a:lnSpc>
                <a:spcPct val="9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 apostle Paul said that in Christ </a:t>
            </a:r>
            <a:r>
              <a:rPr lang="en-US" sz="4000" i="1" dirty="0" smtClean="0">
                <a:solidFill>
                  <a:schemeClr val="bg1"/>
                </a:solidFill>
                <a:effectLst/>
                <a:latin typeface="Tahoma" pitchFamily="34" charset="0"/>
                <a:ea typeface="Tahoma" pitchFamily="34" charset="0"/>
                <a:cs typeface="Tahoma" pitchFamily="34" charset="0"/>
              </a:rPr>
              <a:t>“all the fullness of Deity dwells in bodily form”</a:t>
            </a:r>
            <a:r>
              <a:rPr lang="en-US" sz="4000" dirty="0" smtClean="0">
                <a:solidFill>
                  <a:schemeClr val="bg1"/>
                </a:solidFill>
                <a:effectLst/>
                <a:latin typeface="Tahoma" pitchFamily="34" charset="0"/>
                <a:ea typeface="Tahoma" pitchFamily="34" charset="0"/>
                <a:cs typeface="Tahoma" pitchFamily="34" charset="0"/>
              </a:rPr>
              <a:t> (Col. 2:9).</a:t>
            </a:r>
          </a:p>
          <a:p>
            <a:pPr marL="609600" indent="-609600" algn="ctr">
              <a:lnSpc>
                <a:spcPct val="90000"/>
              </a:lnSpc>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r>
              <a:rPr lang="en-US" sz="4000" dirty="0" smtClean="0">
                <a:solidFill>
                  <a:schemeClr val="bg1"/>
                </a:solidFill>
                <a:effectLst/>
                <a:latin typeface="Tahoma" pitchFamily="34" charset="0"/>
                <a:ea typeface="Tahoma" pitchFamily="34" charset="0"/>
                <a:cs typeface="Tahoma" pitchFamily="34" charset="0"/>
              </a:rPr>
              <a:t>Jesus did not give up His Deity as some false teachers say because He demonstrated the attributes of God in the flesh (Power on earth to forgive sins- Mt. 9:6; Knows the thoughts of all men- Jn. 2:25; He was sinless- Heb. 4:15).  </a:t>
            </a:r>
          </a:p>
          <a:p>
            <a:pPr marL="609600" indent="-609600" algn="ctr">
              <a:buNone/>
            </a:pPr>
            <a:r>
              <a:rPr lang="en-US" sz="1000" dirty="0" smtClean="0">
                <a:solidFill>
                  <a:schemeClr val="bg1"/>
                </a:solidFill>
                <a:effectLst/>
                <a:latin typeface="Tahoma" pitchFamily="34" charset="0"/>
                <a:ea typeface="Tahoma" pitchFamily="34" charset="0"/>
                <a:cs typeface="Tahoma" pitchFamily="34" charset="0"/>
              </a:rPr>
              <a:t>                                  </a:t>
            </a:r>
          </a:p>
          <a:p>
            <a:pPr marL="609600" indent="-609600" algn="ctr">
              <a:buNone/>
            </a:pPr>
            <a:endParaRPr lang="en-US" sz="4000" dirty="0" smtClean="0">
              <a:solidFill>
                <a:schemeClr val="bg1"/>
              </a:solidFill>
              <a:latin typeface="Tahoma" pitchFamily="34" charset="0"/>
              <a:ea typeface="Tahoma" pitchFamily="34" charset="0"/>
              <a:cs typeface="Tahoma" pitchFamily="34" charset="0"/>
            </a:endParaRPr>
          </a:p>
          <a:p>
            <a:pPr marL="609600" indent="-609600">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The Word is the Creator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John said, </a:t>
            </a:r>
            <a:r>
              <a:rPr lang="en-US" sz="4000" i="1" dirty="0" smtClean="0">
                <a:solidFill>
                  <a:schemeClr val="bg1"/>
                </a:solidFill>
                <a:effectLst/>
                <a:latin typeface="Tahoma" pitchFamily="34" charset="0"/>
                <a:ea typeface="Tahoma" pitchFamily="34" charset="0"/>
                <a:cs typeface="Tahoma" pitchFamily="34" charset="0"/>
              </a:rPr>
              <a:t>“All things came into being through Him, &amp; apart from Him nothing came into being that has come into being....&amp; the world was made through Him” </a:t>
            </a:r>
            <a:r>
              <a:rPr lang="en-US" sz="4000" dirty="0" smtClean="0">
                <a:solidFill>
                  <a:schemeClr val="bg1"/>
                </a:solidFill>
                <a:effectLst/>
                <a:latin typeface="Tahoma" pitchFamily="34" charset="0"/>
                <a:ea typeface="Tahoma" pitchFamily="34" charset="0"/>
                <a:cs typeface="Tahoma" pitchFamily="34" charset="0"/>
              </a:rPr>
              <a:t>(John 1:3, 10) and the apostle Paul taught the same thing (Col. 1:16).</a:t>
            </a:r>
          </a:p>
          <a:p>
            <a:pPr marL="609600" indent="-609600" algn="ctr">
              <a:lnSpc>
                <a:spcPct val="80000"/>
              </a:lnSpc>
            </a:pP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The plural pronouns for God (</a:t>
            </a:r>
            <a:r>
              <a:rPr lang="en-US" sz="4000" dirty="0" err="1" smtClean="0">
                <a:solidFill>
                  <a:schemeClr val="bg1"/>
                </a:solidFill>
                <a:effectLst/>
                <a:latin typeface="Tahoma" pitchFamily="34" charset="0"/>
                <a:ea typeface="Tahoma" pitchFamily="34" charset="0"/>
                <a:cs typeface="Tahoma" pitchFamily="34" charset="0"/>
              </a:rPr>
              <a:t>Elohim</a:t>
            </a:r>
            <a:r>
              <a:rPr lang="en-US" sz="4000" dirty="0" smtClean="0">
                <a:solidFill>
                  <a:schemeClr val="bg1"/>
                </a:solidFill>
                <a:effectLst/>
                <a:latin typeface="Tahoma" pitchFamily="34" charset="0"/>
                <a:ea typeface="Tahoma" pitchFamily="34" charset="0"/>
                <a:cs typeface="Tahoma" pitchFamily="34" charset="0"/>
              </a:rPr>
              <a:t>) are repeatedly used in Genesis 1 as He spoke and “the Word” carried it out.</a:t>
            </a:r>
          </a:p>
          <a:p>
            <a:pPr marL="609600" indent="-609600">
              <a:lnSpc>
                <a:spcPct val="8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Mankind needs to realize that something cannot come from nothing and Jesus Christ is the Creator of the universe who upholds all things by the word of His power (Heb. 1:1-3). </a:t>
            </a:r>
          </a:p>
          <a:p>
            <a:pPr marL="609600" indent="-609600" algn="ctr">
              <a:lnSpc>
                <a:spcPct val="9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How can the Creator of the universe be a created being as the Jehovah </a:t>
            </a:r>
            <a:r>
              <a:rPr lang="en-US" sz="4000" dirty="0" smtClean="0">
                <a:solidFill>
                  <a:schemeClr val="bg1"/>
                </a:solidFill>
                <a:latin typeface="Tahoma" pitchFamily="34" charset="0"/>
                <a:ea typeface="Tahoma" pitchFamily="34" charset="0"/>
                <a:cs typeface="Tahoma" pitchFamily="34" charset="0"/>
              </a:rPr>
              <a:t>Witnesses teach? He can’t and isn’t!  </a:t>
            </a:r>
            <a:endParaRPr lang="en-US" sz="4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4000" dirty="0" smtClean="0">
              <a:solidFill>
                <a:schemeClr val="bg1"/>
              </a:solidFill>
              <a:latin typeface="Tahoma" pitchFamily="34" charset="0"/>
              <a:ea typeface="Tahoma" pitchFamily="34" charset="0"/>
              <a:cs typeface="Tahoma" pitchFamily="34" charset="0"/>
            </a:endParaRPr>
          </a:p>
          <a:p>
            <a:pPr marL="609600" indent="-609600">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The Word is the Life-Giver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John said, </a:t>
            </a:r>
            <a:r>
              <a:rPr lang="en-US" sz="4000" i="1" dirty="0" smtClean="0">
                <a:solidFill>
                  <a:schemeClr val="bg1"/>
                </a:solidFill>
                <a:effectLst/>
                <a:latin typeface="Tahoma" pitchFamily="34" charset="0"/>
                <a:ea typeface="Tahoma" pitchFamily="34" charset="0"/>
                <a:cs typeface="Tahoma" pitchFamily="34" charset="0"/>
              </a:rPr>
              <a:t>“In Him was life”</a:t>
            </a:r>
            <a:r>
              <a:rPr lang="en-US" sz="4000" dirty="0" smtClean="0">
                <a:solidFill>
                  <a:schemeClr val="bg1"/>
                </a:solidFill>
                <a:effectLst/>
                <a:latin typeface="Tahoma" pitchFamily="34" charset="0"/>
                <a:ea typeface="Tahoma" pitchFamily="34" charset="0"/>
                <a:cs typeface="Tahoma" pitchFamily="34" charset="0"/>
              </a:rPr>
              <a:t> (John 1:4).</a:t>
            </a:r>
          </a:p>
          <a:p>
            <a:pPr marL="609600" indent="-609600">
              <a:lnSpc>
                <a:spcPct val="80000"/>
              </a:lnSpc>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The law of biogenesis states that all living matter must come from other living matter.</a:t>
            </a:r>
          </a:p>
          <a:p>
            <a:pPr marL="609600" indent="-609600" algn="ctr">
              <a:lnSpc>
                <a:spcPct val="80000"/>
              </a:lnSpc>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 The theory of evolution could never produce one life but the Bible teaches that Christ is the source of all life.</a:t>
            </a:r>
            <a:endParaRPr lang="en-US" sz="2000" dirty="0" smtClean="0">
              <a:solidFill>
                <a:schemeClr val="bg1"/>
              </a:solidFill>
              <a:effectLst/>
              <a:latin typeface="Tahoma" pitchFamily="34" charset="0"/>
              <a:ea typeface="Tahoma" pitchFamily="34" charset="0"/>
              <a:cs typeface="Tahoma" pitchFamily="34" charset="0"/>
            </a:endParaRPr>
          </a:p>
          <a:p>
            <a:pPr marL="609600" indent="-609600">
              <a:lnSpc>
                <a:spcPct val="8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While the thief only comes to steal, kill, and destroy, Jesus came to lay down his life for the sheep (sinners like us) so that we might have the abundant life in Him (John 10:10ff). </a:t>
            </a:r>
          </a:p>
          <a:p>
            <a:pPr marL="609600" indent="-609600" algn="ctr">
              <a:lnSpc>
                <a:spcPct val="9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Jesus Christ has the words of eternal life </a:t>
            </a:r>
            <a:r>
              <a:rPr lang="en-US" sz="4000" dirty="0" smtClean="0">
                <a:solidFill>
                  <a:schemeClr val="bg1"/>
                </a:solidFill>
                <a:latin typeface="Tahoma" pitchFamily="34" charset="0"/>
                <a:ea typeface="Tahoma" pitchFamily="34" charset="0"/>
                <a:cs typeface="Tahoma" pitchFamily="34" charset="0"/>
              </a:rPr>
              <a:t>and through</a:t>
            </a:r>
            <a:r>
              <a:rPr lang="en-US" sz="4000" dirty="0" smtClean="0">
                <a:solidFill>
                  <a:schemeClr val="bg1"/>
                </a:solidFill>
                <a:effectLst/>
                <a:latin typeface="Tahoma" pitchFamily="34" charset="0"/>
                <a:ea typeface="Tahoma" pitchFamily="34" charset="0"/>
                <a:cs typeface="Tahoma" pitchFamily="34" charset="0"/>
              </a:rPr>
              <a:t> His resurrection we can be raised from the dead to live forever in heaven with Him (John 6:68; 11:25; Phil. 3:20-31).</a:t>
            </a:r>
          </a:p>
          <a:p>
            <a:pPr marL="609600" indent="-609600" algn="ctr">
              <a:lnSpc>
                <a:spcPct val="90000"/>
              </a:lnSpc>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4000" dirty="0" smtClean="0">
              <a:solidFill>
                <a:schemeClr val="bg1"/>
              </a:solidFill>
              <a:latin typeface="Tahoma" pitchFamily="34" charset="0"/>
              <a:ea typeface="Tahoma" pitchFamily="34" charset="0"/>
              <a:cs typeface="Tahoma" pitchFamily="34" charset="0"/>
            </a:endParaRPr>
          </a:p>
          <a:p>
            <a:pPr marL="609600" indent="-609600">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The Word is the Illuminator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Men loved the darkness rather than the Light so they hated,  rejected, &amp; crucified Him (John 3:19-20; 1:5; Luke 23:23).</a:t>
            </a:r>
          </a:p>
          <a:p>
            <a:pPr marL="609600" indent="-609600" algn="ctr">
              <a:lnSpc>
                <a:spcPct val="80000"/>
              </a:lnSpc>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But God so loved the world that He gave His only begotten Son so that they might have be saved (John 3:16; </a:t>
            </a:r>
            <a:r>
              <a:rPr lang="en-US" sz="4000" dirty="0" err="1" smtClean="0">
                <a:solidFill>
                  <a:schemeClr val="bg1"/>
                </a:solidFill>
                <a:effectLst/>
                <a:latin typeface="Tahoma" pitchFamily="34" charset="0"/>
                <a:ea typeface="Tahoma" pitchFamily="34" charset="0"/>
                <a:cs typeface="Tahoma" pitchFamily="34" charset="0"/>
              </a:rPr>
              <a:t>Lk</a:t>
            </a:r>
            <a:r>
              <a:rPr lang="en-US" sz="4000" dirty="0" smtClean="0">
                <a:solidFill>
                  <a:schemeClr val="bg1"/>
                </a:solidFill>
                <a:effectLst/>
                <a:latin typeface="Tahoma" pitchFamily="34" charset="0"/>
                <a:ea typeface="Tahoma" pitchFamily="34" charset="0"/>
                <a:cs typeface="Tahoma" pitchFamily="34" charset="0"/>
              </a:rPr>
              <a:t>. 23:34).</a:t>
            </a:r>
          </a:p>
          <a:p>
            <a:pPr marL="609600" indent="-609600" algn="ctr">
              <a:lnSpc>
                <a:spcPct val="80000"/>
              </a:lnSpc>
              <a:buNone/>
            </a:pPr>
            <a:r>
              <a:rPr lang="en-US" sz="1200" dirty="0" smtClean="0">
                <a:solidFill>
                  <a:schemeClr val="bg1"/>
                </a:solidFill>
                <a:effectLst/>
                <a:latin typeface="Tahoma" pitchFamily="34" charset="0"/>
                <a:ea typeface="Tahoma" pitchFamily="34" charset="0"/>
                <a:cs typeface="Tahoma" pitchFamily="34" charset="0"/>
              </a:rPr>
              <a:t> </a:t>
            </a:r>
          </a:p>
          <a:p>
            <a:pPr marL="609600" indent="-609600" algn="ctr">
              <a:lnSpc>
                <a:spcPct val="80000"/>
              </a:lnSpc>
              <a:buNone/>
            </a:pPr>
            <a:r>
              <a:rPr lang="en-US" sz="1200" dirty="0" err="1" smtClean="0">
                <a:solidFill>
                  <a:schemeClr val="bg1"/>
                </a:solidFill>
                <a:effectLst/>
                <a:latin typeface="Tahoma" pitchFamily="34" charset="0"/>
                <a:ea typeface="Tahoma" pitchFamily="34" charset="0"/>
                <a:cs typeface="Tahoma" pitchFamily="34" charset="0"/>
              </a:rPr>
              <a:t>T</a:t>
            </a:r>
            <a:r>
              <a:rPr lang="en-US" sz="4000" dirty="0" err="1" smtClean="0">
                <a:solidFill>
                  <a:schemeClr val="bg1"/>
                </a:solidFill>
                <a:effectLst/>
                <a:latin typeface="Tahoma" pitchFamily="34" charset="0"/>
                <a:ea typeface="Tahoma" pitchFamily="34" charset="0"/>
                <a:cs typeface="Tahoma" pitchFamily="34" charset="0"/>
              </a:rPr>
              <a:t>The</a:t>
            </a:r>
            <a:r>
              <a:rPr lang="en-US" sz="4000" dirty="0" smtClean="0">
                <a:solidFill>
                  <a:schemeClr val="bg1"/>
                </a:solidFill>
                <a:effectLst/>
                <a:latin typeface="Tahoma" pitchFamily="34" charset="0"/>
                <a:ea typeface="Tahoma" pitchFamily="34" charset="0"/>
                <a:cs typeface="Tahoma" pitchFamily="34" charset="0"/>
              </a:rPr>
              <a:t> Word that illumined all the stars is the Light of the world who came to enlighten all men (John 1:6-9).</a:t>
            </a:r>
          </a:p>
          <a:p>
            <a:pPr marL="609600" indent="-609600">
              <a:lnSpc>
                <a:spcPct val="80000"/>
              </a:lnSpc>
              <a:buNone/>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Just as the light dispels the darkness, those who had been blinded by Satan can now see and know the truth like Saul. (Acts 9:9, 18; 22:16; 26:18)</a:t>
            </a:r>
          </a:p>
          <a:p>
            <a:pPr marL="609600" indent="-609600" algn="ctr">
              <a:lnSpc>
                <a:spcPct val="90000"/>
              </a:lnSpc>
              <a:buNone/>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latin typeface="Tahoma" pitchFamily="34" charset="0"/>
                <a:ea typeface="Tahoma" pitchFamily="34" charset="0"/>
                <a:cs typeface="Tahoma" pitchFamily="34" charset="0"/>
              </a:rPr>
              <a:t>All who believe &amp; practice the truth </a:t>
            </a:r>
            <a:r>
              <a:rPr lang="en-US" sz="4000" dirty="0" smtClean="0">
                <a:solidFill>
                  <a:schemeClr val="bg1"/>
                </a:solidFill>
                <a:effectLst/>
                <a:latin typeface="Tahoma" pitchFamily="34" charset="0"/>
                <a:ea typeface="Tahoma" pitchFamily="34" charset="0"/>
                <a:cs typeface="Tahoma" pitchFamily="34" charset="0"/>
              </a:rPr>
              <a:t>won’t walk in sin but follow Jesus &amp; have eternal life (John 3:21; 8:12; 1 John 3:4ff).</a:t>
            </a:r>
          </a:p>
          <a:p>
            <a:pPr marL="609600" indent="-609600" algn="ctr">
              <a:buNone/>
            </a:pPr>
            <a:endParaRPr lang="en-US" sz="4000" dirty="0" smtClean="0">
              <a:solidFill>
                <a:schemeClr val="bg1"/>
              </a:solidFill>
              <a:latin typeface="Tahoma" pitchFamily="34" charset="0"/>
              <a:ea typeface="Tahoma" pitchFamily="34" charset="0"/>
              <a:cs typeface="Tahoma" pitchFamily="34" charset="0"/>
            </a:endParaRPr>
          </a:p>
          <a:p>
            <a:pPr marL="609600" indent="-609600">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Autofit/>
          </a:bodyPr>
          <a:lstStyle/>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 Word is Eternal, the Word is Deity, the Word is the Creator, the Word is the Life-giver, and the Word is the Illuminator.  </a:t>
            </a:r>
          </a:p>
          <a:p>
            <a:pPr marL="609600" indent="-609600" algn="ctr">
              <a:lnSpc>
                <a:spcPct val="90000"/>
              </a:lnSpc>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 word is Jesus Christ who is the same yesterday, today, and forever (Hebrews 13:8).  </a:t>
            </a:r>
          </a:p>
          <a:p>
            <a:pPr marL="609600" indent="-609600" algn="ctr">
              <a:lnSpc>
                <a:spcPct val="90000"/>
              </a:lnSpc>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Peter, James, and John saw His glory </a:t>
            </a:r>
            <a:r>
              <a:rPr lang="en-US" sz="4000" dirty="0" smtClean="0">
                <a:solidFill>
                  <a:schemeClr val="bg1"/>
                </a:solidFill>
                <a:latin typeface="Tahoma" pitchFamily="34" charset="0"/>
                <a:ea typeface="Tahoma" pitchFamily="34" charset="0"/>
                <a:cs typeface="Tahoma" pitchFamily="34" charset="0"/>
              </a:rPr>
              <a:t>in the transfiguration on the </a:t>
            </a:r>
            <a:r>
              <a:rPr lang="en-US" sz="4000" dirty="0" smtClean="0">
                <a:solidFill>
                  <a:schemeClr val="bg1"/>
                </a:solidFill>
                <a:effectLst/>
                <a:latin typeface="Tahoma" pitchFamily="34" charset="0"/>
                <a:ea typeface="Tahoma" pitchFamily="34" charset="0"/>
                <a:cs typeface="Tahoma" pitchFamily="34" charset="0"/>
              </a:rPr>
              <a:t>Mountain (Matt. 17:1-2; Luke 9:32; 2 Pt. 1:16ff). </a:t>
            </a:r>
          </a:p>
          <a:p>
            <a:pPr marL="609600" indent="-609600" algn="ctr">
              <a:lnSpc>
                <a:spcPct val="90000"/>
              </a:lnSpc>
            </a:pPr>
            <a:endParaRPr lang="en-US" sz="10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Jesus </a:t>
            </a:r>
            <a:r>
              <a:rPr lang="en-US" sz="4000" dirty="0" smtClean="0">
                <a:solidFill>
                  <a:schemeClr val="bg1"/>
                </a:solidFill>
                <a:latin typeface="Tahoma" pitchFamily="34" charset="0"/>
                <a:ea typeface="Tahoma" pitchFamily="34" charset="0"/>
                <a:cs typeface="Tahoma" pitchFamily="34" charset="0"/>
              </a:rPr>
              <a:t>has the words of eternal life &amp; only through Him can we go to heaven (John 14:6; 20:28-31).</a:t>
            </a:r>
          </a:p>
          <a:p>
            <a:pPr marL="609600" indent="-609600" algn="ctr">
              <a:lnSpc>
                <a:spcPct val="90000"/>
              </a:lnSpc>
              <a:buNone/>
            </a:pPr>
            <a:endParaRPr lang="en-US" sz="10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000" dirty="0" smtClean="0">
                <a:solidFill>
                  <a:schemeClr val="bg1"/>
                </a:solidFill>
                <a:latin typeface="Tahoma" pitchFamily="34" charset="0"/>
                <a:ea typeface="Tahoma" pitchFamily="34" charset="0"/>
                <a:cs typeface="Tahoma" pitchFamily="34" charset="0"/>
              </a:rPr>
              <a:t>Unless you believe He is the Son of God and are born again you will die in your sins (John 3:3, 36; 8:24; 1 Pt. 1:22ff).</a:t>
            </a:r>
            <a:endParaRPr lang="en-US" sz="40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36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2441</TotalTime>
  <Words>854</Words>
  <Application>Microsoft Office PowerPoint</Application>
  <PresentationFormat>Custom</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Word</vt:lpstr>
      <vt:lpstr>Introduction</vt:lpstr>
      <vt:lpstr>The Word is Eternal</vt:lpstr>
      <vt:lpstr>The Word is Deity</vt:lpstr>
      <vt:lpstr>The Word is the Creator</vt:lpstr>
      <vt:lpstr>The Word is the Life-Giver</vt:lpstr>
      <vt:lpstr>The Word is the Illuminator</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dc:title>
  <dc:creator>Steven Lawrence Locklair</dc:creator>
  <cp:lastModifiedBy>Steven Lawrence Locklair</cp:lastModifiedBy>
  <cp:revision>9</cp:revision>
  <dcterms:created xsi:type="dcterms:W3CDTF">2013-10-18T19:07:12Z</dcterms:created>
  <dcterms:modified xsi:type="dcterms:W3CDTF">2013-10-20T11:49:08Z</dcterms:modified>
</cp:coreProperties>
</file>