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4630400" cy="8229600"/>
  <p:notesSz cx="6858000" cy="9144000"/>
  <p:defaultTextStyle>
    <a:defPPr>
      <a:defRPr lang="en-US"/>
    </a:defPPr>
    <a:lvl1pPr marL="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-876" y="-114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4B5D7-B9F6-43FF-B643-E9BB29C6AE31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D86DB-C5B2-46CA-B8A4-7631555240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5432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Paul </a:t>
            </a:r>
          </a:p>
          <a:p>
            <a:r>
              <a:rPr lang="en-US" dirty="0" smtClean="0"/>
              <a:t>   exhorts us to fulfill is "to keep the unity of the Spirit in the bond</a:t>
            </a:r>
          </a:p>
          <a:p>
            <a:r>
              <a:rPr lang="en-US" dirty="0" smtClean="0"/>
              <a:t>   of peace" - </a:t>
            </a:r>
            <a:r>
              <a:rPr lang="en-US" dirty="0" err="1" smtClean="0"/>
              <a:t>Ep</a:t>
            </a:r>
            <a:r>
              <a:rPr lang="en-US" dirty="0" smtClean="0"/>
              <a:t> 4:3</a:t>
            </a:r>
          </a:p>
          <a:p>
            <a:r>
              <a:rPr lang="en-US" dirty="0" smtClean="0"/>
              <a:t>   a. Christ "attained" this unity by His work on the cross</a:t>
            </a:r>
          </a:p>
          <a:p>
            <a:r>
              <a:rPr lang="en-US" dirty="0" smtClean="0"/>
              <a:t>   b. Our task is to "maintain" it</a:t>
            </a:r>
          </a:p>
          <a:p>
            <a:endParaRPr lang="en-US" dirty="0" smtClean="0"/>
          </a:p>
          <a:p>
            <a:r>
              <a:rPr lang="en-US" dirty="0" smtClean="0"/>
              <a:t>[Beginning, then, with a charge to "walk worthy of the calling with </a:t>
            </a:r>
          </a:p>
          <a:p>
            <a:r>
              <a:rPr lang="en-US" dirty="0" smtClean="0"/>
              <a:t>which you were called" (</a:t>
            </a:r>
            <a:r>
              <a:rPr lang="en-US" dirty="0" err="1" smtClean="0"/>
              <a:t>Ep</a:t>
            </a:r>
            <a:r>
              <a:rPr lang="en-US" dirty="0" smtClean="0"/>
              <a:t> 4:1), Paul describes how to have a "worthy </a:t>
            </a:r>
          </a:p>
          <a:p>
            <a:r>
              <a:rPr lang="en-US" dirty="0" smtClean="0"/>
              <a:t>walk", and that is by displaying...]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D86DB-C5B2-46CA-B8A4-7631555240B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9032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"ATTITUDES" FOR MAINTAINING UNITY (1-3)</a:t>
            </a:r>
          </a:p>
          <a:p>
            <a:endParaRPr lang="en-US" dirty="0" smtClean="0"/>
          </a:p>
          <a:p>
            <a:r>
              <a:rPr lang="en-US" dirty="0" smtClean="0"/>
              <a:t>   A. LOWLINESS...</a:t>
            </a:r>
          </a:p>
          <a:p>
            <a:r>
              <a:rPr lang="en-US" dirty="0" smtClean="0"/>
              <a:t>      1. This word means:</a:t>
            </a:r>
          </a:p>
          <a:p>
            <a:r>
              <a:rPr lang="en-US" dirty="0" smtClean="0"/>
              <a:t>         a. The having a humble opinion of one's self</a:t>
            </a:r>
          </a:p>
          <a:p>
            <a:r>
              <a:rPr lang="en-US" dirty="0" smtClean="0"/>
              <a:t>         b. A deep sense of one's (moral) littleness</a:t>
            </a:r>
          </a:p>
          <a:p>
            <a:r>
              <a:rPr lang="en-US" dirty="0" smtClean="0"/>
              <a:t>         c. Modesty, humility, lowliness of mind</a:t>
            </a:r>
          </a:p>
          <a:p>
            <a:r>
              <a:rPr lang="en-US" dirty="0" smtClean="0"/>
              <a:t>      2. This virtue is necessary in order in order to properly value </a:t>
            </a:r>
          </a:p>
          <a:p>
            <a:r>
              <a:rPr lang="en-US" dirty="0" smtClean="0"/>
              <a:t>         others around you - cf. </a:t>
            </a:r>
            <a:r>
              <a:rPr lang="en-US" dirty="0" err="1" smtClean="0"/>
              <a:t>Php</a:t>
            </a:r>
            <a:r>
              <a:rPr lang="en-US" dirty="0" smtClean="0"/>
              <a:t> 2:3-4</a:t>
            </a:r>
          </a:p>
          <a:p>
            <a:r>
              <a:rPr lang="en-US" dirty="0" smtClean="0"/>
              <a:t>      3. Without this virtue, members in the body begin trying to be the</a:t>
            </a:r>
          </a:p>
          <a:p>
            <a:r>
              <a:rPr lang="en-US" dirty="0" smtClean="0"/>
              <a:t>         "head" of the body, a role reserved only for Christ</a:t>
            </a:r>
          </a:p>
          <a:p>
            <a:endParaRPr lang="en-US" dirty="0" smtClean="0"/>
          </a:p>
          <a:p>
            <a:r>
              <a:rPr lang="en-US" dirty="0" smtClean="0"/>
              <a:t>   B. GENTLENESS...</a:t>
            </a:r>
          </a:p>
          <a:p>
            <a:r>
              <a:rPr lang="en-US" dirty="0" smtClean="0"/>
              <a:t>      1. This word can be translated as gentleness, mildness, meekness</a:t>
            </a:r>
          </a:p>
          <a:p>
            <a:r>
              <a:rPr lang="en-US" dirty="0" smtClean="0"/>
              <a:t>      2. It is not a quality of weakness, but of power under control</a:t>
            </a:r>
          </a:p>
          <a:p>
            <a:r>
              <a:rPr lang="en-US" dirty="0" smtClean="0"/>
              <a:t>         a. Moses was a meek man (</a:t>
            </a:r>
            <a:r>
              <a:rPr lang="en-US" dirty="0" err="1" smtClean="0"/>
              <a:t>Num</a:t>
            </a:r>
            <a:r>
              <a:rPr lang="en-US" dirty="0" smtClean="0"/>
              <a:t> 12:3), but capable of great</a:t>
            </a:r>
          </a:p>
          <a:p>
            <a:r>
              <a:rPr lang="en-US" dirty="0" smtClean="0"/>
              <a:t>            strength and boldness</a:t>
            </a:r>
          </a:p>
          <a:p>
            <a:r>
              <a:rPr lang="en-US" dirty="0" smtClean="0"/>
              <a:t>         b. Jesus was "meek and lowly in heart" (Mt 11:29), but we see</a:t>
            </a:r>
          </a:p>
          <a:p>
            <a:r>
              <a:rPr lang="en-US" dirty="0" smtClean="0"/>
              <a:t>            where He drove the money changers out of the temple</a:t>
            </a:r>
          </a:p>
          <a:p>
            <a:r>
              <a:rPr lang="en-US" dirty="0" smtClean="0"/>
              <a:t>      3. Thus it is being gentle, even when there is the potential for </a:t>
            </a:r>
          </a:p>
          <a:p>
            <a:r>
              <a:rPr lang="en-US" dirty="0" smtClean="0"/>
              <a:t>         being harsh, but gentleness is more conducive for maintaining </a:t>
            </a:r>
          </a:p>
          <a:p>
            <a:r>
              <a:rPr lang="en-US" dirty="0" smtClean="0"/>
              <a:t>         unity</a:t>
            </a:r>
          </a:p>
          <a:p>
            <a:endParaRPr lang="en-US" dirty="0" smtClean="0"/>
          </a:p>
          <a:p>
            <a:r>
              <a:rPr lang="en-US" dirty="0" smtClean="0"/>
              <a:t>   C. LONG-SUFFERING...</a:t>
            </a:r>
          </a:p>
          <a:p>
            <a:r>
              <a:rPr lang="en-US" dirty="0" smtClean="0"/>
              <a:t>      1. The idea here is one of patience, forbearance, longsuffering, </a:t>
            </a:r>
          </a:p>
          <a:p>
            <a:r>
              <a:rPr lang="en-US" dirty="0" smtClean="0"/>
              <a:t>         slowness in avenging wrongs</a:t>
            </a:r>
          </a:p>
          <a:p>
            <a:r>
              <a:rPr lang="en-US" dirty="0" smtClean="0"/>
              <a:t>      2. When the body consists of members who are not perfect, and </a:t>
            </a:r>
          </a:p>
          <a:p>
            <a:r>
              <a:rPr lang="en-US" dirty="0" smtClean="0"/>
              <a:t>         often sin against each other, maintaining unity is not possible</a:t>
            </a:r>
          </a:p>
          <a:p>
            <a:r>
              <a:rPr lang="en-US" dirty="0" smtClean="0"/>
              <a:t>         unless they are willing to endure each other's imperfections</a:t>
            </a:r>
          </a:p>
          <a:p>
            <a:endParaRPr lang="en-US" dirty="0" smtClean="0"/>
          </a:p>
          <a:p>
            <a:r>
              <a:rPr lang="en-US" dirty="0" smtClean="0"/>
              <a:t>   D. BEARING WITH ONE ANOTHER IN LOVE...</a:t>
            </a:r>
          </a:p>
          <a:p>
            <a:r>
              <a:rPr lang="en-US" dirty="0" smtClean="0"/>
              <a:t>      1. Similar to longsuffering, "bearing" means to sustain, to bear,</a:t>
            </a:r>
          </a:p>
          <a:p>
            <a:r>
              <a:rPr lang="en-US" dirty="0" smtClean="0"/>
              <a:t>         to endure</a:t>
            </a:r>
          </a:p>
          <a:p>
            <a:r>
              <a:rPr lang="en-US" dirty="0" smtClean="0"/>
              <a:t>      2. What makes such "longsuffering" and "forbearance" possible is </a:t>
            </a:r>
          </a:p>
          <a:p>
            <a:r>
              <a:rPr lang="en-US" dirty="0" smtClean="0"/>
              <a:t>         another virtue:  "love"</a:t>
            </a:r>
          </a:p>
          <a:p>
            <a:r>
              <a:rPr lang="en-US" dirty="0" smtClean="0"/>
              <a:t>      3. As Paul wrote in his chapter on love:  "love suffers long...is</a:t>
            </a:r>
          </a:p>
          <a:p>
            <a:r>
              <a:rPr lang="en-US" dirty="0" smtClean="0"/>
              <a:t>         not provoked" - 1Co 13:4-5</a:t>
            </a:r>
          </a:p>
          <a:p>
            <a:r>
              <a:rPr lang="en-US" dirty="0" smtClean="0"/>
              <a:t>      4. Indeed, the virtue of love is the "tie" that binds all these </a:t>
            </a:r>
          </a:p>
          <a:p>
            <a:r>
              <a:rPr lang="en-US" dirty="0" smtClean="0"/>
              <a:t>         virtues together - cf. Col 3:12-14</a:t>
            </a:r>
          </a:p>
          <a:p>
            <a:endParaRPr lang="en-US" dirty="0" smtClean="0"/>
          </a:p>
          <a:p>
            <a:r>
              <a:rPr lang="en-US" dirty="0" smtClean="0"/>
              <a:t>   E. ENDEAVOR...</a:t>
            </a:r>
          </a:p>
          <a:p>
            <a:r>
              <a:rPr lang="en-US" dirty="0" smtClean="0"/>
              <a:t>      1. Displaying these virtues does not come naturally nor easy, nor </a:t>
            </a:r>
          </a:p>
          <a:p>
            <a:r>
              <a:rPr lang="en-US" dirty="0" smtClean="0"/>
              <a:t>         does maintaining unity</a:t>
            </a:r>
          </a:p>
          <a:p>
            <a:r>
              <a:rPr lang="en-US" dirty="0" smtClean="0"/>
              <a:t>      2. Thus the need for much effort, as Paul uses a word which means </a:t>
            </a:r>
          </a:p>
          <a:p>
            <a:r>
              <a:rPr lang="en-US" dirty="0" smtClean="0"/>
              <a:t>         "to exert one's self, endeavor, give diligence"</a:t>
            </a:r>
          </a:p>
          <a:p>
            <a:endParaRPr lang="en-US" dirty="0" smtClean="0"/>
          </a:p>
          <a:p>
            <a:r>
              <a:rPr lang="en-US" dirty="0" smtClean="0"/>
              <a:t>[Only by giving diligence to display ALL these virtues, can we hope to </a:t>
            </a:r>
          </a:p>
          <a:p>
            <a:r>
              <a:rPr lang="en-US" dirty="0" smtClean="0"/>
              <a:t>"keep (maintain) the unity of the Spirit in the bond of peace" (</a:t>
            </a:r>
            <a:r>
              <a:rPr lang="en-US" dirty="0" err="1" smtClean="0"/>
              <a:t>Ep</a:t>
            </a:r>
            <a:r>
              <a:rPr lang="en-US" dirty="0" smtClean="0"/>
              <a:t> </a:t>
            </a:r>
          </a:p>
          <a:p>
            <a:r>
              <a:rPr lang="en-US" dirty="0" smtClean="0"/>
              <a:t>4:3).</a:t>
            </a:r>
          </a:p>
          <a:p>
            <a:endParaRPr lang="en-US" dirty="0" smtClean="0"/>
          </a:p>
          <a:p>
            <a:r>
              <a:rPr lang="en-US" dirty="0" smtClean="0"/>
              <a:t>But just as important as having the right "attitudes", is understanding</a:t>
            </a:r>
          </a:p>
          <a:p>
            <a:r>
              <a:rPr lang="en-US" dirty="0" smtClean="0"/>
              <a:t>and holding to...]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D86DB-C5B2-46CA-B8A4-7631555240B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5162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"BASIS" OF UNITY (4-6)</a:t>
            </a:r>
          </a:p>
          <a:p>
            <a:endParaRPr lang="en-US" dirty="0" smtClean="0"/>
          </a:p>
          <a:p>
            <a:r>
              <a:rPr lang="en-US" dirty="0" smtClean="0"/>
              <a:t>   A. ONE BODY...</a:t>
            </a:r>
          </a:p>
          <a:p>
            <a:r>
              <a:rPr lang="en-US" dirty="0" smtClean="0"/>
              <a:t>      1. This refers to the body of Christ, the church - </a:t>
            </a:r>
            <a:r>
              <a:rPr lang="en-US" dirty="0" err="1" smtClean="0"/>
              <a:t>Ep</a:t>
            </a:r>
            <a:r>
              <a:rPr lang="en-US" dirty="0" smtClean="0"/>
              <a:t> 1:22-23</a:t>
            </a:r>
          </a:p>
          <a:p>
            <a:r>
              <a:rPr lang="en-US" dirty="0" smtClean="0"/>
              <a:t>      2. Of course, Paul speaks here of the church in the "universal" </a:t>
            </a:r>
          </a:p>
          <a:p>
            <a:r>
              <a:rPr lang="en-US" dirty="0" smtClean="0"/>
              <a:t>         sense</a:t>
            </a:r>
          </a:p>
          <a:p>
            <a:r>
              <a:rPr lang="en-US" dirty="0" smtClean="0"/>
              <a:t>         a. The "body" of saved believers throughout the world</a:t>
            </a:r>
          </a:p>
          <a:p>
            <a:r>
              <a:rPr lang="en-US" dirty="0" smtClean="0"/>
              <a:t>         b. Of which Christ is the "head", and "savior of the body" - 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Ep</a:t>
            </a:r>
            <a:r>
              <a:rPr lang="en-US" dirty="0" smtClean="0"/>
              <a:t> 5:23</a:t>
            </a:r>
          </a:p>
          <a:p>
            <a:r>
              <a:rPr lang="en-US" dirty="0" smtClean="0"/>
              <a:t>      3. While there may be many "local" churches (congregations), there</a:t>
            </a:r>
          </a:p>
          <a:p>
            <a:r>
              <a:rPr lang="en-US" dirty="0" smtClean="0"/>
              <a:t>         is only ONE "universal" church, with ONE "head" - Jesus Christ!</a:t>
            </a:r>
          </a:p>
          <a:p>
            <a:endParaRPr lang="en-US" dirty="0" smtClean="0"/>
          </a:p>
          <a:p>
            <a:r>
              <a:rPr lang="en-US" dirty="0" smtClean="0"/>
              <a:t>   B. ONE SPIRIT...</a:t>
            </a:r>
          </a:p>
          <a:p>
            <a:r>
              <a:rPr lang="en-US" dirty="0" smtClean="0"/>
              <a:t>      1. This would be the Holy Spirit</a:t>
            </a:r>
          </a:p>
          <a:p>
            <a:r>
              <a:rPr lang="en-US" dirty="0" smtClean="0"/>
              <a:t>      2. Who has already been described in this epistle...</a:t>
            </a:r>
          </a:p>
          <a:p>
            <a:r>
              <a:rPr lang="en-US" dirty="0" smtClean="0"/>
              <a:t>         a. As "the Holy Spirit of promise" - </a:t>
            </a:r>
            <a:r>
              <a:rPr lang="en-US" dirty="0" err="1" smtClean="0"/>
              <a:t>Ep</a:t>
            </a:r>
            <a:r>
              <a:rPr lang="en-US" dirty="0" smtClean="0"/>
              <a:t> 1:13</a:t>
            </a:r>
          </a:p>
          <a:p>
            <a:r>
              <a:rPr lang="en-US" dirty="0" smtClean="0"/>
              <a:t>         b. As "the guarantee of our inheritance" - </a:t>
            </a:r>
            <a:r>
              <a:rPr lang="en-US" dirty="0" err="1" smtClean="0"/>
              <a:t>Ep</a:t>
            </a:r>
            <a:r>
              <a:rPr lang="en-US" dirty="0" smtClean="0"/>
              <a:t> 1:14</a:t>
            </a:r>
          </a:p>
          <a:p>
            <a:r>
              <a:rPr lang="en-US" dirty="0" smtClean="0"/>
              <a:t>         c. By Whom both Jew and Gentile have access to the Father - 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Ep</a:t>
            </a:r>
            <a:r>
              <a:rPr lang="en-US" dirty="0" smtClean="0"/>
              <a:t> 2:18</a:t>
            </a:r>
          </a:p>
          <a:p>
            <a:r>
              <a:rPr lang="en-US" dirty="0" smtClean="0"/>
              <a:t>         d. In Whom God habitats those who are being built a "holy </a:t>
            </a:r>
          </a:p>
          <a:p>
            <a:r>
              <a:rPr lang="en-US" dirty="0" smtClean="0"/>
              <a:t>            temple" - </a:t>
            </a:r>
            <a:r>
              <a:rPr lang="en-US" dirty="0" err="1" smtClean="0"/>
              <a:t>Ep</a:t>
            </a:r>
            <a:r>
              <a:rPr lang="en-US" dirty="0" smtClean="0"/>
              <a:t> 2:21-22</a:t>
            </a:r>
          </a:p>
          <a:p>
            <a:r>
              <a:rPr lang="en-US" dirty="0" smtClean="0"/>
              <a:t>         e. By Whom the "mystery of Christ" was revealed to the apostles</a:t>
            </a:r>
          </a:p>
          <a:p>
            <a:r>
              <a:rPr lang="en-US" dirty="0" smtClean="0"/>
              <a:t>            and prophets - </a:t>
            </a:r>
            <a:r>
              <a:rPr lang="en-US" dirty="0" err="1" smtClean="0"/>
              <a:t>Ep</a:t>
            </a:r>
            <a:r>
              <a:rPr lang="en-US" dirty="0" smtClean="0"/>
              <a:t> 3:5</a:t>
            </a:r>
          </a:p>
          <a:p>
            <a:r>
              <a:rPr lang="en-US" dirty="0" smtClean="0"/>
              <a:t>         f. Through Whom God strengthens with might the inner man - 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Ep</a:t>
            </a:r>
            <a:r>
              <a:rPr lang="en-US" dirty="0" smtClean="0"/>
              <a:t> 3:16</a:t>
            </a:r>
          </a:p>
          <a:p>
            <a:r>
              <a:rPr lang="en-US" dirty="0" smtClean="0"/>
              <a:t>         g. As the One whose "unity" is to be maintained in the bond of </a:t>
            </a:r>
          </a:p>
          <a:p>
            <a:r>
              <a:rPr lang="en-US" dirty="0" smtClean="0"/>
              <a:t>            peace - </a:t>
            </a:r>
            <a:r>
              <a:rPr lang="en-US" dirty="0" err="1" smtClean="0"/>
              <a:t>Ep</a:t>
            </a:r>
            <a:r>
              <a:rPr lang="en-US" dirty="0" smtClean="0"/>
              <a:t> 4:3</a:t>
            </a:r>
          </a:p>
          <a:p>
            <a:endParaRPr lang="en-US" dirty="0" smtClean="0"/>
          </a:p>
          <a:p>
            <a:r>
              <a:rPr lang="en-US" dirty="0" smtClean="0"/>
              <a:t>   C. ONE HOPE OF YOUR CALLING...</a:t>
            </a:r>
          </a:p>
          <a:p>
            <a:r>
              <a:rPr lang="en-US" dirty="0" smtClean="0"/>
              <a:t>      1. For Paul, this pertains primarily to "the resurrection of the </a:t>
            </a:r>
          </a:p>
          <a:p>
            <a:r>
              <a:rPr lang="en-US" dirty="0" smtClean="0"/>
              <a:t>         dead" - Ac 23:6; 24:15; Ro 8:23-24; cf. 1Co 15:19-23; 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3:10-11,20-21</a:t>
            </a:r>
          </a:p>
          <a:p>
            <a:r>
              <a:rPr lang="en-US" dirty="0" smtClean="0"/>
              <a:t>      2. Which necessarily includes such concepts of "salvation" (1 </a:t>
            </a:r>
            <a:r>
              <a:rPr lang="en-US" dirty="0" err="1" smtClean="0"/>
              <a:t>Th</a:t>
            </a:r>
            <a:endParaRPr lang="en-US" dirty="0" smtClean="0"/>
          </a:p>
          <a:p>
            <a:r>
              <a:rPr lang="en-US" dirty="0" smtClean="0"/>
              <a:t>         5:8) and "eternal life" (Tit 1:2; 3:7)</a:t>
            </a:r>
          </a:p>
          <a:p>
            <a:endParaRPr lang="en-US" dirty="0" smtClean="0"/>
          </a:p>
          <a:p>
            <a:r>
              <a:rPr lang="en-US" dirty="0" smtClean="0"/>
              <a:t>   D. ONE LORD...</a:t>
            </a:r>
          </a:p>
          <a:p>
            <a:r>
              <a:rPr lang="en-US" dirty="0" smtClean="0"/>
              <a:t>      1. This refers to Jesus, of course - 1Co 8:5-6</a:t>
            </a:r>
          </a:p>
          <a:p>
            <a:r>
              <a:rPr lang="en-US" dirty="0" smtClean="0"/>
              <a:t>      2. Whom God has made "both Lord and Christ" - Ac 2:36</a:t>
            </a:r>
          </a:p>
          <a:p>
            <a:endParaRPr lang="en-US" dirty="0" smtClean="0"/>
          </a:p>
          <a:p>
            <a:r>
              <a:rPr lang="en-US" dirty="0" smtClean="0"/>
              <a:t>   E. ONE FAITH...</a:t>
            </a:r>
          </a:p>
          <a:p>
            <a:r>
              <a:rPr lang="en-US" dirty="0" smtClean="0"/>
              <a:t>      1. This the body of truth, "the faith", which Jude says was "once</a:t>
            </a:r>
          </a:p>
          <a:p>
            <a:r>
              <a:rPr lang="en-US" dirty="0" smtClean="0"/>
              <a:t>         for all delivered to the saints" - Jude 3</a:t>
            </a:r>
          </a:p>
          <a:p>
            <a:r>
              <a:rPr lang="en-US" dirty="0" smtClean="0"/>
              <a:t>      2. It is that "pattern of sound words" of that Paul taught Timothy</a:t>
            </a:r>
          </a:p>
          <a:p>
            <a:r>
              <a:rPr lang="en-US" dirty="0" smtClean="0"/>
              <a:t>         (2Ti 1:13), and which he was to commit to faithful men (2</a:t>
            </a:r>
          </a:p>
          <a:p>
            <a:r>
              <a:rPr lang="en-US" dirty="0" smtClean="0"/>
              <a:t>         Tit 2:2)</a:t>
            </a:r>
          </a:p>
          <a:p>
            <a:r>
              <a:rPr lang="en-US" dirty="0" smtClean="0"/>
              <a:t>      3. We find this "pattern of sound words" in the pages of the New </a:t>
            </a:r>
          </a:p>
          <a:p>
            <a:r>
              <a:rPr lang="en-US" dirty="0" smtClean="0"/>
              <a:t>         Testament, which contains that which all Christians must </a:t>
            </a:r>
          </a:p>
          <a:p>
            <a:r>
              <a:rPr lang="en-US" dirty="0" smtClean="0"/>
              <a:t>         believe</a:t>
            </a:r>
          </a:p>
          <a:p>
            <a:endParaRPr lang="en-US" dirty="0" smtClean="0"/>
          </a:p>
          <a:p>
            <a:r>
              <a:rPr lang="en-US" dirty="0" smtClean="0"/>
              <a:t>   F. ONE BAPTISM...</a:t>
            </a:r>
          </a:p>
          <a:p>
            <a:r>
              <a:rPr lang="en-US" dirty="0" smtClean="0"/>
              <a:t>      1. This is the baptism...</a:t>
            </a:r>
          </a:p>
          <a:p>
            <a:r>
              <a:rPr lang="en-US" dirty="0" smtClean="0"/>
              <a:t>         a. Commanded by Jesus - Mt 28:18-20; Mk 16:15-16</a:t>
            </a:r>
          </a:p>
          <a:p>
            <a:r>
              <a:rPr lang="en-US" dirty="0" smtClean="0"/>
              <a:t>         b. Preached and commanded by His apostles - Ac 2:38; 10:48</a:t>
            </a:r>
          </a:p>
          <a:p>
            <a:r>
              <a:rPr lang="en-US" dirty="0" smtClean="0"/>
              <a:t>         c. By which those who submit to are added to the Lord's body, </a:t>
            </a:r>
          </a:p>
          <a:p>
            <a:r>
              <a:rPr lang="en-US" dirty="0" smtClean="0"/>
              <a:t>            the church - Ac 2:42,47</a:t>
            </a:r>
          </a:p>
          <a:p>
            <a:r>
              <a:rPr lang="en-US" dirty="0" smtClean="0"/>
              <a:t>      2. I.e., the baptism in which a penitent believer is immersed in </a:t>
            </a:r>
          </a:p>
          <a:p>
            <a:r>
              <a:rPr lang="en-US" dirty="0" smtClean="0"/>
              <a:t>         water for the remission of sins and the gift of the Holy Spirit</a:t>
            </a:r>
          </a:p>
          <a:p>
            <a:r>
              <a:rPr lang="en-US" dirty="0" smtClean="0"/>
              <a:t>         - Ac 2:38; 10:47-48</a:t>
            </a:r>
          </a:p>
          <a:p>
            <a:endParaRPr lang="en-US" dirty="0" smtClean="0"/>
          </a:p>
          <a:p>
            <a:r>
              <a:rPr lang="en-US" dirty="0" smtClean="0"/>
              <a:t>   G. ONE GOD AND FATHER...</a:t>
            </a:r>
          </a:p>
          <a:p>
            <a:r>
              <a:rPr lang="en-US" dirty="0" smtClean="0"/>
              <a:t>      1. The Father, Who together with the Son and Holy Spirit, makes up</a:t>
            </a:r>
          </a:p>
          <a:p>
            <a:r>
              <a:rPr lang="en-US" dirty="0" smtClean="0"/>
              <a:t>         the "Godhead"</a:t>
            </a:r>
          </a:p>
          <a:p>
            <a:r>
              <a:rPr lang="en-US" dirty="0" smtClean="0"/>
              <a:t>      2. Note that Paul emphasizes both:</a:t>
            </a:r>
          </a:p>
          <a:p>
            <a:r>
              <a:rPr lang="en-US" dirty="0" smtClean="0"/>
              <a:t>         a. His personality ("Father of all")</a:t>
            </a:r>
          </a:p>
          <a:p>
            <a:r>
              <a:rPr lang="en-US" dirty="0" smtClean="0"/>
              <a:t>         b. His transcendence and omnipresence ("who is above all, and </a:t>
            </a:r>
          </a:p>
          <a:p>
            <a:r>
              <a:rPr lang="en-US" dirty="0" smtClean="0"/>
              <a:t>            through all, and in you all")</a:t>
            </a:r>
          </a:p>
          <a:p>
            <a:endParaRPr lang="en-US" dirty="0" smtClean="0"/>
          </a:p>
          <a:p>
            <a:r>
              <a:rPr lang="en-US" dirty="0" smtClean="0"/>
              <a:t>[These "seven ones" constitute "the unity of the Spirit" that as </a:t>
            </a:r>
          </a:p>
          <a:p>
            <a:r>
              <a:rPr lang="en-US" dirty="0" smtClean="0"/>
              <a:t>Christians we must be so diligent to keep "in the bond of peace".  Not </a:t>
            </a:r>
          </a:p>
          <a:p>
            <a:r>
              <a:rPr lang="en-US" dirty="0" smtClean="0"/>
              <a:t>one of these is "non-essential"!  E.g., just as crucial as maintaining </a:t>
            </a:r>
          </a:p>
          <a:p>
            <a:r>
              <a:rPr lang="en-US" dirty="0" smtClean="0"/>
              <a:t>who the "One Lord" is, so we must be steadfast in holding to the "One </a:t>
            </a:r>
          </a:p>
          <a:p>
            <a:r>
              <a:rPr lang="en-US" dirty="0" smtClean="0"/>
              <a:t>Baptism"!</a:t>
            </a:r>
          </a:p>
          <a:p>
            <a:endParaRPr lang="en-US" dirty="0" smtClean="0"/>
          </a:p>
          <a:p>
            <a:r>
              <a:rPr lang="en-US" dirty="0" smtClean="0"/>
              <a:t>To assist us in our efforts to "keep the unity of the Spirit", Christ </a:t>
            </a:r>
          </a:p>
          <a:p>
            <a:r>
              <a:rPr lang="en-US" dirty="0" smtClean="0"/>
              <a:t>has given to His church certain "gifts".  Let's now consider ...]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D86DB-C5B2-46CA-B8A4-7631555240B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072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Understanding it as "functions", we see that Christ gave some</a:t>
            </a:r>
          </a:p>
          <a:p>
            <a:r>
              <a:rPr lang="en-US" dirty="0" smtClean="0"/>
              <a:t>         to be...</a:t>
            </a:r>
          </a:p>
          <a:p>
            <a:r>
              <a:rPr lang="en-US" dirty="0" smtClean="0"/>
              <a:t>         a. APOSTLES</a:t>
            </a:r>
          </a:p>
          <a:p>
            <a:r>
              <a:rPr lang="en-US" dirty="0" smtClean="0"/>
              <a:t>            1) Those who were to be eye-witnesses of the resurrection </a:t>
            </a:r>
          </a:p>
          <a:p>
            <a:r>
              <a:rPr lang="en-US" dirty="0" smtClean="0"/>
              <a:t>               - Ac 1:15-22</a:t>
            </a:r>
          </a:p>
          <a:p>
            <a:r>
              <a:rPr lang="en-US" dirty="0" smtClean="0"/>
              <a:t>            2) Their role in the church was foundational, necessary to </a:t>
            </a:r>
          </a:p>
          <a:p>
            <a:r>
              <a:rPr lang="en-US" dirty="0" smtClean="0"/>
              <a:t>               the establishment of the church - </a:t>
            </a:r>
            <a:r>
              <a:rPr lang="en-US" dirty="0" err="1" smtClean="0"/>
              <a:t>Ep</a:t>
            </a:r>
            <a:r>
              <a:rPr lang="en-US" dirty="0" smtClean="0"/>
              <a:t> 2:20</a:t>
            </a:r>
          </a:p>
          <a:p>
            <a:r>
              <a:rPr lang="en-US" dirty="0" smtClean="0"/>
              <a:t>            3) As such, their work or function was temporary</a:t>
            </a:r>
          </a:p>
          <a:p>
            <a:r>
              <a:rPr lang="en-US" dirty="0" smtClean="0"/>
              <a:t>         b. PROPHETS</a:t>
            </a:r>
          </a:p>
          <a:p>
            <a:r>
              <a:rPr lang="en-US" dirty="0" smtClean="0"/>
              <a:t>            1) These were inspired men and women used in the process of </a:t>
            </a:r>
          </a:p>
          <a:p>
            <a:r>
              <a:rPr lang="en-US" dirty="0" smtClean="0"/>
              <a:t>               revelation - </a:t>
            </a:r>
            <a:r>
              <a:rPr lang="en-US" dirty="0" err="1" smtClean="0"/>
              <a:t>Ep</a:t>
            </a:r>
            <a:r>
              <a:rPr lang="en-US" dirty="0" smtClean="0"/>
              <a:t> 3:5; cf. Ac 2:17; 11:28; 21:9</a:t>
            </a:r>
          </a:p>
          <a:p>
            <a:r>
              <a:rPr lang="en-US" dirty="0" smtClean="0"/>
              <a:t>            2) As with the apostles, their role was foundational, </a:t>
            </a:r>
          </a:p>
          <a:p>
            <a:r>
              <a:rPr lang="en-US" dirty="0" smtClean="0"/>
              <a:t>               necessary to the establishment of the church - </a:t>
            </a:r>
            <a:r>
              <a:rPr lang="en-US" dirty="0" err="1" smtClean="0"/>
              <a:t>Ep</a:t>
            </a:r>
            <a:r>
              <a:rPr lang="en-US" dirty="0" smtClean="0"/>
              <a:t> 2:20</a:t>
            </a:r>
          </a:p>
          <a:p>
            <a:r>
              <a:rPr lang="en-US" dirty="0" smtClean="0"/>
              <a:t>            3) Just as apostles were not replaced, so the prophets' role</a:t>
            </a:r>
          </a:p>
          <a:p>
            <a:r>
              <a:rPr lang="en-US" dirty="0" smtClean="0"/>
              <a:t>               was temporary - cf. 1Co 13:8</a:t>
            </a:r>
          </a:p>
          <a:p>
            <a:r>
              <a:rPr lang="en-US" dirty="0" smtClean="0"/>
              <a:t>         c. EVANGELISTS</a:t>
            </a:r>
          </a:p>
          <a:p>
            <a:r>
              <a:rPr lang="en-US" dirty="0" smtClean="0"/>
              <a:t>            1) Literally, "bearers of good news"</a:t>
            </a:r>
          </a:p>
          <a:p>
            <a:r>
              <a:rPr lang="en-US" dirty="0" smtClean="0"/>
              <a:t>            2) These are individuals like Philip (Ac 21:8), who </a:t>
            </a:r>
          </a:p>
          <a:p>
            <a:r>
              <a:rPr lang="en-US" dirty="0" smtClean="0"/>
              <a:t>               proclaimed the gospel of Christ both publicly and </a:t>
            </a:r>
          </a:p>
          <a:p>
            <a:r>
              <a:rPr lang="en-US" dirty="0" smtClean="0"/>
              <a:t>               privately - cf. Ac 8:5-13,26-40</a:t>
            </a:r>
          </a:p>
          <a:p>
            <a:r>
              <a:rPr lang="en-US" dirty="0" smtClean="0"/>
              <a:t>            3) Timothy was charged to "do the work of an evangelist" </a:t>
            </a:r>
          </a:p>
          <a:p>
            <a:r>
              <a:rPr lang="en-US" dirty="0" smtClean="0"/>
              <a:t>               - 2Ti 4:5</a:t>
            </a:r>
          </a:p>
          <a:p>
            <a:r>
              <a:rPr lang="en-US" dirty="0" smtClean="0"/>
              <a:t>            4) Unlike apostles and prophets, their work does not involve</a:t>
            </a:r>
          </a:p>
          <a:p>
            <a:r>
              <a:rPr lang="en-US" dirty="0" smtClean="0"/>
              <a:t>               "laying the foundation", but rather building upon that </a:t>
            </a:r>
          </a:p>
          <a:p>
            <a:r>
              <a:rPr lang="en-US" dirty="0" smtClean="0"/>
              <a:t>               which is already laid, which they do every time they lead</a:t>
            </a:r>
          </a:p>
          <a:p>
            <a:r>
              <a:rPr lang="en-US" dirty="0" smtClean="0"/>
              <a:t>               someone to Christ</a:t>
            </a:r>
          </a:p>
          <a:p>
            <a:r>
              <a:rPr lang="en-US" dirty="0" smtClean="0"/>
              <a:t>            5) Therefore, their work or function continues to the </a:t>
            </a:r>
          </a:p>
          <a:p>
            <a:r>
              <a:rPr lang="en-US" dirty="0" smtClean="0"/>
              <a:t>               present</a:t>
            </a:r>
          </a:p>
          <a:p>
            <a:r>
              <a:rPr lang="en-US" dirty="0" smtClean="0"/>
              <a:t>         c. PASTORS AND TEACHERS</a:t>
            </a:r>
          </a:p>
          <a:p>
            <a:r>
              <a:rPr lang="en-US" dirty="0" smtClean="0"/>
              <a:t>            1) It may be that Paul intended these terms to describe one</a:t>
            </a:r>
          </a:p>
          <a:p>
            <a:r>
              <a:rPr lang="en-US" dirty="0" smtClean="0"/>
              <a:t>               function (because "some" is not repeated)</a:t>
            </a:r>
          </a:p>
          <a:p>
            <a:r>
              <a:rPr lang="en-US" dirty="0" smtClean="0"/>
              <a:t>               a) The role of "pastor" (shepherd) certainly requires</a:t>
            </a:r>
          </a:p>
          <a:p>
            <a:r>
              <a:rPr lang="en-US" dirty="0" smtClean="0"/>
              <a:t>                  "feeding" or teaching</a:t>
            </a:r>
          </a:p>
          <a:p>
            <a:r>
              <a:rPr lang="en-US" dirty="0" smtClean="0"/>
              <a:t>               b) While there is indication elsewhere that there was a</a:t>
            </a:r>
          </a:p>
          <a:p>
            <a:r>
              <a:rPr lang="en-US" dirty="0" smtClean="0"/>
              <a:t>                  special function of "teachers" in the local church -</a:t>
            </a:r>
          </a:p>
          <a:p>
            <a:r>
              <a:rPr lang="en-US" dirty="0" smtClean="0"/>
              <a:t>                  Ac 13:1; 1Co 12:28-29; 2Ti 1:11; </a:t>
            </a:r>
            <a:r>
              <a:rPr lang="en-US" dirty="0" err="1" smtClean="0"/>
              <a:t>Jm</a:t>
            </a:r>
            <a:r>
              <a:rPr lang="en-US" dirty="0" smtClean="0"/>
              <a:t> 3:1</a:t>
            </a:r>
          </a:p>
          <a:p>
            <a:r>
              <a:rPr lang="en-US" dirty="0" smtClean="0"/>
              <a:t>            2) The term "pastor" is found only here in the Scriptures,</a:t>
            </a:r>
          </a:p>
          <a:p>
            <a:r>
              <a:rPr lang="en-US" dirty="0" smtClean="0"/>
              <a:t>               but from Ac 20:17,28 and 1Pe 5:1-2 it becomes clear</a:t>
            </a:r>
          </a:p>
          <a:p>
            <a:r>
              <a:rPr lang="en-US" dirty="0" smtClean="0"/>
              <a:t>               that "pastors, shepherds, elders, presbyters, bishops,</a:t>
            </a:r>
          </a:p>
          <a:p>
            <a:r>
              <a:rPr lang="en-US" dirty="0" smtClean="0"/>
              <a:t>               overseers" are simply different terms describing the</a:t>
            </a:r>
          </a:p>
          <a:p>
            <a:r>
              <a:rPr lang="en-US" dirty="0" smtClean="0"/>
              <a:t>               spiritual leaders of local congregations</a:t>
            </a:r>
          </a:p>
          <a:p>
            <a:r>
              <a:rPr lang="en-US" dirty="0" smtClean="0"/>
              <a:t>            3) The nature of the work of "pastors and teachers" (i.e.,</a:t>
            </a:r>
          </a:p>
          <a:p>
            <a:r>
              <a:rPr lang="en-US" dirty="0" smtClean="0"/>
              <a:t>               overseeing and feeding the flock of God) naturally</a:t>
            </a:r>
          </a:p>
          <a:p>
            <a:r>
              <a:rPr lang="en-US" dirty="0" smtClean="0"/>
              <a:t>               follows the work of the evangelists</a:t>
            </a:r>
          </a:p>
          <a:p>
            <a:r>
              <a:rPr lang="en-US" dirty="0" smtClean="0"/>
              <a:t>            4) And like the function of evangelist, continues to the</a:t>
            </a:r>
          </a:p>
          <a:p>
            <a:r>
              <a:rPr lang="en-US" dirty="0" smtClean="0"/>
              <a:t>               present</a:t>
            </a:r>
            <a:endParaRPr lang="en-US" b="1" dirty="0" smtClean="0"/>
          </a:p>
          <a:p>
            <a:r>
              <a:rPr lang="en-US" b="1" dirty="0" smtClean="0"/>
              <a:t>         d. What about DEACONS?</a:t>
            </a:r>
          </a:p>
          <a:p>
            <a:r>
              <a:rPr lang="en-US" b="1" dirty="0" smtClean="0"/>
              <a:t>            1) Clearly Paul does not intend this passage in Ephesians to</a:t>
            </a:r>
          </a:p>
          <a:p>
            <a:r>
              <a:rPr lang="en-US" b="1" dirty="0" smtClean="0"/>
              <a:t>               be an exhaustive list of functions in the Lord's church,</a:t>
            </a:r>
          </a:p>
          <a:p>
            <a:r>
              <a:rPr lang="en-US" b="1" dirty="0" smtClean="0"/>
              <a:t>               for he does not mention deacons - cf. </a:t>
            </a:r>
            <a:r>
              <a:rPr lang="en-US" b="1" dirty="0" err="1" smtClean="0"/>
              <a:t>Php</a:t>
            </a:r>
            <a:r>
              <a:rPr lang="en-US" b="1" dirty="0" smtClean="0"/>
              <a:t> 1:1; 1Ti 3:8</a:t>
            </a:r>
          </a:p>
          <a:p>
            <a:r>
              <a:rPr lang="en-US" b="1" dirty="0" smtClean="0"/>
              <a:t>            2) But the list is adequate to illustrate the point:  Christ</a:t>
            </a:r>
          </a:p>
          <a:p>
            <a:r>
              <a:rPr lang="en-US" b="1" dirty="0" smtClean="0"/>
              <a:t>               has given "gifts" to His church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smtClean="0"/>
              <a:t>THE PURPOSE OF THESE GIFTS... (12-16)</a:t>
            </a:r>
          </a:p>
          <a:p>
            <a:r>
              <a:rPr lang="en-US" dirty="0" smtClean="0"/>
              <a:t>      1. To prepare members of the body for service ("equip the saints </a:t>
            </a:r>
          </a:p>
          <a:p>
            <a:r>
              <a:rPr lang="en-US" dirty="0" smtClean="0"/>
              <a:t>         for work of ministry")</a:t>
            </a:r>
          </a:p>
          <a:p>
            <a:r>
              <a:rPr lang="en-US" dirty="0" smtClean="0"/>
              <a:t>      2. To build up the members of the body ("edify the body of </a:t>
            </a:r>
          </a:p>
          <a:p>
            <a:r>
              <a:rPr lang="en-US" dirty="0" smtClean="0"/>
              <a:t>         Christ"), so they...</a:t>
            </a:r>
          </a:p>
          <a:p>
            <a:r>
              <a:rPr lang="en-US" dirty="0" smtClean="0"/>
              <a:t>         a. Can grow to maturity (13)</a:t>
            </a:r>
          </a:p>
          <a:p>
            <a:r>
              <a:rPr lang="en-US" dirty="0" smtClean="0"/>
              <a:t>            1) Possessing the unity of the faith</a:t>
            </a:r>
          </a:p>
          <a:p>
            <a:r>
              <a:rPr lang="en-US" dirty="0" smtClean="0"/>
              <a:t>            2) Having the knowledge of the Son of God</a:t>
            </a:r>
          </a:p>
          <a:p>
            <a:r>
              <a:rPr lang="en-US" dirty="0" smtClean="0"/>
              <a:t>            3) Measuring up to the stature expected of those in Christ</a:t>
            </a:r>
          </a:p>
          <a:p>
            <a:r>
              <a:rPr lang="en-US" dirty="0" smtClean="0"/>
              <a:t>         b. Will not be children (14)</a:t>
            </a:r>
          </a:p>
          <a:p>
            <a:r>
              <a:rPr lang="en-US" dirty="0" smtClean="0"/>
              <a:t>            1) Tossed to and fro by every doctrine that comes along</a:t>
            </a:r>
          </a:p>
          <a:p>
            <a:r>
              <a:rPr lang="en-US" dirty="0" smtClean="0"/>
              <a:t>            2) Easily deceived by cunning and false teachers</a:t>
            </a:r>
          </a:p>
          <a:p>
            <a:r>
              <a:rPr lang="en-US" dirty="0" smtClean="0"/>
              <a:t>         c. But instead will be "growing upward" as the body of Christ </a:t>
            </a:r>
          </a:p>
          <a:p>
            <a:r>
              <a:rPr lang="en-US" dirty="0" smtClean="0"/>
              <a:t>            (15-16)</a:t>
            </a:r>
          </a:p>
          <a:p>
            <a:r>
              <a:rPr lang="en-US" dirty="0" smtClean="0"/>
              <a:t>            1) Growing up in all things into the Head, Christ</a:t>
            </a:r>
          </a:p>
          <a:p>
            <a:r>
              <a:rPr lang="en-US" dirty="0" smtClean="0"/>
              <a:t>            2) From which the whole body can grow, provided every part </a:t>
            </a:r>
          </a:p>
          <a:p>
            <a:r>
              <a:rPr lang="en-US" dirty="0" smtClean="0"/>
              <a:t>               does it share</a:t>
            </a:r>
          </a:p>
          <a:p>
            <a:r>
              <a:rPr lang="en-US" dirty="0" smtClean="0"/>
              <a:t>            3) Made possible also as we "speak the truth in love" and </a:t>
            </a:r>
          </a:p>
          <a:p>
            <a:r>
              <a:rPr lang="en-US" dirty="0" smtClean="0"/>
              <a:t>               "edify itself in love"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D86DB-C5B2-46CA-B8A4-7631555240B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9220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can just...</a:t>
            </a:r>
          </a:p>
          <a:p>
            <a:r>
              <a:rPr lang="en-US" dirty="0" smtClean="0"/>
              <a:t>   a. Display the "attitudes" necessary for unity</a:t>
            </a:r>
          </a:p>
          <a:p>
            <a:r>
              <a:rPr lang="en-US" dirty="0" smtClean="0"/>
              <a:t>   b. Hold fast to the "basis" upon which our unity rests</a:t>
            </a:r>
          </a:p>
          <a:p>
            <a:r>
              <a:rPr lang="en-US" dirty="0" smtClean="0"/>
              <a:t>   c. Utilize the "gifts" Christ has given to assure we all come to the </a:t>
            </a:r>
          </a:p>
          <a:p>
            <a:r>
              <a:rPr lang="en-US" dirty="0" smtClean="0"/>
              <a:t>      unity of the faith</a:t>
            </a:r>
          </a:p>
          <a:p>
            <a:r>
              <a:rPr lang="en-US" dirty="0" smtClean="0"/>
              <a:t>   ...then Christ's work on the cross will not be in vain! - cf. </a:t>
            </a:r>
            <a:r>
              <a:rPr lang="en-US" dirty="0" err="1" smtClean="0"/>
              <a:t>Ep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2:16</a:t>
            </a:r>
          </a:p>
          <a:p>
            <a:endParaRPr lang="en-US" dirty="0" smtClean="0"/>
          </a:p>
          <a:p>
            <a:r>
              <a:rPr lang="en-US" dirty="0" smtClean="0"/>
              <a:t>2. Not only that, but then we will also truly conduct ourselves in a </a:t>
            </a:r>
          </a:p>
          <a:p>
            <a:r>
              <a:rPr lang="en-US" dirty="0" smtClean="0"/>
              <a:t>   manner "worthy of the calling with which you were called" - </a:t>
            </a:r>
            <a:r>
              <a:rPr lang="en-US" dirty="0" err="1" smtClean="0"/>
              <a:t>Ep</a:t>
            </a:r>
            <a:r>
              <a:rPr lang="en-US" dirty="0" smtClean="0"/>
              <a:t> 4:1</a:t>
            </a:r>
          </a:p>
          <a:p>
            <a:r>
              <a:rPr lang="en-US" dirty="0" smtClean="0"/>
              <a:t>   a. We were called to be "fellow citizens with the saints and members</a:t>
            </a:r>
          </a:p>
          <a:p>
            <a:r>
              <a:rPr lang="en-US" dirty="0" smtClean="0"/>
              <a:t>      of the household of God" - </a:t>
            </a:r>
            <a:r>
              <a:rPr lang="en-US" dirty="0" err="1" smtClean="0"/>
              <a:t>Ep</a:t>
            </a:r>
            <a:r>
              <a:rPr lang="en-US" dirty="0" smtClean="0"/>
              <a:t> 2:19</a:t>
            </a:r>
          </a:p>
          <a:p>
            <a:r>
              <a:rPr lang="en-US" dirty="0" smtClean="0"/>
              <a:t>   b. We were called to be "a holy temple in the Lord", "a habitation of</a:t>
            </a:r>
          </a:p>
          <a:p>
            <a:r>
              <a:rPr lang="en-US" dirty="0" smtClean="0"/>
              <a:t>      God in the Spirit" - </a:t>
            </a:r>
            <a:r>
              <a:rPr lang="en-US" dirty="0" err="1" smtClean="0"/>
              <a:t>Ep</a:t>
            </a:r>
            <a:r>
              <a:rPr lang="en-US" dirty="0" smtClean="0"/>
              <a:t> 2:21-22</a:t>
            </a:r>
          </a:p>
          <a:p>
            <a:r>
              <a:rPr lang="en-US" dirty="0" smtClean="0"/>
              <a:t>   c. We were called to "make known the manifold wisdom of God" - </a:t>
            </a:r>
            <a:r>
              <a:rPr lang="en-US" dirty="0" err="1" smtClean="0"/>
              <a:t>Ep</a:t>
            </a:r>
            <a:endParaRPr lang="en-US" dirty="0" smtClean="0"/>
          </a:p>
          <a:p>
            <a:r>
              <a:rPr lang="en-US" dirty="0" smtClean="0"/>
              <a:t>      3:10</a:t>
            </a:r>
          </a:p>
          <a:p>
            <a:endParaRPr lang="en-US" dirty="0" smtClean="0"/>
          </a:p>
          <a:p>
            <a:r>
              <a:rPr lang="en-US" dirty="0" smtClean="0"/>
              <a:t>Are you doing all you can as a member of the body of Christ to "walk</a:t>
            </a:r>
          </a:p>
          <a:p>
            <a:r>
              <a:rPr lang="en-US" dirty="0" smtClean="0"/>
              <a:t>together in unity", and by so doing walk in manner worthy of our</a:t>
            </a:r>
          </a:p>
          <a:p>
            <a:r>
              <a:rPr lang="en-US" dirty="0" smtClean="0"/>
              <a:t>calling?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D86DB-C5B2-46CA-B8A4-7631555240B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1727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946" y="1737361"/>
            <a:ext cx="10590790" cy="3995497"/>
          </a:xfrm>
        </p:spPr>
        <p:txBody>
          <a:bodyPr anchor="b"/>
          <a:lstStyle>
            <a:lvl1pPr>
              <a:defRPr sz="8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946" y="5732856"/>
            <a:ext cx="10590790" cy="1033704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220-4067-4E8E-97B4-4A659918A48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FFC-229D-415F-ADCC-524ADE233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636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948" y="5760704"/>
            <a:ext cx="10590788" cy="680086"/>
          </a:xfrm>
        </p:spPr>
        <p:txBody>
          <a:bodyPr anchor="b">
            <a:normAutofit/>
          </a:bodyPr>
          <a:lstStyle>
            <a:lvl1pPr algn="l">
              <a:defRPr sz="29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85946" y="822960"/>
            <a:ext cx="10590790" cy="436879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900"/>
            </a:lvl1pPr>
            <a:lvl2pPr marL="548640" indent="0">
              <a:buNone/>
              <a:defRPr sz="1900"/>
            </a:lvl2pPr>
            <a:lvl3pPr marL="1097280" indent="0">
              <a:buNone/>
              <a:defRPr sz="1900"/>
            </a:lvl3pPr>
            <a:lvl4pPr marL="1645920" indent="0">
              <a:buNone/>
              <a:defRPr sz="1900"/>
            </a:lvl4pPr>
            <a:lvl5pPr marL="2194560" indent="0">
              <a:buNone/>
              <a:defRPr sz="1900"/>
            </a:lvl5pPr>
            <a:lvl6pPr marL="2743200" indent="0">
              <a:buNone/>
              <a:defRPr sz="1900"/>
            </a:lvl6pPr>
            <a:lvl7pPr marL="3291840" indent="0">
              <a:buNone/>
              <a:defRPr sz="1900"/>
            </a:lvl7pPr>
            <a:lvl8pPr marL="3840480" indent="0">
              <a:buNone/>
              <a:defRPr sz="1900"/>
            </a:lvl8pPr>
            <a:lvl9pPr marL="4389120" indent="0">
              <a:buNone/>
              <a:defRPr sz="19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5947" y="6440790"/>
            <a:ext cx="10590787" cy="59245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220-4067-4E8E-97B4-4A659918A48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FFC-229D-415F-ADCC-524ADE233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2791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945" y="1737360"/>
            <a:ext cx="10590791" cy="2377440"/>
          </a:xfrm>
        </p:spPr>
        <p:txBody>
          <a:bodyPr/>
          <a:lstStyle>
            <a:lvl1pPr>
              <a:defRPr sz="5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5945" y="4389120"/>
            <a:ext cx="10590791" cy="2834640"/>
          </a:xfrm>
        </p:spPr>
        <p:txBody>
          <a:bodyPr anchor="ctr">
            <a:normAutofit/>
          </a:bodyPr>
          <a:lstStyle>
            <a:lvl1pPr marL="0" indent="0">
              <a:buNone/>
              <a:defRPr sz="22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220-4067-4E8E-97B4-4A659918A48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FFC-229D-415F-ADCC-524ADE233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971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762" y="1737360"/>
            <a:ext cx="9599178" cy="2788049"/>
          </a:xfrm>
        </p:spPr>
        <p:txBody>
          <a:bodyPr/>
          <a:lstStyle>
            <a:lvl1pPr>
              <a:defRPr sz="5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316481" y="4525409"/>
            <a:ext cx="8735579" cy="410609"/>
          </a:xfrm>
        </p:spPr>
        <p:txBody>
          <a:bodyPr vert="horz" lIns="109728" tIns="54864" rIns="109728" bIns="54864" rtlCol="0" anchor="t">
            <a:normAutofit/>
          </a:bodyPr>
          <a:lstStyle>
            <a:lvl1pPr marL="0" indent="0">
              <a:buNone/>
              <a:defRPr lang="en-US" sz="17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marL="0" lvl="0" indent="0"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5945" y="5220788"/>
            <a:ext cx="10590791" cy="2011680"/>
          </a:xfrm>
        </p:spPr>
        <p:txBody>
          <a:bodyPr anchor="ctr">
            <a:normAutofit/>
          </a:bodyPr>
          <a:lstStyle>
            <a:lvl1pPr marL="0" indent="0">
              <a:buNone/>
              <a:defRPr sz="22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220-4067-4E8E-97B4-4A659918A48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FFC-229D-415F-ADCC-524ADE2331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77954" y="1165504"/>
            <a:ext cx="962294" cy="1988237"/>
          </a:xfrm>
          <a:prstGeom prst="rect">
            <a:avLst/>
          </a:prstGeom>
          <a:noFill/>
        </p:spPr>
        <p:txBody>
          <a:bodyPr wrap="square" lIns="109728" tIns="54864" rIns="109728" bIns="54864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96588" y="3136544"/>
            <a:ext cx="962294" cy="1988237"/>
          </a:xfrm>
          <a:prstGeom prst="rect">
            <a:avLst/>
          </a:prstGeom>
          <a:noFill/>
        </p:spPr>
        <p:txBody>
          <a:bodyPr wrap="square" lIns="109728" tIns="54864" rIns="109728" bIns="54864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0994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945" y="3749041"/>
            <a:ext cx="10590792" cy="1983816"/>
          </a:xfrm>
        </p:spPr>
        <p:txBody>
          <a:bodyPr anchor="b"/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5945" y="5732857"/>
            <a:ext cx="10590791" cy="1032480"/>
          </a:xfrm>
        </p:spPr>
        <p:txBody>
          <a:bodyPr anchor="t"/>
          <a:lstStyle>
            <a:lvl1pPr marL="0" indent="0" algn="l">
              <a:buNone/>
              <a:defRPr sz="24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220-4067-4E8E-97B4-4A659918A48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FFC-229D-415F-ADCC-524ADE233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8980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9537" y="2377440"/>
            <a:ext cx="3536239" cy="691514"/>
          </a:xfrm>
        </p:spPr>
        <p:txBody>
          <a:bodyPr anchor="b">
            <a:noAutofit/>
          </a:bodyPr>
          <a:lstStyle>
            <a:lvl1pPr marL="0" indent="0">
              <a:buNone/>
              <a:defRPr sz="29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782956" y="3200400"/>
            <a:ext cx="3512820" cy="4307206"/>
          </a:xfrm>
        </p:spPr>
        <p:txBody>
          <a:bodyPr anchor="t">
            <a:normAutofit/>
          </a:bodyPr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0392" y="2377440"/>
            <a:ext cx="3523489" cy="691514"/>
          </a:xfrm>
        </p:spPr>
        <p:txBody>
          <a:bodyPr anchor="b">
            <a:noAutofit/>
          </a:bodyPr>
          <a:lstStyle>
            <a:lvl1pPr marL="0" indent="0">
              <a:buNone/>
              <a:defRPr sz="29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647727" y="3200400"/>
            <a:ext cx="3536153" cy="4307206"/>
          </a:xfrm>
        </p:spPr>
        <p:txBody>
          <a:bodyPr anchor="t">
            <a:normAutofit/>
          </a:bodyPr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549640" y="2377440"/>
            <a:ext cx="3518536" cy="691514"/>
          </a:xfrm>
        </p:spPr>
        <p:txBody>
          <a:bodyPr anchor="b">
            <a:noAutofit/>
          </a:bodyPr>
          <a:lstStyle>
            <a:lvl1pPr marL="0" indent="0">
              <a:buNone/>
              <a:defRPr sz="29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8549640" y="3200400"/>
            <a:ext cx="3518536" cy="4307206"/>
          </a:xfrm>
        </p:spPr>
        <p:txBody>
          <a:bodyPr anchor="t">
            <a:normAutofit/>
          </a:bodyPr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71370" y="2560320"/>
            <a:ext cx="0" cy="475488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54672" y="2560320"/>
            <a:ext cx="0" cy="4760258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220-4067-4E8E-97B4-4A659918A48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FFC-229D-415F-ADCC-524ADE233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5342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956" y="5101139"/>
            <a:ext cx="3528060" cy="691514"/>
          </a:xfrm>
        </p:spPr>
        <p:txBody>
          <a:bodyPr anchor="b">
            <a:noAutofit/>
          </a:bodyPr>
          <a:lstStyle>
            <a:lvl1pPr marL="0" indent="0">
              <a:buNone/>
              <a:defRPr sz="29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82956" y="2651760"/>
            <a:ext cx="3528060" cy="18288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900"/>
            </a:lvl1pPr>
            <a:lvl2pPr marL="548640" indent="0">
              <a:buNone/>
              <a:defRPr sz="1900"/>
            </a:lvl2pPr>
            <a:lvl3pPr marL="1097280" indent="0">
              <a:buNone/>
              <a:defRPr sz="1900"/>
            </a:lvl3pPr>
            <a:lvl4pPr marL="1645920" indent="0">
              <a:buNone/>
              <a:defRPr sz="1900"/>
            </a:lvl4pPr>
            <a:lvl5pPr marL="2194560" indent="0">
              <a:buNone/>
              <a:defRPr sz="1900"/>
            </a:lvl5pPr>
            <a:lvl6pPr marL="2743200" indent="0">
              <a:buNone/>
              <a:defRPr sz="1900"/>
            </a:lvl6pPr>
            <a:lvl7pPr marL="3291840" indent="0">
              <a:buNone/>
              <a:defRPr sz="1900"/>
            </a:lvl7pPr>
            <a:lvl8pPr marL="3840480" indent="0">
              <a:buNone/>
              <a:defRPr sz="1900"/>
            </a:lvl8pPr>
            <a:lvl9pPr marL="4389120" indent="0">
              <a:buNone/>
              <a:defRPr sz="19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782956" y="5792654"/>
            <a:ext cx="3528060" cy="791027"/>
          </a:xfrm>
        </p:spPr>
        <p:txBody>
          <a:bodyPr anchor="t">
            <a:normAutofit/>
          </a:bodyPr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7251" y="5101139"/>
            <a:ext cx="3516630" cy="691514"/>
          </a:xfrm>
        </p:spPr>
        <p:txBody>
          <a:bodyPr anchor="b">
            <a:noAutofit/>
          </a:bodyPr>
          <a:lstStyle>
            <a:lvl1pPr marL="0" indent="0">
              <a:buNone/>
              <a:defRPr sz="29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667249" y="2651760"/>
            <a:ext cx="3516630" cy="18288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900"/>
            </a:lvl1pPr>
            <a:lvl2pPr marL="548640" indent="0">
              <a:buNone/>
              <a:defRPr sz="1900"/>
            </a:lvl2pPr>
            <a:lvl3pPr marL="1097280" indent="0">
              <a:buNone/>
              <a:defRPr sz="1900"/>
            </a:lvl3pPr>
            <a:lvl4pPr marL="1645920" indent="0">
              <a:buNone/>
              <a:defRPr sz="1900"/>
            </a:lvl4pPr>
            <a:lvl5pPr marL="2194560" indent="0">
              <a:buNone/>
              <a:defRPr sz="1900"/>
            </a:lvl5pPr>
            <a:lvl6pPr marL="2743200" indent="0">
              <a:buNone/>
              <a:defRPr sz="1900"/>
            </a:lvl6pPr>
            <a:lvl7pPr marL="3291840" indent="0">
              <a:buNone/>
              <a:defRPr sz="1900"/>
            </a:lvl7pPr>
            <a:lvl8pPr marL="3840480" indent="0">
              <a:buNone/>
              <a:defRPr sz="1900"/>
            </a:lvl8pPr>
            <a:lvl9pPr marL="4389120" indent="0">
              <a:buNone/>
              <a:defRPr sz="19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65627" y="5792653"/>
            <a:ext cx="3521287" cy="791027"/>
          </a:xfrm>
        </p:spPr>
        <p:txBody>
          <a:bodyPr anchor="t">
            <a:normAutofit/>
          </a:bodyPr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549640" y="5101139"/>
            <a:ext cx="3518536" cy="691514"/>
          </a:xfrm>
        </p:spPr>
        <p:txBody>
          <a:bodyPr anchor="b">
            <a:noAutofit/>
          </a:bodyPr>
          <a:lstStyle>
            <a:lvl1pPr marL="0" indent="0">
              <a:buNone/>
              <a:defRPr sz="29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549639" y="2651760"/>
            <a:ext cx="3518536" cy="18288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900"/>
            </a:lvl1pPr>
            <a:lvl2pPr marL="548640" indent="0">
              <a:buNone/>
              <a:defRPr sz="1900"/>
            </a:lvl2pPr>
            <a:lvl3pPr marL="1097280" indent="0">
              <a:buNone/>
              <a:defRPr sz="1900"/>
            </a:lvl3pPr>
            <a:lvl4pPr marL="1645920" indent="0">
              <a:buNone/>
              <a:defRPr sz="1900"/>
            </a:lvl4pPr>
            <a:lvl5pPr marL="2194560" indent="0">
              <a:buNone/>
              <a:defRPr sz="1900"/>
            </a:lvl5pPr>
            <a:lvl6pPr marL="2743200" indent="0">
              <a:buNone/>
              <a:defRPr sz="1900"/>
            </a:lvl6pPr>
            <a:lvl7pPr marL="3291840" indent="0">
              <a:buNone/>
              <a:defRPr sz="1900"/>
            </a:lvl7pPr>
            <a:lvl8pPr marL="3840480" indent="0">
              <a:buNone/>
              <a:defRPr sz="1900"/>
            </a:lvl8pPr>
            <a:lvl9pPr marL="4389120" indent="0">
              <a:buNone/>
              <a:defRPr sz="19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8549491" y="5792650"/>
            <a:ext cx="3523196" cy="791027"/>
          </a:xfrm>
        </p:spPr>
        <p:txBody>
          <a:bodyPr anchor="t">
            <a:normAutofit/>
          </a:bodyPr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471370" y="2560320"/>
            <a:ext cx="0" cy="475488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354672" y="2560320"/>
            <a:ext cx="0" cy="4760258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220-4067-4E8E-97B4-4A659918A48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FFC-229D-415F-ADCC-524ADE233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9586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220-4067-4E8E-97B4-4A659918A48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FFC-229D-415F-ADCC-524ADE233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9433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65055" y="516256"/>
            <a:ext cx="2103121" cy="699135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2956" y="1064897"/>
            <a:ext cx="8907779" cy="64427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220-4067-4E8E-97B4-4A659918A48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FFC-229D-415F-ADCC-524ADE233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593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220-4067-4E8E-97B4-4A659918A48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FFC-229D-415F-ADCC-524ADE233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394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948" y="3434080"/>
            <a:ext cx="10590788" cy="2298776"/>
          </a:xfrm>
        </p:spPr>
        <p:txBody>
          <a:bodyPr anchor="b"/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5946" y="5732857"/>
            <a:ext cx="10590790" cy="1032480"/>
          </a:xfrm>
        </p:spPr>
        <p:txBody>
          <a:bodyPr anchor="t"/>
          <a:lstStyle>
            <a:lvl1pPr marL="0" indent="0" algn="l">
              <a:buNone/>
              <a:defRPr sz="24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220-4067-4E8E-97B4-4A659918A48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FFC-229D-415F-ADCC-524ADE233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278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3975" y="2472690"/>
            <a:ext cx="5275607" cy="503491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5392" y="2467311"/>
            <a:ext cx="5275609" cy="504029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220-4067-4E8E-97B4-4A659918A48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FFC-229D-415F-ADCC-524ADE233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102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3975" y="2286000"/>
            <a:ext cx="5275606" cy="691514"/>
          </a:xfrm>
        </p:spPr>
        <p:txBody>
          <a:bodyPr anchor="b">
            <a:noAutofit/>
          </a:bodyPr>
          <a:lstStyle>
            <a:lvl1pPr marL="0" indent="0">
              <a:buNone/>
              <a:defRPr sz="29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23975" y="3017520"/>
            <a:ext cx="5275607" cy="449008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85395" y="2286000"/>
            <a:ext cx="5275607" cy="691514"/>
          </a:xfrm>
        </p:spPr>
        <p:txBody>
          <a:bodyPr anchor="b">
            <a:noAutofit/>
          </a:bodyPr>
          <a:lstStyle>
            <a:lvl1pPr marL="0" indent="0">
              <a:buNone/>
              <a:defRPr sz="29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85395" y="3017520"/>
            <a:ext cx="5275607" cy="449008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220-4067-4E8E-97B4-4A659918A48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FFC-229D-415F-ADCC-524ADE233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142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220-4067-4E8E-97B4-4A659918A48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FFC-229D-415F-ADCC-524ADE233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458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220-4067-4E8E-97B4-4A659918A48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FFC-229D-415F-ADCC-524ADE233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392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944" y="1737360"/>
            <a:ext cx="4081277" cy="1737360"/>
          </a:xfrm>
        </p:spPr>
        <p:txBody>
          <a:bodyPr anchor="b"/>
          <a:lstStyle>
            <a:lvl1pPr algn="l">
              <a:defRPr sz="29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1540" y="1737360"/>
            <a:ext cx="6235196" cy="5486400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5944" y="3755137"/>
            <a:ext cx="4081276" cy="3474719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220-4067-4E8E-97B4-4A659918A48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FFC-229D-415F-ADCC-524ADE233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606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689" y="2225030"/>
            <a:ext cx="6111487" cy="1889770"/>
          </a:xfrm>
        </p:spPr>
        <p:txBody>
          <a:bodyPr anchor="b">
            <a:normAutofit/>
          </a:bodyPr>
          <a:lstStyle>
            <a:lvl1pPr algn="l">
              <a:defRPr sz="43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39455" y="1371600"/>
            <a:ext cx="3840480" cy="548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900"/>
            </a:lvl1pPr>
            <a:lvl2pPr marL="548640" indent="0">
              <a:buNone/>
              <a:defRPr sz="1900"/>
            </a:lvl2pPr>
            <a:lvl3pPr marL="1097280" indent="0">
              <a:buNone/>
              <a:defRPr sz="1900"/>
            </a:lvl3pPr>
            <a:lvl4pPr marL="1645920" indent="0">
              <a:buNone/>
              <a:defRPr sz="1900"/>
            </a:lvl4pPr>
            <a:lvl5pPr marL="2194560" indent="0">
              <a:buNone/>
              <a:defRPr sz="1900"/>
            </a:lvl5pPr>
            <a:lvl6pPr marL="2743200" indent="0">
              <a:buNone/>
              <a:defRPr sz="1900"/>
            </a:lvl6pPr>
            <a:lvl7pPr marL="3291840" indent="0">
              <a:buNone/>
              <a:defRPr sz="1900"/>
            </a:lvl7pPr>
            <a:lvl8pPr marL="3840480" indent="0">
              <a:buNone/>
              <a:defRPr sz="1900"/>
            </a:lvl8pPr>
            <a:lvl9pPr marL="4389120" indent="0">
              <a:buNone/>
              <a:defRPr sz="19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5945" y="4389120"/>
            <a:ext cx="6101975" cy="1645920"/>
          </a:xfrm>
        </p:spPr>
        <p:txBody>
          <a:bodyPr>
            <a:normAutofit/>
          </a:bodyPr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220-4067-4E8E-97B4-4A659918A48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FFC-229D-415F-ADCC-524ADE233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30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3203623"/>
            <a:ext cx="4844414" cy="5025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3470817"/>
            <a:ext cx="1826894" cy="2838544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0330814" y="2011680"/>
            <a:ext cx="3383280" cy="338328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9599295" y="1"/>
            <a:ext cx="1924064" cy="13696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10327054" y="7315200"/>
            <a:ext cx="1192481" cy="9144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2525374" y="0"/>
            <a:ext cx="822960" cy="137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5334" y="543262"/>
            <a:ext cx="11285668" cy="1680636"/>
          </a:xfrm>
          <a:prstGeom prst="rect">
            <a:avLst/>
          </a:prstGeom>
        </p:spPr>
        <p:txBody>
          <a:bodyPr vert="horz" lIns="109728" tIns="54864" rIns="109728" bIns="54864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3975" y="2463502"/>
            <a:ext cx="10735849" cy="5034577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2186767" y="2148842"/>
            <a:ext cx="1188719" cy="365759"/>
          </a:xfrm>
          <a:prstGeom prst="rect">
            <a:avLst/>
          </a:prstGeom>
        </p:spPr>
        <p:txBody>
          <a:bodyPr vert="horz" lIns="109728" tIns="54864" rIns="109728" bIns="54864" rtlCol="0" anchor="t"/>
          <a:lstStyle>
            <a:lvl1pPr algn="l">
              <a:defRPr sz="13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C77C220-4067-4E8E-97B4-4A659918A48E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0741888" y="3870357"/>
            <a:ext cx="4631754" cy="365761"/>
          </a:xfrm>
          <a:prstGeom prst="rect">
            <a:avLst/>
          </a:prstGeom>
        </p:spPr>
        <p:txBody>
          <a:bodyPr vert="horz" lIns="109728" tIns="54864" rIns="109728" bIns="54864" rtlCol="0" anchor="b"/>
          <a:lstStyle>
            <a:lvl1pPr algn="l">
              <a:defRPr sz="13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2423049" y="354876"/>
            <a:ext cx="1005839" cy="921224"/>
          </a:xfrm>
          <a:prstGeom prst="rect">
            <a:avLst/>
          </a:prstGeom>
        </p:spPr>
        <p:txBody>
          <a:bodyPr vert="horz" lIns="109728" tIns="54864" rIns="109728" bIns="54864" rtlCol="0" anchor="b"/>
          <a:lstStyle>
            <a:lvl1pPr algn="ctr">
              <a:defRPr sz="34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24FFC-229D-415F-ADCC-524ADE233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08607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548640" rtl="0" eaLnBrk="1" latinLnBrk="0" hangingPunct="1">
        <a:spcBef>
          <a:spcPct val="0"/>
        </a:spcBef>
        <a:buNone/>
        <a:defRPr sz="50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11480" indent="-411480" algn="l" defTabSz="548640" rtl="0" eaLnBrk="1" latinLnBrk="0" hangingPunct="1">
        <a:spcBef>
          <a:spcPts val="12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891540" indent="-342900" algn="l" defTabSz="548640" rtl="0" eaLnBrk="1" latinLnBrk="0" hangingPunct="1">
        <a:spcBef>
          <a:spcPts val="12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2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37160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9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92024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7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46888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7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00720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7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56616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7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11480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7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466344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7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4343529" cy="1272988"/>
          </a:xfrm>
        </p:spPr>
        <p:txBody>
          <a:bodyPr/>
          <a:lstStyle/>
          <a:p>
            <a:pPr algn="ctr"/>
            <a:r>
              <a:rPr lang="en-US" sz="6600" dirty="0" smtClean="0">
                <a:solidFill>
                  <a:srgbClr val="FFFF00"/>
                </a:solidFill>
              </a:rPr>
              <a:t>Songs for Worship at </a:t>
            </a:r>
            <a:r>
              <a:rPr lang="en-US" sz="6600" smtClean="0">
                <a:solidFill>
                  <a:srgbClr val="FFFF00"/>
                </a:solidFill>
              </a:rPr>
              <a:t>Woodmont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2988"/>
            <a:ext cx="14630399" cy="695661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1s- Stand in Awe of You</a:t>
            </a:r>
          </a:p>
          <a:p>
            <a:r>
              <a:rPr lang="en-US" sz="5400" dirty="0" smtClean="0"/>
              <a:t>505- Glorify Thy Name</a:t>
            </a:r>
          </a:p>
          <a:p>
            <a:r>
              <a:rPr lang="en-US" sz="5400" dirty="0" smtClean="0"/>
              <a:t>637- Wonderful City of God</a:t>
            </a:r>
          </a:p>
          <a:p>
            <a:r>
              <a:rPr lang="en-US" sz="5400" dirty="0" smtClean="0"/>
              <a:t>293- Come to Jesus Today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946" y="1899769"/>
            <a:ext cx="10590790" cy="2784941"/>
          </a:xfrm>
        </p:spPr>
        <p:txBody>
          <a:bodyPr/>
          <a:lstStyle/>
          <a:p>
            <a:pPr algn="ctr"/>
            <a:r>
              <a:rPr lang="en-US" sz="5300" dirty="0" smtClean="0"/>
              <a:t>“</a:t>
            </a:r>
            <a:r>
              <a:rPr lang="en-US" sz="6500" dirty="0" smtClean="0"/>
              <a:t>Bearing With One Another In Love”</a:t>
            </a:r>
            <a:endParaRPr lang="en-US" sz="6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chemeClr val="tx1"/>
                </a:solidFill>
              </a:rPr>
              <a:t>Ephesians 4:1-16</a:t>
            </a:r>
            <a:endParaRPr lang="en-US" sz="3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7894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As we note in Ephesians  4: 1, Paul exhorts the brethren to “walk worthy of the calling with which they were called” </a:t>
            </a:r>
          </a:p>
          <a:p>
            <a:r>
              <a:rPr lang="en-US" sz="3400" dirty="0" smtClean="0"/>
              <a:t>Paul exhorts us to fulfill is "to keep the unity of the Spirit in the bond of peace" - Ephesians 4:3</a:t>
            </a:r>
          </a:p>
          <a:p>
            <a:r>
              <a:rPr lang="en-US" sz="3400" dirty="0" smtClean="0"/>
              <a:t>In these verses, we not the basis of unity for the child of God. 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258991519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Bearing with one another in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414" y="1735997"/>
            <a:ext cx="13183738" cy="6207000"/>
          </a:xfrm>
        </p:spPr>
        <p:txBody>
          <a:bodyPr/>
          <a:lstStyle/>
          <a:p>
            <a:r>
              <a:rPr lang="en-US" sz="3400" dirty="0" smtClean="0"/>
              <a:t>This requires the proper attitude (4:1-3) </a:t>
            </a:r>
          </a:p>
          <a:p>
            <a:pPr lvl="1"/>
            <a:r>
              <a:rPr lang="en-US" sz="2900" dirty="0" smtClean="0"/>
              <a:t>Lowliness– Philippians 2:3-4</a:t>
            </a:r>
          </a:p>
          <a:p>
            <a:pPr lvl="1"/>
            <a:r>
              <a:rPr lang="en-US" sz="2900" dirty="0" smtClean="0"/>
              <a:t>Gentleness– Jesus was “meek and lowly in heart” –Matthew 11:29</a:t>
            </a:r>
          </a:p>
          <a:p>
            <a:pPr lvl="1"/>
            <a:r>
              <a:rPr lang="en-US" sz="2900" dirty="0" smtClean="0"/>
              <a:t>Longsuffering- Romans 2:4</a:t>
            </a:r>
          </a:p>
          <a:p>
            <a:pPr lvl="1"/>
            <a:r>
              <a:rPr lang="en-US" sz="2900" dirty="0" smtClean="0"/>
              <a:t>Endeavoring to keep the unity of the Spirit in the bond of Peace” –2 Peter 1:5-11</a:t>
            </a:r>
          </a:p>
          <a:p>
            <a:r>
              <a:rPr lang="en-US" sz="3400" dirty="0" smtClean="0"/>
              <a:t>Truly bearing with one another in love takes diligent effort on our part.  </a:t>
            </a:r>
          </a:p>
          <a:p>
            <a:r>
              <a:rPr lang="en-US" sz="3400" dirty="0" smtClean="0"/>
              <a:t>There is often a tendency to forgo it. 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94274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Singular Basis of Unity – Ephesians 4:4-6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415" y="2358334"/>
            <a:ext cx="13625924" cy="5306249"/>
          </a:xfrm>
        </p:spPr>
        <p:txBody>
          <a:bodyPr>
            <a:normAutofit/>
          </a:bodyPr>
          <a:lstStyle/>
          <a:p>
            <a:r>
              <a:rPr lang="en-US" sz="3400" dirty="0" smtClean="0"/>
              <a:t>One Body </a:t>
            </a:r>
          </a:p>
          <a:p>
            <a:r>
              <a:rPr lang="en-US" sz="3400" dirty="0" smtClean="0"/>
              <a:t>One Spirit </a:t>
            </a:r>
          </a:p>
          <a:p>
            <a:r>
              <a:rPr lang="en-US" sz="3400" dirty="0" smtClean="0"/>
              <a:t>One Hope of your Calling </a:t>
            </a:r>
          </a:p>
          <a:p>
            <a:r>
              <a:rPr lang="en-US" sz="3400" dirty="0" smtClean="0"/>
              <a:t>One Lord </a:t>
            </a:r>
          </a:p>
          <a:p>
            <a:r>
              <a:rPr lang="en-US" sz="3400" dirty="0" smtClean="0"/>
              <a:t>One Faith </a:t>
            </a:r>
          </a:p>
          <a:p>
            <a:r>
              <a:rPr lang="en-US" sz="3400" dirty="0" smtClean="0"/>
              <a:t>One Baptism </a:t>
            </a:r>
          </a:p>
          <a:p>
            <a:r>
              <a:rPr lang="en-US" sz="3400" dirty="0" smtClean="0"/>
              <a:t>One God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20907276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 Equipped Us with Gifts for Unity –Ephesians 4:7-16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679" y="2456597"/>
            <a:ext cx="14068110" cy="5601042"/>
          </a:xfrm>
        </p:spPr>
        <p:txBody>
          <a:bodyPr>
            <a:normAutofit/>
          </a:bodyPr>
          <a:lstStyle/>
          <a:p>
            <a:r>
              <a:rPr lang="en-US" sz="3400" dirty="0" smtClean="0"/>
              <a:t>Christ is the giver of these Gifts– Ephesians 4:7-10</a:t>
            </a:r>
          </a:p>
          <a:p>
            <a:r>
              <a:rPr lang="en-US" sz="3400" dirty="0" smtClean="0"/>
              <a:t>Offices With a specific purpose –Ephesians 4:11</a:t>
            </a:r>
          </a:p>
          <a:p>
            <a:pPr lvl="1"/>
            <a:r>
              <a:rPr lang="en-US" sz="2900" dirty="0" smtClean="0"/>
              <a:t>Apostles </a:t>
            </a:r>
          </a:p>
          <a:p>
            <a:pPr lvl="1"/>
            <a:r>
              <a:rPr lang="en-US" sz="2900" dirty="0" smtClean="0"/>
              <a:t>Prophets </a:t>
            </a:r>
          </a:p>
          <a:p>
            <a:pPr lvl="1"/>
            <a:r>
              <a:rPr lang="en-US" sz="2900" dirty="0" smtClean="0"/>
              <a:t>Evangelists </a:t>
            </a:r>
          </a:p>
          <a:p>
            <a:pPr lvl="1"/>
            <a:r>
              <a:rPr lang="en-US" sz="2900" dirty="0" smtClean="0"/>
              <a:t>Pastors and Teachers  </a:t>
            </a:r>
          </a:p>
          <a:p>
            <a:r>
              <a:rPr lang="en-US" sz="3400" dirty="0" smtClean="0"/>
              <a:t>Purpose – Ephesians 4:12-16</a:t>
            </a:r>
          </a:p>
          <a:p>
            <a:pPr lvl="1"/>
            <a:r>
              <a:rPr lang="en-US" sz="2900" dirty="0" smtClean="0"/>
              <a:t>Equipping of the saints for ministry</a:t>
            </a:r>
          </a:p>
          <a:p>
            <a:pPr lvl="1"/>
            <a:r>
              <a:rPr lang="en-US" sz="2900" dirty="0" smtClean="0"/>
              <a:t>Edify the body of Christ 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xmlns="" val="3912859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810" y="1752372"/>
            <a:ext cx="13576793" cy="5830324"/>
          </a:xfrm>
        </p:spPr>
        <p:txBody>
          <a:bodyPr/>
          <a:lstStyle/>
          <a:p>
            <a:r>
              <a:rPr lang="en-US" sz="3800" dirty="0" smtClean="0"/>
              <a:t>Ephesians 4:1-2</a:t>
            </a:r>
          </a:p>
          <a:p>
            <a:pPr marL="0" indent="0" algn="ctr">
              <a:buNone/>
            </a:pPr>
            <a:r>
              <a:rPr lang="en-US" sz="3800" i="1" dirty="0" smtClean="0"/>
              <a:t>I, therefore, the prisoner of the Lord, beseech you to walk worthy of the calling with which you were called, 2 with all lowliness and gentleness, with longsuffering, bearing with one another in love.</a:t>
            </a:r>
            <a:endParaRPr lang="en-US" sz="3800" i="1" dirty="0"/>
          </a:p>
        </p:txBody>
      </p:sp>
    </p:spTree>
    <p:extLst>
      <p:ext uri="{BB962C8B-B14F-4D97-AF65-F5344CB8AC3E}">
        <p14:creationId xmlns:p14="http://schemas.microsoft.com/office/powerpoint/2010/main" xmlns="" val="24204926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340</TotalTime>
  <Words>2578</Words>
  <Application>Microsoft Office PowerPoint</Application>
  <PresentationFormat>Custom</PresentationFormat>
  <Paragraphs>273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Ion</vt:lpstr>
      <vt:lpstr>Songs for Worship at Woodmont</vt:lpstr>
      <vt:lpstr>“Bearing With One Another In Love”</vt:lpstr>
      <vt:lpstr>Introduction</vt:lpstr>
      <vt:lpstr>Bearing with one another in love</vt:lpstr>
      <vt:lpstr>The Singular Basis of Unity – Ephesians 4:4-6</vt:lpstr>
      <vt:lpstr>Christ Equipped Us with Gifts for Unity –Ephesians 4:7-16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“Bearing With One Another In Love”</dc:title>
  <dc:creator>Kurt Jones</dc:creator>
  <cp:lastModifiedBy>Steven Lawrence Locklair</cp:lastModifiedBy>
  <cp:revision>6</cp:revision>
  <dcterms:created xsi:type="dcterms:W3CDTF">2013-11-13T21:41:41Z</dcterms:created>
  <dcterms:modified xsi:type="dcterms:W3CDTF">2013-11-14T05:13:09Z</dcterms:modified>
</cp:coreProperties>
</file>