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0" r:id="rId1"/>
  </p:sldMasterIdLst>
  <p:notesMasterIdLst>
    <p:notesMasterId r:id="rId31"/>
  </p:notesMasterIdLst>
  <p:sldIdLst>
    <p:sldId id="299" r:id="rId2"/>
    <p:sldId id="256" r:id="rId3"/>
    <p:sldId id="271" r:id="rId4"/>
    <p:sldId id="272" r:id="rId5"/>
    <p:sldId id="297" r:id="rId6"/>
    <p:sldId id="298" r:id="rId7"/>
    <p:sldId id="296" r:id="rId8"/>
    <p:sldId id="273" r:id="rId9"/>
    <p:sldId id="274" r:id="rId10"/>
    <p:sldId id="275" r:id="rId11"/>
    <p:sldId id="276" r:id="rId12"/>
    <p:sldId id="280" r:id="rId13"/>
    <p:sldId id="281" r:id="rId14"/>
    <p:sldId id="278" r:id="rId15"/>
    <p:sldId id="279" r:id="rId16"/>
    <p:sldId id="282" r:id="rId17"/>
    <p:sldId id="258" r:id="rId18"/>
    <p:sldId id="283" r:id="rId19"/>
    <p:sldId id="285" r:id="rId20"/>
    <p:sldId id="284" r:id="rId21"/>
    <p:sldId id="286" r:id="rId22"/>
    <p:sldId id="287" r:id="rId23"/>
    <p:sldId id="289" r:id="rId24"/>
    <p:sldId id="293" r:id="rId25"/>
    <p:sldId id="267" r:id="rId26"/>
    <p:sldId id="268" r:id="rId27"/>
    <p:sldId id="294" r:id="rId28"/>
    <p:sldId id="295" r:id="rId29"/>
    <p:sldId id="270" r:id="rId30"/>
  </p:sldIdLst>
  <p:sldSz cx="16459200" cy="9144000"/>
  <p:notesSz cx="9296400" cy="7010400"/>
  <p:defaultTextStyle>
    <a:defPPr>
      <a:defRPr lang="en-US"/>
    </a:defPPr>
    <a:lvl1pPr marL="0" algn="l" defTabSz="1358524" rtl="0" eaLnBrk="1" latinLnBrk="0" hangingPunct="1">
      <a:defRPr sz="2700" kern="1200">
        <a:solidFill>
          <a:schemeClr val="tx1"/>
        </a:solidFill>
        <a:latin typeface="+mn-lt"/>
        <a:ea typeface="+mn-ea"/>
        <a:cs typeface="+mn-cs"/>
      </a:defRPr>
    </a:lvl1pPr>
    <a:lvl2pPr marL="679262" algn="l" defTabSz="1358524" rtl="0" eaLnBrk="1" latinLnBrk="0" hangingPunct="1">
      <a:defRPr sz="2700" kern="1200">
        <a:solidFill>
          <a:schemeClr val="tx1"/>
        </a:solidFill>
        <a:latin typeface="+mn-lt"/>
        <a:ea typeface="+mn-ea"/>
        <a:cs typeface="+mn-cs"/>
      </a:defRPr>
    </a:lvl2pPr>
    <a:lvl3pPr marL="1358524" algn="l" defTabSz="1358524" rtl="0" eaLnBrk="1" latinLnBrk="0" hangingPunct="1">
      <a:defRPr sz="2700" kern="1200">
        <a:solidFill>
          <a:schemeClr val="tx1"/>
        </a:solidFill>
        <a:latin typeface="+mn-lt"/>
        <a:ea typeface="+mn-ea"/>
        <a:cs typeface="+mn-cs"/>
      </a:defRPr>
    </a:lvl3pPr>
    <a:lvl4pPr marL="2037786" algn="l" defTabSz="1358524" rtl="0" eaLnBrk="1" latinLnBrk="0" hangingPunct="1">
      <a:defRPr sz="2700" kern="1200">
        <a:solidFill>
          <a:schemeClr val="tx1"/>
        </a:solidFill>
        <a:latin typeface="+mn-lt"/>
        <a:ea typeface="+mn-ea"/>
        <a:cs typeface="+mn-cs"/>
      </a:defRPr>
    </a:lvl4pPr>
    <a:lvl5pPr marL="2717048" algn="l" defTabSz="1358524" rtl="0" eaLnBrk="1" latinLnBrk="0" hangingPunct="1">
      <a:defRPr sz="2700" kern="1200">
        <a:solidFill>
          <a:schemeClr val="tx1"/>
        </a:solidFill>
        <a:latin typeface="+mn-lt"/>
        <a:ea typeface="+mn-ea"/>
        <a:cs typeface="+mn-cs"/>
      </a:defRPr>
    </a:lvl5pPr>
    <a:lvl6pPr marL="3396310" algn="l" defTabSz="1358524" rtl="0" eaLnBrk="1" latinLnBrk="0" hangingPunct="1">
      <a:defRPr sz="2700" kern="1200">
        <a:solidFill>
          <a:schemeClr val="tx1"/>
        </a:solidFill>
        <a:latin typeface="+mn-lt"/>
        <a:ea typeface="+mn-ea"/>
        <a:cs typeface="+mn-cs"/>
      </a:defRPr>
    </a:lvl6pPr>
    <a:lvl7pPr marL="4075572" algn="l" defTabSz="1358524" rtl="0" eaLnBrk="1" latinLnBrk="0" hangingPunct="1">
      <a:defRPr sz="2700" kern="1200">
        <a:solidFill>
          <a:schemeClr val="tx1"/>
        </a:solidFill>
        <a:latin typeface="+mn-lt"/>
        <a:ea typeface="+mn-ea"/>
        <a:cs typeface="+mn-cs"/>
      </a:defRPr>
    </a:lvl7pPr>
    <a:lvl8pPr marL="4754834" algn="l" defTabSz="1358524" rtl="0" eaLnBrk="1" latinLnBrk="0" hangingPunct="1">
      <a:defRPr sz="2700" kern="1200">
        <a:solidFill>
          <a:schemeClr val="tx1"/>
        </a:solidFill>
        <a:latin typeface="+mn-lt"/>
        <a:ea typeface="+mn-ea"/>
        <a:cs typeface="+mn-cs"/>
      </a:defRPr>
    </a:lvl8pPr>
    <a:lvl9pPr marL="5434096" algn="l" defTabSz="1358524" rtl="0" eaLnBrk="1" latinLnBrk="0" hangingPunct="1">
      <a:defRPr sz="27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19" autoAdjust="0"/>
    <p:restoredTop sz="31436" autoAdjust="0"/>
  </p:normalViewPr>
  <p:slideViewPr>
    <p:cSldViewPr snapToGrid="0" snapToObjects="1">
      <p:cViewPr varScale="1">
        <p:scale>
          <a:sx n="21" d="100"/>
          <a:sy n="21" d="100"/>
        </p:scale>
        <p:origin x="-918" y="-96"/>
      </p:cViewPr>
      <p:guideLst>
        <p:guide orient="horz" pos="2880"/>
        <p:guide pos="518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9075" cy="3508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265738" y="0"/>
            <a:ext cx="4029075" cy="350838"/>
          </a:xfrm>
          <a:prstGeom prst="rect">
            <a:avLst/>
          </a:prstGeom>
        </p:spPr>
        <p:txBody>
          <a:bodyPr vert="horz" lIns="91440" tIns="45720" rIns="91440" bIns="45720" rtlCol="0"/>
          <a:lstStyle>
            <a:lvl1pPr algn="r">
              <a:defRPr sz="1200"/>
            </a:lvl1pPr>
          </a:lstStyle>
          <a:p>
            <a:fld id="{A690591C-935F-4CE2-BA00-8006502CF421}" type="datetimeFigureOut">
              <a:rPr lang="en-US" smtClean="0"/>
              <a:t>12/14/2013</a:t>
            </a:fld>
            <a:endParaRPr lang="en-US"/>
          </a:p>
        </p:txBody>
      </p:sp>
      <p:sp>
        <p:nvSpPr>
          <p:cNvPr id="4" name="Slide Image Placeholder 3"/>
          <p:cNvSpPr>
            <a:spLocks noGrp="1" noRot="1" noChangeAspect="1"/>
          </p:cNvSpPr>
          <p:nvPr>
            <p:ph type="sldImg" idx="2"/>
          </p:nvPr>
        </p:nvSpPr>
        <p:spPr>
          <a:xfrm>
            <a:off x="2282825" y="525463"/>
            <a:ext cx="4730750" cy="2628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30275" y="3330575"/>
            <a:ext cx="7435850" cy="31543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57975"/>
            <a:ext cx="4029075" cy="3508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265738" y="6657975"/>
            <a:ext cx="4029075" cy="350838"/>
          </a:xfrm>
          <a:prstGeom prst="rect">
            <a:avLst/>
          </a:prstGeom>
        </p:spPr>
        <p:txBody>
          <a:bodyPr vert="horz" lIns="91440" tIns="45720" rIns="91440" bIns="45720" rtlCol="0" anchor="b"/>
          <a:lstStyle>
            <a:lvl1pPr algn="r">
              <a:defRPr sz="1200"/>
            </a:lvl1pPr>
          </a:lstStyle>
          <a:p>
            <a:fld id="{0A889725-A086-4346-B591-04BFEC449554}" type="slidenum">
              <a:rPr lang="en-US" smtClean="0"/>
              <a:t>‹#›</a:t>
            </a:fld>
            <a:endParaRPr lang="en-US"/>
          </a:p>
        </p:txBody>
      </p:sp>
    </p:spTree>
    <p:extLst>
      <p:ext uri="{BB962C8B-B14F-4D97-AF65-F5344CB8AC3E}">
        <p14:creationId xmlns:p14="http://schemas.microsoft.com/office/powerpoint/2010/main" val="7172298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err="1" smtClean="0">
                <a:solidFill>
                  <a:schemeClr val="tx1"/>
                </a:solidFill>
                <a:latin typeface="+mn-lt"/>
                <a:ea typeface="+mn-ea"/>
                <a:cs typeface="+mn-cs"/>
              </a:rPr>
              <a:t>Jer</a:t>
            </a:r>
            <a:r>
              <a:rPr lang="en-US" sz="1200" kern="1200" dirty="0" smtClean="0">
                <a:solidFill>
                  <a:schemeClr val="tx1"/>
                </a:solidFill>
                <a:latin typeface="+mn-lt"/>
                <a:ea typeface="+mn-ea"/>
                <a:cs typeface="+mn-cs"/>
              </a:rPr>
              <a:t> 5:30-31  An appalling and horrible thing has happened in the land:  (31)  the prophets prophesy falsely, and the priests rule at their direction; my people love to have it so, but what will you do when the end comes?</a:t>
            </a:r>
          </a:p>
          <a:p>
            <a:endParaRPr lang="en-US" sz="1200" kern="1200" dirty="0" smtClean="0">
              <a:solidFill>
                <a:schemeClr val="tx1"/>
              </a:solidFill>
              <a:latin typeface="+mn-lt"/>
              <a:ea typeface="+mn-ea"/>
              <a:cs typeface="+mn-cs"/>
            </a:endParaRPr>
          </a:p>
          <a:p>
            <a:r>
              <a:rPr lang="en-US" dirty="0" smtClean="0"/>
              <a:t>Attitude towards God’s Word will always be an issue in the world</a:t>
            </a:r>
          </a:p>
          <a:p>
            <a:endParaRPr lang="en-US" dirty="0" smtClean="0"/>
          </a:p>
          <a:p>
            <a:r>
              <a:rPr lang="en-US" dirty="0" smtClean="0"/>
              <a:t>Attitudes like this develop a </a:t>
            </a:r>
            <a:r>
              <a:rPr lang="en-US" dirty="0" err="1" smtClean="0"/>
              <a:t>midset</a:t>
            </a:r>
            <a:r>
              <a:rPr lang="en-US" dirty="0" smtClean="0"/>
              <a:t> that believes “whatever</a:t>
            </a:r>
            <a:r>
              <a:rPr lang="en-US" baseline="0" dirty="0" smtClean="0"/>
              <a:t> is not explicitly forbidden is </a:t>
            </a:r>
            <a:r>
              <a:rPr lang="en-US" baseline="0" dirty="0" err="1" smtClean="0"/>
              <a:t>auhorized</a:t>
            </a:r>
            <a:r>
              <a:rPr lang="en-US" baseline="0" dirty="0" smtClean="0"/>
              <a:t>.” </a:t>
            </a:r>
          </a:p>
          <a:p>
            <a:r>
              <a:rPr lang="en-US" baseline="0" dirty="0" smtClean="0"/>
              <a:t>Others say “whatever is not expressly authorized is necessarily forbidden” </a:t>
            </a:r>
          </a:p>
        </p:txBody>
      </p:sp>
      <p:sp>
        <p:nvSpPr>
          <p:cNvPr id="4" name="Slide Number Placeholder 3"/>
          <p:cNvSpPr>
            <a:spLocks noGrp="1"/>
          </p:cNvSpPr>
          <p:nvPr>
            <p:ph type="sldNum" sz="quarter" idx="10"/>
          </p:nvPr>
        </p:nvSpPr>
        <p:spPr/>
        <p:txBody>
          <a:bodyPr/>
          <a:lstStyle/>
          <a:p>
            <a:fld id="{0A889725-A086-4346-B591-04BFEC449554}" type="slidenum">
              <a:rPr lang="en-US" smtClean="0"/>
              <a:t>2</a:t>
            </a:fld>
            <a:endParaRPr lang="en-US"/>
          </a:p>
        </p:txBody>
      </p:sp>
    </p:spTree>
    <p:extLst>
      <p:ext uri="{BB962C8B-B14F-4D97-AF65-F5344CB8AC3E}">
        <p14:creationId xmlns:p14="http://schemas.microsoft.com/office/powerpoint/2010/main" val="30447680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a:t>
            </a:r>
            <a:r>
              <a:rPr lang="en-US" baseline="0" dirty="0" smtClean="0"/>
              <a:t> was not that they were not available or didn’t know how to use them but these all agreed there was no authority for it and it was not a part of the Lord’s church!</a:t>
            </a:r>
          </a:p>
          <a:p>
            <a:endParaRPr lang="en-US" baseline="0" dirty="0" smtClean="0"/>
          </a:p>
          <a:p>
            <a:r>
              <a:rPr lang="en-US" baseline="0" dirty="0" smtClean="0"/>
              <a:t>And think about this </a:t>
            </a:r>
          </a:p>
          <a:p>
            <a:r>
              <a:rPr lang="en-US" baseline="0" dirty="0" smtClean="0"/>
              <a:t>How many </a:t>
            </a:r>
            <a:r>
              <a:rPr lang="en-US" baseline="0" dirty="0" err="1" smtClean="0"/>
              <a:t>christians</a:t>
            </a:r>
            <a:r>
              <a:rPr lang="en-US" baseline="0" dirty="0" smtClean="0"/>
              <a:t> were converted from </a:t>
            </a:r>
            <a:r>
              <a:rPr lang="en-US" baseline="0" dirty="0" err="1" smtClean="0"/>
              <a:t>judiasim</a:t>
            </a:r>
            <a:r>
              <a:rPr lang="en-US" baseline="0" dirty="0" smtClean="0"/>
              <a:t>?  They regularly used them in worship as commanded by God and yet no word of them in the N.T. church</a:t>
            </a:r>
          </a:p>
          <a:p>
            <a:endParaRPr lang="en-US" baseline="0" dirty="0" smtClean="0"/>
          </a:p>
          <a:p>
            <a:r>
              <a:rPr lang="en-US" baseline="0" dirty="0" smtClean="0"/>
              <a:t>But yet there are still some arguments that many raise to say its okay to use them </a:t>
            </a:r>
          </a:p>
          <a:p>
            <a:endParaRPr lang="en-US" dirty="0"/>
          </a:p>
        </p:txBody>
      </p:sp>
      <p:sp>
        <p:nvSpPr>
          <p:cNvPr id="4" name="Slide Number Placeholder 3"/>
          <p:cNvSpPr>
            <a:spLocks noGrp="1"/>
          </p:cNvSpPr>
          <p:nvPr>
            <p:ph type="sldNum" sz="quarter" idx="10"/>
          </p:nvPr>
        </p:nvSpPr>
        <p:spPr/>
        <p:txBody>
          <a:bodyPr/>
          <a:lstStyle/>
          <a:p>
            <a:fld id="{0A889725-A086-4346-B591-04BFEC449554}" type="slidenum">
              <a:rPr lang="en-US" smtClean="0"/>
              <a:t>14</a:t>
            </a:fld>
            <a:endParaRPr lang="en-US"/>
          </a:p>
        </p:txBody>
      </p:sp>
    </p:spTree>
    <p:extLst>
      <p:ext uri="{BB962C8B-B14F-4D97-AF65-F5344CB8AC3E}">
        <p14:creationId xmlns:p14="http://schemas.microsoft.com/office/powerpoint/2010/main" val="22812985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Its not like were talking about something wicked like sacrificing our kids to some idol,</a:t>
            </a:r>
            <a:r>
              <a:rPr lang="en-US" baseline="0" dirty="0" smtClean="0"/>
              <a:t> were just </a:t>
            </a:r>
            <a:r>
              <a:rPr lang="en-US" baseline="0" dirty="0" err="1" smtClean="0"/>
              <a:t>accompaning</a:t>
            </a:r>
            <a:r>
              <a:rPr lang="en-US" baseline="0" dirty="0" smtClean="0"/>
              <a:t> our singing so I don’t see any harm in it</a:t>
            </a:r>
          </a:p>
          <a:p>
            <a:endParaRPr lang="en-US" baseline="0" dirty="0" smtClean="0"/>
          </a:p>
          <a:p>
            <a:r>
              <a:rPr lang="en-US" baseline="0" dirty="0" smtClean="0"/>
              <a:t>That statement is the very reason the Holy Spirit chose to reveal passages like </a:t>
            </a:r>
            <a:r>
              <a:rPr lang="en-US" sz="1200" kern="1200" dirty="0" smtClean="0">
                <a:solidFill>
                  <a:schemeClr val="tx1"/>
                </a:solidFill>
                <a:latin typeface="+mn-lt"/>
                <a:ea typeface="+mn-ea"/>
                <a:cs typeface="+mn-cs"/>
              </a:rPr>
              <a:t>Pro 14:12  There is a way that seems right to a man, but its end is the way to death.</a:t>
            </a:r>
          </a:p>
          <a:p>
            <a:endParaRPr lang="en-US" sz="1200" kern="1200" dirty="0" smtClean="0">
              <a:solidFill>
                <a:schemeClr val="tx1"/>
              </a:solidFill>
              <a:latin typeface="+mn-lt"/>
              <a:ea typeface="+mn-ea"/>
              <a:cs typeface="+mn-cs"/>
            </a:endParaRPr>
          </a:p>
          <a:p>
            <a:r>
              <a:rPr lang="en-US" dirty="0" smtClean="0"/>
              <a:t>Our perception of</a:t>
            </a:r>
            <a:r>
              <a:rPr lang="en-US" baseline="0" dirty="0" smtClean="0"/>
              <a:t> things can often be the most deceptive</a:t>
            </a:r>
          </a:p>
          <a:p>
            <a:endParaRPr lang="en-US" baseline="0" dirty="0" smtClean="0"/>
          </a:p>
          <a:p>
            <a:r>
              <a:rPr lang="en-US" baseline="0" dirty="0" smtClean="0"/>
              <a:t>Jeremiah said in </a:t>
            </a:r>
            <a:r>
              <a:rPr lang="en-US" sz="1200" kern="1200" dirty="0" err="1" smtClean="0">
                <a:solidFill>
                  <a:schemeClr val="tx1"/>
                </a:solidFill>
                <a:latin typeface="+mn-lt"/>
                <a:ea typeface="+mn-ea"/>
                <a:cs typeface="+mn-cs"/>
              </a:rPr>
              <a:t>Jer</a:t>
            </a:r>
            <a:r>
              <a:rPr lang="en-US" sz="1200" kern="1200" dirty="0" smtClean="0">
                <a:solidFill>
                  <a:schemeClr val="tx1"/>
                </a:solidFill>
                <a:latin typeface="+mn-lt"/>
                <a:ea typeface="+mn-ea"/>
                <a:cs typeface="+mn-cs"/>
              </a:rPr>
              <a:t> 10:23  I know, O LORD, that the way of man is not in himself, that it is not in man who walks to direct his steps.</a:t>
            </a:r>
          </a:p>
          <a:p>
            <a:endParaRPr lang="en-US" sz="1200" kern="1200" dirty="0" smtClean="0">
              <a:solidFill>
                <a:schemeClr val="tx1"/>
              </a:solidFill>
              <a:latin typeface="+mn-lt"/>
              <a:ea typeface="+mn-ea"/>
              <a:cs typeface="+mn-cs"/>
            </a:endParaRPr>
          </a:p>
          <a:p>
            <a:r>
              <a:rPr lang="en-US" dirty="0" smtClean="0"/>
              <a:t>God said in </a:t>
            </a:r>
            <a:r>
              <a:rPr lang="en-US" sz="1200" kern="1200" dirty="0" smtClean="0">
                <a:solidFill>
                  <a:schemeClr val="tx1"/>
                </a:solidFill>
                <a:latin typeface="+mn-lt"/>
                <a:ea typeface="+mn-ea"/>
                <a:cs typeface="+mn-cs"/>
              </a:rPr>
              <a:t>Isa 55:8-9  For my thoughts are not your thoughts, neither are your ways my ways, declares the LORD.  (9)  For as the heavens are higher than the earth, so are my ways higher than your ways and my thoughts than your thoughts.</a:t>
            </a:r>
          </a:p>
          <a:p>
            <a:endParaRPr lang="en-US" sz="1200" kern="1200" dirty="0" smtClean="0">
              <a:solidFill>
                <a:schemeClr val="tx1"/>
              </a:solidFill>
              <a:latin typeface="+mn-lt"/>
              <a:ea typeface="+mn-ea"/>
              <a:cs typeface="+mn-cs"/>
            </a:endParaRPr>
          </a:p>
          <a:p>
            <a:r>
              <a:rPr lang="en-US" dirty="0" smtClean="0"/>
              <a:t>God said I don’t think like you, Kim and I see things differently, as</a:t>
            </a:r>
            <a:r>
              <a:rPr lang="en-US" baseline="0" dirty="0" smtClean="0"/>
              <a:t> with David too. If I want to know what they like I have to ask them, I cant base it off of my interests and likes. Christmas coming up should I get her a new crossbow because that’s what I like so surely she would like it too? Not going to work is it? No I have to listen and pay attention because she is not always direct in telling me what she wants. </a:t>
            </a:r>
          </a:p>
          <a:p>
            <a:endParaRPr lang="en-US" baseline="0" dirty="0" smtClean="0"/>
          </a:p>
          <a:p>
            <a:r>
              <a:rPr lang="en-US" baseline="0" dirty="0" smtClean="0"/>
              <a:t>Number of O.T. examples:</a:t>
            </a:r>
          </a:p>
          <a:p>
            <a:r>
              <a:rPr lang="en-US" baseline="0" dirty="0" smtClean="0"/>
              <a:t>New ox cart made by </a:t>
            </a:r>
            <a:r>
              <a:rPr lang="en-US" baseline="0" dirty="0" err="1" smtClean="0"/>
              <a:t>david</a:t>
            </a:r>
            <a:r>
              <a:rPr lang="en-US" baseline="0" dirty="0" smtClean="0"/>
              <a:t> for transport but God had already revealed the pattern to follow and David ignored it. And </a:t>
            </a:r>
            <a:r>
              <a:rPr lang="en-US" baseline="0" dirty="0" err="1" smtClean="0"/>
              <a:t>uzzah</a:t>
            </a:r>
            <a:r>
              <a:rPr lang="en-US" baseline="0" dirty="0" smtClean="0"/>
              <a:t> died because of it. </a:t>
            </a:r>
            <a:r>
              <a:rPr lang="en-US" baseline="0" dirty="0" err="1" smtClean="0"/>
              <a:t>Im</a:t>
            </a:r>
            <a:r>
              <a:rPr lang="en-US" baseline="0" dirty="0" smtClean="0"/>
              <a:t> sure </a:t>
            </a:r>
            <a:r>
              <a:rPr lang="en-US" baseline="0" dirty="0" err="1" smtClean="0"/>
              <a:t>uzzah</a:t>
            </a:r>
            <a:r>
              <a:rPr lang="en-US" baseline="0" dirty="0" smtClean="0"/>
              <a:t> didn’t see any harm in trying to steady the ark but God did and enough to punish by death. </a:t>
            </a:r>
          </a:p>
          <a:p>
            <a:endParaRPr lang="en-US" baseline="0" dirty="0" smtClean="0"/>
          </a:p>
          <a:p>
            <a:r>
              <a:rPr lang="en-US" baseline="0" dirty="0" smtClean="0"/>
              <a:t>Another argument is raised…</a:t>
            </a:r>
          </a:p>
          <a:p>
            <a:endParaRPr lang="en-US" baseline="0" dirty="0" smtClean="0"/>
          </a:p>
          <a:p>
            <a:r>
              <a:rPr lang="en-US" baseline="0" dirty="0" smtClean="0"/>
              <a:t>Aarons sons used profane fire, but God killed them because they did not follow the pattern. </a:t>
            </a:r>
          </a:p>
          <a:p>
            <a:r>
              <a:rPr lang="en-US" sz="1200" kern="1200" dirty="0" smtClean="0">
                <a:solidFill>
                  <a:schemeClr val="tx1"/>
                </a:solidFill>
                <a:latin typeface="+mn-lt"/>
                <a:ea typeface="+mn-ea"/>
                <a:cs typeface="+mn-cs"/>
              </a:rPr>
              <a:t>Lev 10:3  Then Moses said to Aaron, "This is what the LORD has said: 'Among those who are near me I will be sanctified, and before all the people I will be glorified.'" And Aaron held his peace.</a:t>
            </a:r>
          </a:p>
          <a:p>
            <a:endParaRPr lang="en-US" sz="1200" kern="1200" dirty="0" smtClean="0">
              <a:solidFill>
                <a:schemeClr val="tx1"/>
              </a:solidFill>
              <a:latin typeface="+mn-lt"/>
              <a:ea typeface="+mn-ea"/>
              <a:cs typeface="+mn-cs"/>
            </a:endParaRPr>
          </a:p>
          <a:p>
            <a:r>
              <a:rPr lang="en-US" baseline="0" dirty="0" smtClean="0"/>
              <a:t>Prophet was </a:t>
            </a:r>
            <a:r>
              <a:rPr lang="en-US" baseline="0" dirty="0" err="1" smtClean="0"/>
              <a:t>decieved</a:t>
            </a:r>
            <a:r>
              <a:rPr lang="en-US" baseline="0" dirty="0" smtClean="0"/>
              <a:t> by a so called prophet to simply eat a meal and lost his life because of it. God said not to eat until he returned to his house and not to return by the same route as he took and another prophet invited him to dinner on his way home, and he died because he did not obey God. </a:t>
            </a:r>
          </a:p>
          <a:p>
            <a:endParaRPr lang="en-US" baseline="0" dirty="0" smtClean="0"/>
          </a:p>
          <a:p>
            <a:r>
              <a:rPr lang="en-US" baseline="0" dirty="0" smtClean="0"/>
              <a:t>You know we may not see the harm in these things but God did! And we are to submit to him because his ways are higher than our ways </a:t>
            </a:r>
          </a:p>
          <a:p>
            <a:endParaRPr lang="en-US" baseline="0" dirty="0" smtClean="0"/>
          </a:p>
        </p:txBody>
      </p:sp>
      <p:sp>
        <p:nvSpPr>
          <p:cNvPr id="4" name="Slide Number Placeholder 3"/>
          <p:cNvSpPr>
            <a:spLocks noGrp="1"/>
          </p:cNvSpPr>
          <p:nvPr>
            <p:ph type="sldNum" sz="quarter" idx="10"/>
          </p:nvPr>
        </p:nvSpPr>
        <p:spPr/>
        <p:txBody>
          <a:bodyPr/>
          <a:lstStyle/>
          <a:p>
            <a:fld id="{0A889725-A086-4346-B591-04BFEC449554}" type="slidenum">
              <a:rPr lang="en-US" smtClean="0"/>
              <a:t>15</a:t>
            </a:fld>
            <a:endParaRPr lang="en-US"/>
          </a:p>
        </p:txBody>
      </p:sp>
    </p:spTree>
    <p:extLst>
      <p:ext uri="{BB962C8B-B14F-4D97-AF65-F5344CB8AC3E}">
        <p14:creationId xmlns:p14="http://schemas.microsoft.com/office/powerpoint/2010/main" val="19169439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Could you imagine using that in out court</a:t>
            </a:r>
            <a:r>
              <a:rPr lang="en-US" baseline="0" dirty="0" smtClean="0"/>
              <a:t> system? That would be </a:t>
            </a:r>
            <a:r>
              <a:rPr lang="en-US" baseline="0" dirty="0" err="1" smtClean="0"/>
              <a:t>rediculas</a:t>
            </a:r>
            <a:r>
              <a:rPr lang="en-US" baseline="0" dirty="0" smtClean="0"/>
              <a:t> because law does not argue based on what we are not supposed to do it is based on positive authority</a:t>
            </a:r>
          </a:p>
          <a:p>
            <a:endParaRPr lang="en-US" baseline="0" dirty="0" smtClean="0"/>
          </a:p>
          <a:p>
            <a:r>
              <a:rPr lang="en-US" baseline="0" dirty="0" smtClean="0"/>
              <a:t>Look at circumcision: </a:t>
            </a:r>
          </a:p>
          <a:p>
            <a:r>
              <a:rPr lang="en-US" sz="1200" kern="1200" dirty="0" smtClean="0">
                <a:solidFill>
                  <a:schemeClr val="tx1"/>
                </a:solidFill>
                <a:latin typeface="+mn-lt"/>
                <a:ea typeface="+mn-ea"/>
                <a:cs typeface="+mn-cs"/>
              </a:rPr>
              <a:t>Act 15:24  Since we have heard that some persons have gone out from us and troubled you with words, unsettling your minds, </a:t>
            </a:r>
            <a:r>
              <a:rPr lang="en-US" sz="1200" u="sng" kern="1200" dirty="0" smtClean="0">
                <a:solidFill>
                  <a:schemeClr val="tx1"/>
                </a:solidFill>
                <a:latin typeface="+mn-lt"/>
                <a:ea typeface="+mn-ea"/>
                <a:cs typeface="+mn-cs"/>
              </a:rPr>
              <a:t>although we gave them no instructions</a:t>
            </a:r>
            <a:r>
              <a:rPr lang="en-US" sz="1200" kern="1200" dirty="0" smtClean="0">
                <a:solidFill>
                  <a:schemeClr val="tx1"/>
                </a:solidFill>
                <a:latin typeface="+mn-lt"/>
                <a:ea typeface="+mn-ea"/>
                <a:cs typeface="+mn-cs"/>
              </a:rPr>
              <a:t>,</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What</a:t>
            </a:r>
            <a:r>
              <a:rPr lang="en-US" sz="1200" kern="1200" baseline="0" dirty="0" smtClean="0">
                <a:solidFill>
                  <a:schemeClr val="tx1"/>
                </a:solidFill>
                <a:latin typeface="+mn-lt"/>
                <a:ea typeface="+mn-ea"/>
                <a:cs typeface="+mn-cs"/>
              </a:rPr>
              <a:t> they are saying is that those teaching that were not authorized to teach that. </a:t>
            </a:r>
          </a:p>
          <a:p>
            <a:endParaRPr lang="en-US" sz="1200" kern="1200" baseline="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Mat 28:20  teaching them to observe all that I have commanded you. And behold, I am with you always, to the end of the age."</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He didn’t</a:t>
            </a:r>
            <a:r>
              <a:rPr lang="en-US" sz="1200" kern="1200" baseline="0" dirty="0" smtClean="0">
                <a:solidFill>
                  <a:schemeClr val="tx1"/>
                </a:solidFill>
                <a:latin typeface="+mn-lt"/>
                <a:ea typeface="+mn-ea"/>
                <a:cs typeface="+mn-cs"/>
              </a:rPr>
              <a:t> say don’t teach what I have not taught directly, but he did by necessary inference</a:t>
            </a:r>
          </a:p>
          <a:p>
            <a:r>
              <a:rPr lang="en-US" sz="1200" kern="1200" baseline="0" dirty="0" smtClean="0">
                <a:solidFill>
                  <a:schemeClr val="tx1"/>
                </a:solidFill>
                <a:latin typeface="+mn-lt"/>
                <a:ea typeface="+mn-ea"/>
                <a:cs typeface="+mn-cs"/>
              </a:rPr>
              <a:t>This shows us silence is prohibitive</a:t>
            </a:r>
          </a:p>
          <a:p>
            <a:endParaRPr lang="en-US" sz="1200" i="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If the old law was still in effect Jesus </a:t>
            </a:r>
            <a:r>
              <a:rPr lang="en-US" sz="1200" kern="1200" dirty="0" err="1" smtClean="0">
                <a:solidFill>
                  <a:schemeClr val="tx1"/>
                </a:solidFill>
                <a:latin typeface="+mn-lt"/>
                <a:ea typeface="+mn-ea"/>
                <a:cs typeface="+mn-cs"/>
              </a:rPr>
              <a:t>couldnt</a:t>
            </a:r>
            <a:r>
              <a:rPr lang="en-US" sz="1200" kern="1200" dirty="0" smtClean="0">
                <a:solidFill>
                  <a:schemeClr val="tx1"/>
                </a:solidFill>
                <a:latin typeface="+mn-lt"/>
                <a:ea typeface="+mn-ea"/>
                <a:cs typeface="+mn-cs"/>
              </a:rPr>
              <a:t> be High</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preist</a:t>
            </a:r>
            <a:r>
              <a:rPr lang="en-US" sz="1200" kern="1200" baseline="0" dirty="0" smtClean="0">
                <a:solidFill>
                  <a:schemeClr val="tx1"/>
                </a:solidFill>
                <a:latin typeface="+mn-lt"/>
                <a:ea typeface="+mn-ea"/>
                <a:cs typeface="+mn-cs"/>
              </a:rPr>
              <a:t> because it was not authorized under that law. </a:t>
            </a: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Notice </a:t>
            </a:r>
            <a:r>
              <a:rPr lang="en-US" sz="1200" kern="1200" dirty="0" err="1" smtClean="0">
                <a:solidFill>
                  <a:schemeClr val="tx1"/>
                </a:solidFill>
                <a:latin typeface="+mn-lt"/>
                <a:ea typeface="+mn-ea"/>
                <a:cs typeface="+mn-cs"/>
              </a:rPr>
              <a:t>Heb</a:t>
            </a:r>
            <a:r>
              <a:rPr lang="en-US" sz="1200" kern="1200" dirty="0" smtClean="0">
                <a:solidFill>
                  <a:schemeClr val="tx1"/>
                </a:solidFill>
                <a:latin typeface="+mn-lt"/>
                <a:ea typeface="+mn-ea"/>
                <a:cs typeface="+mn-cs"/>
              </a:rPr>
              <a:t> 7:14  For </a:t>
            </a:r>
            <a:r>
              <a:rPr lang="en-US" sz="1200" i="1" kern="1200" dirty="0" smtClean="0">
                <a:solidFill>
                  <a:schemeClr val="tx1"/>
                </a:solidFill>
                <a:latin typeface="+mn-lt"/>
                <a:ea typeface="+mn-ea"/>
                <a:cs typeface="+mn-cs"/>
              </a:rPr>
              <a:t>it is</a:t>
            </a:r>
            <a:r>
              <a:rPr lang="en-US" sz="1200" i="0" kern="1200" dirty="0" smtClean="0">
                <a:solidFill>
                  <a:schemeClr val="tx1"/>
                </a:solidFill>
                <a:latin typeface="+mn-lt"/>
                <a:ea typeface="+mn-ea"/>
                <a:cs typeface="+mn-cs"/>
              </a:rPr>
              <a:t> evident that our Lord sprang out of </a:t>
            </a:r>
            <a:r>
              <a:rPr lang="en-US" sz="1200" i="0" kern="1200" dirty="0" err="1" smtClean="0">
                <a:solidFill>
                  <a:schemeClr val="tx1"/>
                </a:solidFill>
                <a:latin typeface="+mn-lt"/>
                <a:ea typeface="+mn-ea"/>
                <a:cs typeface="+mn-cs"/>
              </a:rPr>
              <a:t>Juda</a:t>
            </a:r>
            <a:r>
              <a:rPr lang="en-US" sz="1200" i="0" kern="1200" dirty="0" smtClean="0">
                <a:solidFill>
                  <a:schemeClr val="tx1"/>
                </a:solidFill>
                <a:latin typeface="+mn-lt"/>
                <a:ea typeface="+mn-ea"/>
                <a:cs typeface="+mn-cs"/>
              </a:rPr>
              <a:t>; of which tribe Moses </a:t>
            </a:r>
            <a:r>
              <a:rPr lang="en-US" sz="1200" i="0" kern="1200" dirty="0" err="1" smtClean="0">
                <a:solidFill>
                  <a:schemeClr val="tx1"/>
                </a:solidFill>
                <a:latin typeface="+mn-lt"/>
                <a:ea typeface="+mn-ea"/>
                <a:cs typeface="+mn-cs"/>
              </a:rPr>
              <a:t>spake</a:t>
            </a:r>
            <a:r>
              <a:rPr lang="en-US" sz="1200" i="0" kern="1200" dirty="0" smtClean="0">
                <a:solidFill>
                  <a:schemeClr val="tx1"/>
                </a:solidFill>
                <a:latin typeface="+mn-lt"/>
                <a:ea typeface="+mn-ea"/>
                <a:cs typeface="+mn-cs"/>
              </a:rPr>
              <a:t> nothing concerning priesthood.</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We need to understand the</a:t>
            </a:r>
            <a:r>
              <a:rPr lang="en-US" sz="1200" kern="1200" baseline="0" dirty="0" smtClean="0">
                <a:solidFill>
                  <a:schemeClr val="tx1"/>
                </a:solidFill>
                <a:latin typeface="+mn-lt"/>
                <a:ea typeface="+mn-ea"/>
                <a:cs typeface="+mn-cs"/>
              </a:rPr>
              <a:t> principle. </a:t>
            </a:r>
          </a:p>
          <a:p>
            <a:r>
              <a:rPr lang="en-US" sz="1200" kern="1200" baseline="0" dirty="0" smtClean="0">
                <a:solidFill>
                  <a:schemeClr val="tx1"/>
                </a:solidFill>
                <a:latin typeface="+mn-lt"/>
                <a:ea typeface="+mn-ea"/>
                <a:cs typeface="+mn-cs"/>
              </a:rPr>
              <a:t>But if this argument was valid what about: </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There is no command not to have these things</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But in looking at this “not to” principle…</a:t>
            </a:r>
          </a:p>
        </p:txBody>
      </p:sp>
      <p:sp>
        <p:nvSpPr>
          <p:cNvPr id="4" name="Slide Number Placeholder 3"/>
          <p:cNvSpPr>
            <a:spLocks noGrp="1"/>
          </p:cNvSpPr>
          <p:nvPr>
            <p:ph type="sldNum" sz="quarter" idx="10"/>
          </p:nvPr>
        </p:nvSpPr>
        <p:spPr/>
        <p:txBody>
          <a:bodyPr/>
          <a:lstStyle/>
          <a:p>
            <a:fld id="{0A889725-A086-4346-B591-04BFEC449554}" type="slidenum">
              <a:rPr lang="en-US" smtClean="0"/>
              <a:t>16</a:t>
            </a:fld>
            <a:endParaRPr lang="en-US"/>
          </a:p>
        </p:txBody>
      </p:sp>
    </p:spTree>
    <p:extLst>
      <p:ext uri="{BB962C8B-B14F-4D97-AF65-F5344CB8AC3E}">
        <p14:creationId xmlns:p14="http://schemas.microsoft.com/office/powerpoint/2010/main" val="24926410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is</a:t>
            </a:r>
            <a:r>
              <a:rPr lang="en-US" baseline="0" dirty="0" smtClean="0"/>
              <a:t> exemplified in a number of ways </a:t>
            </a:r>
          </a:p>
          <a:p>
            <a:r>
              <a:rPr lang="en-US" baseline="0" dirty="0" smtClean="0"/>
              <a:t>For instance</a:t>
            </a:r>
          </a:p>
          <a:p>
            <a:r>
              <a:rPr lang="en-US" baseline="0" dirty="0" smtClean="0"/>
              <a:t>God didn’t have to list all the other possible types of wood not to use</a:t>
            </a:r>
          </a:p>
          <a:p>
            <a:r>
              <a:rPr lang="en-US" baseline="0" dirty="0" err="1" smtClean="0"/>
              <a:t>Naaman</a:t>
            </a:r>
            <a:r>
              <a:rPr lang="en-US" baseline="0" dirty="0" smtClean="0"/>
              <a:t> understood that when God specified the Jordan he couldn’t use the other river he wanted to use, God did not have to make a list of rivers not to use. </a:t>
            </a:r>
          </a:p>
          <a:p>
            <a:endParaRPr lang="en-US" baseline="0" dirty="0" smtClean="0"/>
          </a:p>
          <a:p>
            <a:r>
              <a:rPr lang="en-US" baseline="0" dirty="0" smtClean="0"/>
              <a:t>The </a:t>
            </a:r>
            <a:r>
              <a:rPr lang="en-US" baseline="0" dirty="0" err="1" smtClean="0"/>
              <a:t>passover</a:t>
            </a:r>
            <a:r>
              <a:rPr lang="en-US" baseline="0" dirty="0" smtClean="0"/>
              <a:t> animal when lamb specified it excluded all other animals</a:t>
            </a:r>
          </a:p>
          <a:p>
            <a:endParaRPr lang="en-US" baseline="0" dirty="0" smtClean="0"/>
          </a:p>
          <a:p>
            <a:r>
              <a:rPr lang="en-US" baseline="0" dirty="0" smtClean="0"/>
              <a:t>And even with our praise when God Specifies our music to be singing, he does not have to list all other forms of music not to use</a:t>
            </a:r>
          </a:p>
          <a:p>
            <a:endParaRPr lang="en-US" baseline="0" dirty="0" smtClean="0"/>
          </a:p>
          <a:p>
            <a:r>
              <a:rPr lang="en-US" baseline="0" dirty="0" smtClean="0"/>
              <a:t>Some say well you know we do a lot of things we don’t have authority for </a:t>
            </a:r>
          </a:p>
          <a:p>
            <a:endParaRPr lang="en-US" baseline="0" dirty="0" smtClean="0"/>
          </a:p>
        </p:txBody>
      </p:sp>
      <p:sp>
        <p:nvSpPr>
          <p:cNvPr id="4" name="Slide Number Placeholder 3"/>
          <p:cNvSpPr>
            <a:spLocks noGrp="1"/>
          </p:cNvSpPr>
          <p:nvPr>
            <p:ph type="sldNum" sz="quarter" idx="10"/>
          </p:nvPr>
        </p:nvSpPr>
        <p:spPr/>
        <p:txBody>
          <a:bodyPr/>
          <a:lstStyle/>
          <a:p>
            <a:fld id="{0A889725-A086-4346-B591-04BFEC449554}" type="slidenum">
              <a:rPr lang="en-US" smtClean="0"/>
              <a:t>17</a:t>
            </a:fld>
            <a:endParaRPr lang="en-US"/>
          </a:p>
        </p:txBody>
      </p:sp>
    </p:spTree>
    <p:extLst>
      <p:ext uri="{BB962C8B-B14F-4D97-AF65-F5344CB8AC3E}">
        <p14:creationId xmlns:p14="http://schemas.microsoft.com/office/powerpoint/2010/main" val="31128563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better not. If we don’t have authority</a:t>
            </a:r>
            <a:r>
              <a:rPr lang="en-US" baseline="0" dirty="0" smtClean="0"/>
              <a:t> for it then it is lawless!!</a:t>
            </a:r>
          </a:p>
          <a:p>
            <a:endParaRPr lang="en-US" dirty="0" smtClean="0"/>
          </a:p>
          <a:p>
            <a:r>
              <a:rPr lang="en-US" dirty="0" smtClean="0"/>
              <a:t>Lets</a:t>
            </a:r>
            <a:r>
              <a:rPr lang="en-US" baseline="0" dirty="0" smtClean="0"/>
              <a:t> see how God authorizes things</a:t>
            </a:r>
          </a:p>
          <a:p>
            <a:r>
              <a:rPr lang="en-US" baseline="0" dirty="0" smtClean="0"/>
              <a:t>Ark – tools – hammer- </a:t>
            </a:r>
          </a:p>
          <a:p>
            <a:r>
              <a:rPr lang="en-US" dirty="0" smtClean="0"/>
              <a:t>As long as all</a:t>
            </a:r>
            <a:r>
              <a:rPr lang="en-US" baseline="0" dirty="0" smtClean="0"/>
              <a:t> </a:t>
            </a:r>
            <a:r>
              <a:rPr lang="en-US" baseline="0" dirty="0" err="1" smtClean="0"/>
              <a:t>noah</a:t>
            </a:r>
            <a:r>
              <a:rPr lang="en-US" baseline="0" dirty="0" smtClean="0"/>
              <a:t> did was build an ark it expedited the </a:t>
            </a:r>
            <a:r>
              <a:rPr lang="en-US" baseline="0" dirty="0" err="1" smtClean="0"/>
              <a:t>carring</a:t>
            </a:r>
            <a:r>
              <a:rPr lang="en-US" baseline="0" dirty="0" smtClean="0"/>
              <a:t> out of the command</a:t>
            </a:r>
          </a:p>
          <a:p>
            <a:endParaRPr lang="en-US" dirty="0" smtClean="0"/>
          </a:p>
          <a:p>
            <a:r>
              <a:rPr lang="en-US" dirty="0" smtClean="0"/>
              <a:t>Singing necessitates words and notes – song</a:t>
            </a:r>
            <a:r>
              <a:rPr lang="en-US" baseline="0" dirty="0" smtClean="0"/>
              <a:t> books overhead memory – but when we finish all we have done is sing which is what God commanded. </a:t>
            </a:r>
          </a:p>
          <a:p>
            <a:endParaRPr lang="en-US" baseline="0" dirty="0" smtClean="0"/>
          </a:p>
          <a:p>
            <a:r>
              <a:rPr lang="en-US" baseline="0" dirty="0" smtClean="0"/>
              <a:t>Had he commanded play hymns it would authorize instruments, songs we could use organ guitar </a:t>
            </a:r>
          </a:p>
          <a:p>
            <a:r>
              <a:rPr lang="en-US" baseline="0" dirty="0" smtClean="0"/>
              <a:t>The command for church recreation would authorize fun, games and could use a gym </a:t>
            </a:r>
          </a:p>
          <a:p>
            <a:r>
              <a:rPr lang="en-US" baseline="0" dirty="0" smtClean="0"/>
              <a:t>But </a:t>
            </a:r>
            <a:r>
              <a:rPr lang="en-US" baseline="0" dirty="0" err="1" smtClean="0"/>
              <a:t>heres</a:t>
            </a:r>
            <a:r>
              <a:rPr lang="en-US" baseline="0" dirty="0" smtClean="0"/>
              <a:t> the problem we can put a scripture next to those </a:t>
            </a:r>
          </a:p>
        </p:txBody>
      </p:sp>
      <p:sp>
        <p:nvSpPr>
          <p:cNvPr id="4" name="Slide Number Placeholder 3"/>
          <p:cNvSpPr>
            <a:spLocks noGrp="1"/>
          </p:cNvSpPr>
          <p:nvPr>
            <p:ph type="sldNum" sz="quarter" idx="10"/>
          </p:nvPr>
        </p:nvSpPr>
        <p:spPr/>
        <p:txBody>
          <a:bodyPr/>
          <a:lstStyle/>
          <a:p>
            <a:fld id="{0A889725-A086-4346-B591-04BFEC449554}" type="slidenum">
              <a:rPr lang="en-US" smtClean="0"/>
              <a:t>18</a:t>
            </a:fld>
            <a:endParaRPr lang="en-US"/>
          </a:p>
        </p:txBody>
      </p:sp>
    </p:spTree>
    <p:extLst>
      <p:ext uri="{BB962C8B-B14F-4D97-AF65-F5344CB8AC3E}">
        <p14:creationId xmlns:p14="http://schemas.microsoft.com/office/powerpoint/2010/main" val="4259816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But</a:t>
            </a:r>
            <a:r>
              <a:rPr lang="en-US" baseline="0" dirty="0" smtClean="0"/>
              <a:t> are instruments just an aide?</a:t>
            </a:r>
            <a:endParaRPr lang="en-US" dirty="0"/>
          </a:p>
        </p:txBody>
      </p:sp>
      <p:sp>
        <p:nvSpPr>
          <p:cNvPr id="4" name="Slide Number Placeholder 3"/>
          <p:cNvSpPr>
            <a:spLocks noGrp="1"/>
          </p:cNvSpPr>
          <p:nvPr>
            <p:ph type="sldNum" sz="quarter" idx="10"/>
          </p:nvPr>
        </p:nvSpPr>
        <p:spPr/>
        <p:txBody>
          <a:bodyPr/>
          <a:lstStyle/>
          <a:p>
            <a:fld id="{0A889725-A086-4346-B591-04BFEC449554}" type="slidenum">
              <a:rPr lang="en-US" smtClean="0"/>
              <a:t>19</a:t>
            </a:fld>
            <a:endParaRPr lang="en-US"/>
          </a:p>
        </p:txBody>
      </p:sp>
    </p:spTree>
    <p:extLst>
      <p:ext uri="{BB962C8B-B14F-4D97-AF65-F5344CB8AC3E}">
        <p14:creationId xmlns:p14="http://schemas.microsoft.com/office/powerpoint/2010/main" val="31222970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a:t>
            </a:r>
            <a:r>
              <a:rPr lang="en-US" baseline="0" dirty="0" smtClean="0"/>
              <a:t> aid does not change what is authorized </a:t>
            </a:r>
          </a:p>
          <a:p>
            <a:endParaRPr lang="en-US" baseline="0" dirty="0" smtClean="0"/>
          </a:p>
          <a:p>
            <a:r>
              <a:rPr lang="en-US" baseline="0" dirty="0" smtClean="0"/>
              <a:t>Noah game room? That would be an addition</a:t>
            </a:r>
          </a:p>
          <a:p>
            <a:endParaRPr lang="en-US" baseline="0" dirty="0" smtClean="0"/>
          </a:p>
          <a:p>
            <a:r>
              <a:rPr lang="en-US" baseline="0" dirty="0" smtClean="0"/>
              <a:t>Sprinkling does not </a:t>
            </a:r>
            <a:r>
              <a:rPr lang="en-US" baseline="0" dirty="0" err="1" smtClean="0"/>
              <a:t>expidite</a:t>
            </a:r>
            <a:r>
              <a:rPr lang="en-US" baseline="0" dirty="0" smtClean="0"/>
              <a:t> immersion</a:t>
            </a:r>
          </a:p>
          <a:p>
            <a:endParaRPr lang="en-US" baseline="0" dirty="0" smtClean="0"/>
          </a:p>
          <a:p>
            <a:r>
              <a:rPr lang="en-US" baseline="0" dirty="0" smtClean="0"/>
              <a:t>Prov. 30:6</a:t>
            </a:r>
          </a:p>
          <a:p>
            <a:endParaRPr lang="en-US" baseline="0" dirty="0" smtClean="0"/>
          </a:p>
          <a:p>
            <a:endParaRPr lang="en-US" baseline="0" dirty="0" smtClean="0"/>
          </a:p>
          <a:p>
            <a:r>
              <a:rPr lang="en-US" baseline="0" dirty="0" smtClean="0"/>
              <a:t>Some say well David used them</a:t>
            </a:r>
            <a:endParaRPr lang="en-US" dirty="0"/>
          </a:p>
        </p:txBody>
      </p:sp>
      <p:sp>
        <p:nvSpPr>
          <p:cNvPr id="4" name="Slide Number Placeholder 3"/>
          <p:cNvSpPr>
            <a:spLocks noGrp="1"/>
          </p:cNvSpPr>
          <p:nvPr>
            <p:ph type="sldNum" sz="quarter" idx="10"/>
          </p:nvPr>
        </p:nvSpPr>
        <p:spPr/>
        <p:txBody>
          <a:bodyPr/>
          <a:lstStyle/>
          <a:p>
            <a:fld id="{0A889725-A086-4346-B591-04BFEC449554}" type="slidenum">
              <a:rPr lang="en-US" smtClean="0"/>
              <a:t>20</a:t>
            </a:fld>
            <a:endParaRPr lang="en-US"/>
          </a:p>
        </p:txBody>
      </p:sp>
    </p:spTree>
    <p:extLst>
      <p:ext uri="{BB962C8B-B14F-4D97-AF65-F5344CB8AC3E}">
        <p14:creationId xmlns:p14="http://schemas.microsoft.com/office/powerpoint/2010/main" val="20676540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Col 2:14  Blotting out the handwriting of ordinances that was against us, which was contrary to us, and took it out of the way, nailing it to his cross;</a:t>
            </a:r>
          </a:p>
          <a:p>
            <a:endParaRPr lang="en-US" sz="1200" kern="1200" dirty="0" smtClean="0">
              <a:solidFill>
                <a:schemeClr val="tx1"/>
              </a:solidFill>
              <a:latin typeface="+mn-lt"/>
              <a:ea typeface="+mn-ea"/>
              <a:cs typeface="+mn-cs"/>
            </a:endParaRPr>
          </a:p>
          <a:p>
            <a:r>
              <a:rPr lang="en-US" dirty="0" smtClean="0"/>
              <a:t>Book</a:t>
            </a:r>
            <a:r>
              <a:rPr lang="en-US" baseline="0" dirty="0" smtClean="0"/>
              <a:t> of </a:t>
            </a:r>
            <a:r>
              <a:rPr lang="en-US" baseline="0" dirty="0" err="1" smtClean="0"/>
              <a:t>hebrew</a:t>
            </a:r>
            <a:r>
              <a:rPr lang="en-US" baseline="0" dirty="0" smtClean="0"/>
              <a:t> is all about how the O.T. is not the authority anymore </a:t>
            </a:r>
          </a:p>
          <a:p>
            <a:r>
              <a:rPr lang="en-US" baseline="0" dirty="0" smtClean="0"/>
              <a:t>Along with </a:t>
            </a:r>
            <a:r>
              <a:rPr lang="en-US" dirty="0" smtClean="0"/>
              <a:t> 2 </a:t>
            </a:r>
            <a:r>
              <a:rPr lang="en-US" dirty="0" err="1" smtClean="0"/>
              <a:t>cor</a:t>
            </a:r>
            <a:r>
              <a:rPr lang="en-US" dirty="0" smtClean="0"/>
              <a:t> 3,</a:t>
            </a:r>
            <a:r>
              <a:rPr lang="en-US" baseline="0" dirty="0" smtClean="0"/>
              <a:t> Gal 4; text after text echoing this teaching</a:t>
            </a:r>
          </a:p>
          <a:p>
            <a:endParaRPr lang="en-US" baseline="0" dirty="0" smtClean="0"/>
          </a:p>
          <a:p>
            <a:r>
              <a:rPr lang="en-US" baseline="0" dirty="0" smtClean="0"/>
              <a:t>But if we follow this “</a:t>
            </a:r>
            <a:r>
              <a:rPr lang="en-US" baseline="0" dirty="0" err="1" smtClean="0"/>
              <a:t>david</a:t>
            </a:r>
            <a:r>
              <a:rPr lang="en-US" baseline="0" dirty="0" smtClean="0"/>
              <a:t> did” it reasoning </a:t>
            </a:r>
          </a:p>
          <a:p>
            <a:r>
              <a:rPr lang="en-US" baseline="0" dirty="0" smtClean="0"/>
              <a:t>What about</a:t>
            </a:r>
          </a:p>
          <a:p>
            <a:r>
              <a:rPr lang="en-US" baseline="0" dirty="0" smtClean="0"/>
              <a:t>Animal sacrifice</a:t>
            </a:r>
          </a:p>
          <a:p>
            <a:r>
              <a:rPr lang="en-US" baseline="0" dirty="0" smtClean="0"/>
              <a:t>Had 7 wives – not every thing </a:t>
            </a:r>
            <a:r>
              <a:rPr lang="en-US" baseline="0" dirty="0" err="1" smtClean="0"/>
              <a:t>david</a:t>
            </a:r>
            <a:r>
              <a:rPr lang="en-US" baseline="0" dirty="0" smtClean="0"/>
              <a:t> did was right – adultery, murder??</a:t>
            </a:r>
          </a:p>
          <a:p>
            <a:endParaRPr lang="en-US" baseline="0" dirty="0" smtClean="0"/>
          </a:p>
          <a:p>
            <a:r>
              <a:rPr lang="en-US" baseline="0" dirty="0" smtClean="0"/>
              <a:t>Does your church… ? Because </a:t>
            </a:r>
            <a:r>
              <a:rPr lang="en-US" baseline="0" dirty="0" err="1" smtClean="0"/>
              <a:t>david</a:t>
            </a:r>
            <a:r>
              <a:rPr lang="en-US" baseline="0" dirty="0" smtClean="0"/>
              <a:t> did</a:t>
            </a:r>
          </a:p>
          <a:p>
            <a:endParaRPr lang="en-US" baseline="0" dirty="0" smtClean="0"/>
          </a:p>
          <a:p>
            <a:endParaRPr lang="en-US" baseline="0" dirty="0" smtClean="0"/>
          </a:p>
          <a:p>
            <a:r>
              <a:rPr lang="en-US" baseline="0" dirty="0" smtClean="0"/>
              <a:t>Some say though that instruments are in heaven…so we can use them today.??</a:t>
            </a:r>
            <a:endParaRPr lang="en-US" dirty="0"/>
          </a:p>
        </p:txBody>
      </p:sp>
      <p:sp>
        <p:nvSpPr>
          <p:cNvPr id="4" name="Slide Number Placeholder 3"/>
          <p:cNvSpPr>
            <a:spLocks noGrp="1"/>
          </p:cNvSpPr>
          <p:nvPr>
            <p:ph type="sldNum" sz="quarter" idx="10"/>
          </p:nvPr>
        </p:nvSpPr>
        <p:spPr/>
        <p:txBody>
          <a:bodyPr/>
          <a:lstStyle/>
          <a:p>
            <a:fld id="{0A889725-A086-4346-B591-04BFEC449554}" type="slidenum">
              <a:rPr lang="en-US" smtClean="0"/>
              <a:t>21</a:t>
            </a:fld>
            <a:endParaRPr lang="en-US"/>
          </a:p>
        </p:txBody>
      </p:sp>
    </p:spTree>
    <p:extLst>
      <p:ext uri="{BB962C8B-B14F-4D97-AF65-F5344CB8AC3E}">
        <p14:creationId xmlns:p14="http://schemas.microsoft.com/office/powerpoint/2010/main" val="10902668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But lets look at these passages</a:t>
            </a:r>
          </a:p>
          <a:p>
            <a:endParaRPr lang="en-US" dirty="0" smtClean="0"/>
          </a:p>
          <a:p>
            <a:r>
              <a:rPr lang="en-US" sz="1200" kern="1200" dirty="0" smtClean="0">
                <a:solidFill>
                  <a:schemeClr val="tx1"/>
                </a:solidFill>
                <a:latin typeface="+mn-lt"/>
                <a:ea typeface="+mn-ea"/>
                <a:cs typeface="+mn-cs"/>
              </a:rPr>
              <a:t>Rev 5:8  And when he had taken the book, the four living creatures and the four and twenty elders fell down before the Lamb, having each one a harp, and golden bowls full of incense, which are the prayers of the saints.</a:t>
            </a:r>
          </a:p>
          <a:p>
            <a:endParaRPr lang="en-US" sz="1200" kern="1200" dirty="0" smtClean="0">
              <a:solidFill>
                <a:schemeClr val="tx1"/>
              </a:solidFill>
              <a:latin typeface="+mn-lt"/>
              <a:ea typeface="+mn-ea"/>
              <a:cs typeface="+mn-cs"/>
            </a:endParaRPr>
          </a:p>
          <a:p>
            <a:r>
              <a:rPr lang="en-US" dirty="0" smtClean="0"/>
              <a:t>There</a:t>
            </a:r>
            <a:r>
              <a:rPr lang="en-US" baseline="0" dirty="0" smtClean="0"/>
              <a:t> are some things we need to keep in mind when studying revelation….</a:t>
            </a:r>
            <a:endParaRPr lang="en-US" dirty="0"/>
          </a:p>
        </p:txBody>
      </p:sp>
      <p:sp>
        <p:nvSpPr>
          <p:cNvPr id="4" name="Slide Number Placeholder 3"/>
          <p:cNvSpPr>
            <a:spLocks noGrp="1"/>
          </p:cNvSpPr>
          <p:nvPr>
            <p:ph type="sldNum" sz="quarter" idx="10"/>
          </p:nvPr>
        </p:nvSpPr>
        <p:spPr/>
        <p:txBody>
          <a:bodyPr/>
          <a:lstStyle/>
          <a:p>
            <a:fld id="{0A889725-A086-4346-B591-04BFEC449554}" type="slidenum">
              <a:rPr lang="en-US" smtClean="0"/>
              <a:t>22</a:t>
            </a:fld>
            <a:endParaRPr lang="en-US"/>
          </a:p>
        </p:txBody>
      </p:sp>
    </p:spTree>
    <p:extLst>
      <p:ext uri="{BB962C8B-B14F-4D97-AF65-F5344CB8AC3E}">
        <p14:creationId xmlns:p14="http://schemas.microsoft.com/office/powerpoint/2010/main" val="10800170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 is how it was written. </a:t>
            </a:r>
            <a:r>
              <a:rPr lang="en-US" sz="1200" i="0" kern="1200" dirty="0" smtClean="0">
                <a:solidFill>
                  <a:schemeClr val="tx1"/>
                </a:solidFill>
                <a:latin typeface="+mn-lt"/>
                <a:ea typeface="+mn-ea"/>
                <a:cs typeface="+mn-cs"/>
              </a:rPr>
              <a:t>Symbolic not literal</a:t>
            </a:r>
          </a:p>
          <a:p>
            <a:endParaRPr lang="en-US" baseline="0" dirty="0" smtClean="0"/>
          </a:p>
          <a:p>
            <a:r>
              <a:rPr lang="en-US" sz="1200" kern="1200" dirty="0" smtClean="0">
                <a:solidFill>
                  <a:schemeClr val="tx1"/>
                </a:solidFill>
                <a:latin typeface="+mn-lt"/>
                <a:ea typeface="+mn-ea"/>
                <a:cs typeface="+mn-cs"/>
              </a:rPr>
              <a:t>Rev 1:1  The Revelation of Jesus Christ, which God gave unto him, to </a:t>
            </a:r>
            <a:r>
              <a:rPr lang="en-US" sz="1200" kern="1200" dirty="0" err="1" smtClean="0">
                <a:solidFill>
                  <a:schemeClr val="tx1"/>
                </a:solidFill>
                <a:latin typeface="+mn-lt"/>
                <a:ea typeface="+mn-ea"/>
                <a:cs typeface="+mn-cs"/>
              </a:rPr>
              <a:t>shew</a:t>
            </a:r>
            <a:r>
              <a:rPr lang="en-US" sz="1200" kern="1200" dirty="0" smtClean="0">
                <a:solidFill>
                  <a:schemeClr val="tx1"/>
                </a:solidFill>
                <a:latin typeface="+mn-lt"/>
                <a:ea typeface="+mn-ea"/>
                <a:cs typeface="+mn-cs"/>
              </a:rPr>
              <a:t> unto his servants things which must shortly come to pass; and he sent and signified </a:t>
            </a:r>
            <a:r>
              <a:rPr lang="en-US" sz="1200" i="1" kern="1200" dirty="0" smtClean="0">
                <a:solidFill>
                  <a:schemeClr val="tx1"/>
                </a:solidFill>
                <a:latin typeface="+mn-lt"/>
                <a:ea typeface="+mn-ea"/>
                <a:cs typeface="+mn-cs"/>
              </a:rPr>
              <a:t>it</a:t>
            </a:r>
            <a:r>
              <a:rPr lang="en-US" sz="1200" i="0" kern="1200" dirty="0" smtClean="0">
                <a:solidFill>
                  <a:schemeClr val="tx1"/>
                </a:solidFill>
                <a:latin typeface="+mn-lt"/>
                <a:ea typeface="+mn-ea"/>
                <a:cs typeface="+mn-cs"/>
              </a:rPr>
              <a:t> by his angel unto his servant John:</a:t>
            </a:r>
          </a:p>
          <a:p>
            <a:endParaRPr lang="en-US" sz="1200" i="0" kern="1200" dirty="0" smtClean="0">
              <a:solidFill>
                <a:schemeClr val="tx1"/>
              </a:solidFill>
              <a:latin typeface="+mn-lt"/>
              <a:ea typeface="+mn-ea"/>
              <a:cs typeface="+mn-cs"/>
            </a:endParaRPr>
          </a:p>
          <a:p>
            <a:r>
              <a:rPr lang="en-US" sz="1200" i="0" kern="1200" dirty="0" smtClean="0">
                <a:solidFill>
                  <a:schemeClr val="tx1"/>
                </a:solidFill>
                <a:latin typeface="+mn-lt"/>
                <a:ea typeface="+mn-ea"/>
                <a:cs typeface="+mn-cs"/>
              </a:rPr>
              <a:t>Set forth a sign</a:t>
            </a:r>
          </a:p>
          <a:p>
            <a:r>
              <a:rPr lang="en-US" sz="1200" i="0" kern="1200" dirty="0" smtClean="0">
                <a:solidFill>
                  <a:schemeClr val="tx1"/>
                </a:solidFill>
                <a:latin typeface="+mn-lt"/>
                <a:ea typeface="+mn-ea"/>
                <a:cs typeface="+mn-cs"/>
              </a:rPr>
              <a:t>No</a:t>
            </a:r>
            <a:r>
              <a:rPr lang="en-US" sz="1200" i="0" kern="1200" baseline="0" dirty="0" smtClean="0">
                <a:solidFill>
                  <a:schemeClr val="tx1"/>
                </a:solidFill>
                <a:latin typeface="+mn-lt"/>
                <a:ea typeface="+mn-ea"/>
                <a:cs typeface="+mn-cs"/>
              </a:rPr>
              <a:t> sign is the sign of itself. </a:t>
            </a:r>
          </a:p>
          <a:p>
            <a:r>
              <a:rPr lang="en-US" sz="1200" i="0" kern="1200" baseline="0" dirty="0" smtClean="0">
                <a:solidFill>
                  <a:schemeClr val="tx1"/>
                </a:solidFill>
                <a:latin typeface="+mn-lt"/>
                <a:ea typeface="+mn-ea"/>
                <a:cs typeface="+mn-cs"/>
              </a:rPr>
              <a:t>Golden bowls represented the prayers of the saints</a:t>
            </a:r>
          </a:p>
          <a:p>
            <a:r>
              <a:rPr lang="en-US" sz="1200" i="0" kern="1200" baseline="0" dirty="0" smtClean="0">
                <a:solidFill>
                  <a:schemeClr val="tx1"/>
                </a:solidFill>
                <a:latin typeface="+mn-lt"/>
                <a:ea typeface="+mn-ea"/>
                <a:cs typeface="+mn-cs"/>
              </a:rPr>
              <a:t>So the harps are just as symbolic though it does not reveal what they represent</a:t>
            </a:r>
          </a:p>
          <a:p>
            <a:r>
              <a:rPr lang="en-US" sz="1200" i="0" kern="1200" baseline="0" dirty="0" smtClean="0">
                <a:solidFill>
                  <a:schemeClr val="tx1"/>
                </a:solidFill>
                <a:latin typeface="+mn-lt"/>
                <a:ea typeface="+mn-ea"/>
                <a:cs typeface="+mn-cs"/>
              </a:rPr>
              <a:t>Just as the lions and other various creatures mentioned in rev. </a:t>
            </a:r>
          </a:p>
          <a:p>
            <a:r>
              <a:rPr lang="en-US" sz="1200" i="0" kern="1200" baseline="0" dirty="0" smtClean="0">
                <a:solidFill>
                  <a:schemeClr val="tx1"/>
                </a:solidFill>
                <a:latin typeface="+mn-lt"/>
                <a:ea typeface="+mn-ea"/>
                <a:cs typeface="+mn-cs"/>
              </a:rPr>
              <a:t>Matter of fact in </a:t>
            </a:r>
            <a:r>
              <a:rPr lang="en-US" sz="1200" kern="1200" dirty="0" smtClean="0">
                <a:solidFill>
                  <a:schemeClr val="tx1"/>
                </a:solidFill>
                <a:latin typeface="+mn-lt"/>
                <a:ea typeface="+mn-ea"/>
                <a:cs typeface="+mn-cs"/>
              </a:rPr>
              <a:t>1Co 15:50  I tell you this, brothers: flesh and blood cannot inherit the kingdom of God, nor does the perishable inherit the imperishable.</a:t>
            </a:r>
          </a:p>
          <a:p>
            <a:endParaRPr lang="en-US" sz="1200" kern="1200" dirty="0" smtClean="0">
              <a:solidFill>
                <a:schemeClr val="tx1"/>
              </a:solidFill>
              <a:latin typeface="+mn-lt"/>
              <a:ea typeface="+mn-ea"/>
              <a:cs typeface="+mn-cs"/>
            </a:endParaRPr>
          </a:p>
          <a:p>
            <a:r>
              <a:rPr lang="en-US" sz="1200" i="0" kern="1200" dirty="0" smtClean="0">
                <a:solidFill>
                  <a:schemeClr val="tx1"/>
                </a:solidFill>
                <a:latin typeface="+mn-lt"/>
                <a:ea typeface="+mn-ea"/>
                <a:cs typeface="+mn-cs"/>
              </a:rPr>
              <a:t>Nothing as we know it today</a:t>
            </a:r>
            <a:r>
              <a:rPr lang="en-US" sz="1200" i="0" kern="1200" baseline="0" dirty="0" smtClean="0">
                <a:solidFill>
                  <a:schemeClr val="tx1"/>
                </a:solidFill>
                <a:latin typeface="+mn-lt"/>
                <a:ea typeface="+mn-ea"/>
                <a:cs typeface="+mn-cs"/>
              </a:rPr>
              <a:t> will be in heaven. </a:t>
            </a:r>
          </a:p>
          <a:p>
            <a:endParaRPr lang="en-US" sz="1200" i="0" kern="1200" baseline="0" dirty="0" smtClean="0">
              <a:solidFill>
                <a:schemeClr val="tx1"/>
              </a:solidFill>
              <a:latin typeface="+mn-lt"/>
              <a:ea typeface="+mn-ea"/>
              <a:cs typeface="+mn-cs"/>
            </a:endParaRPr>
          </a:p>
          <a:p>
            <a:r>
              <a:rPr lang="en-US" sz="1200" i="0" kern="1200" baseline="0" dirty="0" smtClean="0">
                <a:solidFill>
                  <a:schemeClr val="tx1"/>
                </a:solidFill>
                <a:latin typeface="+mn-lt"/>
                <a:ea typeface="+mn-ea"/>
                <a:cs typeface="+mn-cs"/>
              </a:rPr>
              <a:t>But some say John heard instruments in heaven…</a:t>
            </a:r>
            <a:endParaRPr lang="en-US" sz="1200" i="0" kern="1200" dirty="0" smtClean="0">
              <a:solidFill>
                <a:schemeClr val="tx1"/>
              </a:solidFill>
              <a:latin typeface="+mn-lt"/>
              <a:ea typeface="+mn-ea"/>
              <a:cs typeface="+mn-cs"/>
            </a:endParaRPr>
          </a:p>
          <a:p>
            <a:endParaRPr lang="en-US" sz="1200" i="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0A889725-A086-4346-B591-04BFEC449554}" type="slidenum">
              <a:rPr lang="en-US" smtClean="0"/>
              <a:t>23</a:t>
            </a:fld>
            <a:endParaRPr lang="en-US"/>
          </a:p>
        </p:txBody>
      </p:sp>
    </p:spTree>
    <p:extLst>
      <p:ext uri="{BB962C8B-B14F-4D97-AF65-F5344CB8AC3E}">
        <p14:creationId xmlns:p14="http://schemas.microsoft.com/office/powerpoint/2010/main" val="27307320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a:t>
            </a:r>
            <a:r>
              <a:rPr lang="en-US" baseline="0" dirty="0" smtClean="0"/>
              <a:t> man in his reply to this question was “its been our longstanding tradition here” </a:t>
            </a:r>
          </a:p>
          <a:p>
            <a:endParaRPr lang="en-US" baseline="0" dirty="0" smtClean="0"/>
          </a:p>
          <a:p>
            <a:r>
              <a:rPr lang="en-US" baseline="0" dirty="0" smtClean="0"/>
              <a:t>But that is not why Christians are to be opposed to instrumental music in worship. </a:t>
            </a:r>
          </a:p>
          <a:p>
            <a:endParaRPr lang="en-US" baseline="0" dirty="0" smtClean="0"/>
          </a:p>
          <a:p>
            <a:r>
              <a:rPr lang="en-US" baseline="0" dirty="0" smtClean="0"/>
              <a:t>Many brethren just prefer </a:t>
            </a:r>
            <a:r>
              <a:rPr lang="en-US" baseline="0" dirty="0" err="1" smtClean="0"/>
              <a:t>accapella</a:t>
            </a:r>
            <a:r>
              <a:rPr lang="en-US" baseline="0" dirty="0" smtClean="0"/>
              <a:t>, and hate instruments? Not so in fact we have many that play many instruments and play them well</a:t>
            </a:r>
          </a:p>
          <a:p>
            <a:endParaRPr lang="en-US" baseline="0" dirty="0" smtClean="0"/>
          </a:p>
          <a:p>
            <a:r>
              <a:rPr lang="en-US" baseline="0" dirty="0" smtClean="0"/>
              <a:t>And not because we just want to be different. </a:t>
            </a:r>
          </a:p>
        </p:txBody>
      </p:sp>
      <p:sp>
        <p:nvSpPr>
          <p:cNvPr id="4" name="Slide Number Placeholder 3"/>
          <p:cNvSpPr>
            <a:spLocks noGrp="1"/>
          </p:cNvSpPr>
          <p:nvPr>
            <p:ph type="sldNum" sz="quarter" idx="10"/>
          </p:nvPr>
        </p:nvSpPr>
        <p:spPr/>
        <p:txBody>
          <a:bodyPr/>
          <a:lstStyle/>
          <a:p>
            <a:fld id="{0A889725-A086-4346-B591-04BFEC449554}" type="slidenum">
              <a:rPr lang="en-US" smtClean="0"/>
              <a:t>3</a:t>
            </a:fld>
            <a:endParaRPr lang="en-US"/>
          </a:p>
        </p:txBody>
      </p:sp>
    </p:spTree>
    <p:extLst>
      <p:ext uri="{BB962C8B-B14F-4D97-AF65-F5344CB8AC3E}">
        <p14:creationId xmlns:p14="http://schemas.microsoft.com/office/powerpoint/2010/main" val="27551630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Rev 14:2  And I heard a voice from heaven, as the voice of many waters, and as the voice of a great thunder: and I heard the voice of harpers harping with their harps:</a:t>
            </a:r>
          </a:p>
          <a:p>
            <a:endParaRPr lang="en-US" sz="1200" kern="1200" dirty="0" smtClean="0">
              <a:solidFill>
                <a:schemeClr val="tx1"/>
              </a:solidFill>
              <a:latin typeface="+mn-lt"/>
              <a:ea typeface="+mn-ea"/>
              <a:cs typeface="+mn-cs"/>
            </a:endParaRPr>
          </a:p>
          <a:p>
            <a:r>
              <a:rPr lang="en-US" dirty="0" smtClean="0"/>
              <a:t>Notice</a:t>
            </a:r>
            <a:r>
              <a:rPr lang="en-US" baseline="0" dirty="0" smtClean="0"/>
              <a:t> there are 3 symbols</a:t>
            </a:r>
          </a:p>
          <a:p>
            <a:r>
              <a:rPr lang="en-US" baseline="0" dirty="0" smtClean="0"/>
              <a:t>John heard the voice/sound – he didn’t see it, he used the word heard- </a:t>
            </a:r>
            <a:r>
              <a:rPr lang="en-US" baseline="0" dirty="0" err="1" smtClean="0"/>
              <a:t>greek</a:t>
            </a:r>
            <a:r>
              <a:rPr lang="en-US" baseline="0" dirty="0" smtClean="0"/>
              <a:t> “FAR-A”</a:t>
            </a:r>
            <a:r>
              <a:rPr lang="en-US" dirty="0" smtClean="0"/>
              <a:t> </a:t>
            </a:r>
          </a:p>
          <a:p>
            <a:r>
              <a:rPr lang="en-US" dirty="0" smtClean="0"/>
              <a:t>That means it is</a:t>
            </a:r>
            <a:r>
              <a:rPr lang="en-US" baseline="0" dirty="0" smtClean="0"/>
              <a:t> the sound of something</a:t>
            </a:r>
          </a:p>
          <a:p>
            <a:endParaRPr lang="en-US" baseline="0" dirty="0" smtClean="0"/>
          </a:p>
          <a:p>
            <a:r>
              <a:rPr lang="en-US" baseline="0" dirty="0" smtClean="0"/>
              <a:t>John said it was “as the voice”</a:t>
            </a:r>
          </a:p>
          <a:p>
            <a:r>
              <a:rPr lang="en-US" baseline="0" dirty="0" smtClean="0"/>
              <a:t>Or “like the sound”</a:t>
            </a:r>
          </a:p>
          <a:p>
            <a:r>
              <a:rPr lang="en-US" baseline="0" dirty="0" smtClean="0"/>
              <a:t>-waters</a:t>
            </a:r>
          </a:p>
          <a:p>
            <a:r>
              <a:rPr lang="en-US" baseline="0" dirty="0" smtClean="0"/>
              <a:t>-thunder</a:t>
            </a:r>
          </a:p>
          <a:p>
            <a:r>
              <a:rPr lang="en-US" baseline="0" dirty="0" smtClean="0"/>
              <a:t>-harpers</a:t>
            </a:r>
          </a:p>
          <a:p>
            <a:r>
              <a:rPr lang="en-US" baseline="0" dirty="0" smtClean="0"/>
              <a:t>John did not see their physical presence but heard the sound</a:t>
            </a:r>
          </a:p>
          <a:p>
            <a:endParaRPr lang="en-US" baseline="0" dirty="0" smtClean="0"/>
          </a:p>
          <a:p>
            <a:endParaRPr lang="en-US" baseline="0" dirty="0" smtClean="0"/>
          </a:p>
          <a:p>
            <a:r>
              <a:rPr lang="en-US" baseline="0" dirty="0" smtClean="0"/>
              <a:t>We can understand this in our minds when we think about tornadoes</a:t>
            </a:r>
          </a:p>
          <a:p>
            <a:r>
              <a:rPr lang="en-US" baseline="0" dirty="0" smtClean="0"/>
              <a:t>Sound like a train</a:t>
            </a:r>
          </a:p>
          <a:p>
            <a:endParaRPr lang="en-US" dirty="0" smtClean="0"/>
          </a:p>
          <a:p>
            <a:r>
              <a:rPr lang="en-US" dirty="0" smtClean="0"/>
              <a:t>There are no instruments in heaven, they were figures that put spiritual things into terms we could understand</a:t>
            </a:r>
          </a:p>
          <a:p>
            <a:endParaRPr lang="en-US" dirty="0" smtClean="0"/>
          </a:p>
          <a:p>
            <a:r>
              <a:rPr lang="en-US" dirty="0" smtClean="0"/>
              <a:t>And the final argument some</a:t>
            </a:r>
            <a:r>
              <a:rPr lang="en-US" baseline="0" dirty="0" smtClean="0"/>
              <a:t> use is….</a:t>
            </a:r>
            <a:endParaRPr lang="en-US" dirty="0"/>
          </a:p>
        </p:txBody>
      </p:sp>
      <p:sp>
        <p:nvSpPr>
          <p:cNvPr id="4" name="Slide Number Placeholder 3"/>
          <p:cNvSpPr>
            <a:spLocks noGrp="1"/>
          </p:cNvSpPr>
          <p:nvPr>
            <p:ph type="sldNum" sz="quarter" idx="10"/>
          </p:nvPr>
        </p:nvSpPr>
        <p:spPr/>
        <p:txBody>
          <a:bodyPr/>
          <a:lstStyle/>
          <a:p>
            <a:fld id="{0A889725-A086-4346-B591-04BFEC449554}" type="slidenum">
              <a:rPr lang="en-US" smtClean="0"/>
              <a:t>24</a:t>
            </a:fld>
            <a:endParaRPr lang="en-US"/>
          </a:p>
        </p:txBody>
      </p:sp>
    </p:spTree>
    <p:extLst>
      <p:ext uri="{BB962C8B-B14F-4D97-AF65-F5344CB8AC3E}">
        <p14:creationId xmlns:p14="http://schemas.microsoft.com/office/powerpoint/2010/main" val="21208879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the 8 verses we looked at to sing it uses this word. </a:t>
            </a:r>
          </a:p>
          <a:p>
            <a:r>
              <a:rPr lang="en-US" baseline="0" dirty="0" smtClean="0"/>
              <a:t>If it means to play then all must play</a:t>
            </a:r>
          </a:p>
          <a:p>
            <a:endParaRPr lang="en-US" baseline="0" dirty="0" smtClean="0"/>
          </a:p>
          <a:p>
            <a:r>
              <a:rPr lang="en-US" baseline="0" dirty="0" smtClean="0"/>
              <a:t>This is why we cant have a soloist sing for us, or a chorus. It is commanded to us all to </a:t>
            </a:r>
            <a:r>
              <a:rPr lang="en-US" baseline="0" dirty="0" err="1" smtClean="0"/>
              <a:t>psallo</a:t>
            </a:r>
            <a:endParaRPr lang="en-US" baseline="0" dirty="0" smtClean="0"/>
          </a:p>
          <a:p>
            <a:endParaRPr lang="en-US" baseline="0" dirty="0" smtClean="0"/>
          </a:p>
          <a:p>
            <a:r>
              <a:rPr lang="en-US" baseline="0" dirty="0" err="1" smtClean="0"/>
              <a:t>Psallo</a:t>
            </a:r>
            <a:r>
              <a:rPr lang="en-US" baseline="0" dirty="0" smtClean="0"/>
              <a:t> has changed over the years</a:t>
            </a:r>
          </a:p>
          <a:p>
            <a:endParaRPr lang="en-US" baseline="0" dirty="0" smtClean="0"/>
          </a:p>
          <a:p>
            <a:r>
              <a:rPr lang="en-US" baseline="0" dirty="0" smtClean="0"/>
              <a:t>So which are we going to follow? </a:t>
            </a:r>
          </a:p>
          <a:p>
            <a:endParaRPr lang="en-US" baseline="0" dirty="0" smtClean="0"/>
          </a:p>
          <a:p>
            <a:r>
              <a:rPr lang="en-US" baseline="0" dirty="0" smtClean="0"/>
              <a:t>148 </a:t>
            </a:r>
            <a:r>
              <a:rPr lang="en-US" baseline="0" dirty="0" err="1" smtClean="0"/>
              <a:t>scolars</a:t>
            </a:r>
            <a:r>
              <a:rPr lang="en-US" baseline="0" dirty="0" smtClean="0"/>
              <a:t> all agreed to trans late it to “sing” with one exception in </a:t>
            </a:r>
            <a:r>
              <a:rPr lang="en-US" baseline="0" dirty="0" err="1" smtClean="0"/>
              <a:t>eph</a:t>
            </a:r>
            <a:r>
              <a:rPr lang="en-US" baseline="0" dirty="0" smtClean="0"/>
              <a:t> 5:19 translated make melody that we will look at in a moment</a:t>
            </a:r>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0A889725-A086-4346-B591-04BFEC449554}" type="slidenum">
              <a:rPr lang="en-US" smtClean="0"/>
              <a:t>25</a:t>
            </a:fld>
            <a:endParaRPr lang="en-US"/>
          </a:p>
        </p:txBody>
      </p:sp>
    </p:spTree>
    <p:extLst>
      <p:ext uri="{BB962C8B-B14F-4D97-AF65-F5344CB8AC3E}">
        <p14:creationId xmlns:p14="http://schemas.microsoft.com/office/powerpoint/2010/main" val="3571374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It’s a verb</a:t>
            </a:r>
          </a:p>
          <a:p>
            <a:r>
              <a:rPr lang="en-US" dirty="0" smtClean="0"/>
              <a:t>It simply</a:t>
            </a:r>
            <a:r>
              <a:rPr lang="en-US" baseline="0" dirty="0" smtClean="0"/>
              <a:t> means to touch, strike or pluck</a:t>
            </a:r>
          </a:p>
          <a:p>
            <a:r>
              <a:rPr lang="en-US" baseline="0" dirty="0" smtClean="0"/>
              <a:t>The object is not part of a verbs definition</a:t>
            </a:r>
          </a:p>
          <a:p>
            <a:endParaRPr lang="en-US" baseline="0" dirty="0" smtClean="0"/>
          </a:p>
          <a:p>
            <a:r>
              <a:rPr lang="en-US" baseline="0" dirty="0" smtClean="0"/>
              <a:t>What if I asked every one to “lift” </a:t>
            </a:r>
          </a:p>
          <a:p>
            <a:r>
              <a:rPr lang="en-US" baseline="0" dirty="0" smtClean="0"/>
              <a:t>Lift what? </a:t>
            </a:r>
          </a:p>
          <a:p>
            <a:endParaRPr lang="en-US" dirty="0" smtClean="0"/>
          </a:p>
          <a:p>
            <a:r>
              <a:rPr lang="en-US" dirty="0" smtClean="0"/>
              <a:t>Baptize is verb – </a:t>
            </a:r>
          </a:p>
          <a:p>
            <a:r>
              <a:rPr lang="en-US" dirty="0" smtClean="0"/>
              <a:t>In</a:t>
            </a:r>
            <a:r>
              <a:rPr lang="en-US" baseline="0" dirty="0" smtClean="0"/>
              <a:t> what? Jelly, oil, blood, grease, mud, fire? </a:t>
            </a:r>
          </a:p>
          <a:p>
            <a:r>
              <a:rPr lang="en-US" baseline="0" dirty="0" smtClean="0"/>
              <a:t>Thankfully God specified the object – water Acts 10:47-48</a:t>
            </a:r>
            <a:endParaRPr lang="en-US" dirty="0"/>
          </a:p>
        </p:txBody>
      </p:sp>
      <p:sp>
        <p:nvSpPr>
          <p:cNvPr id="4" name="Slide Number Placeholder 3"/>
          <p:cNvSpPr>
            <a:spLocks noGrp="1"/>
          </p:cNvSpPr>
          <p:nvPr>
            <p:ph type="sldNum" sz="quarter" idx="10"/>
          </p:nvPr>
        </p:nvSpPr>
        <p:spPr/>
        <p:txBody>
          <a:bodyPr/>
          <a:lstStyle/>
          <a:p>
            <a:fld id="{0A889725-A086-4346-B591-04BFEC449554}" type="slidenum">
              <a:rPr lang="en-US" smtClean="0"/>
              <a:t>26</a:t>
            </a:fld>
            <a:endParaRPr lang="en-US"/>
          </a:p>
        </p:txBody>
      </p:sp>
    </p:spTree>
    <p:extLst>
      <p:ext uri="{BB962C8B-B14F-4D97-AF65-F5344CB8AC3E}">
        <p14:creationId xmlns:p14="http://schemas.microsoft.com/office/powerpoint/2010/main" val="179116496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object</a:t>
            </a:r>
            <a:r>
              <a:rPr lang="en-US" baseline="0" dirty="0" smtClean="0"/>
              <a:t> was specified for </a:t>
            </a:r>
            <a:r>
              <a:rPr lang="en-US" baseline="0" dirty="0" err="1" smtClean="0"/>
              <a:t>psallo</a:t>
            </a:r>
            <a:r>
              <a:rPr lang="en-US" baseline="0" dirty="0" smtClean="0"/>
              <a:t> in </a:t>
            </a:r>
            <a:r>
              <a:rPr lang="en-US" baseline="0" dirty="0" err="1" smtClean="0"/>
              <a:t>Eph</a:t>
            </a:r>
            <a:r>
              <a:rPr lang="en-US" baseline="0" dirty="0" smtClean="0"/>
              <a:t> 5:19</a:t>
            </a:r>
          </a:p>
          <a:p>
            <a:r>
              <a:rPr lang="en-US" baseline="0" dirty="0" smtClean="0"/>
              <a:t>The heart</a:t>
            </a:r>
          </a:p>
          <a:p>
            <a:endParaRPr lang="en-US" baseline="0" dirty="0" smtClean="0"/>
          </a:p>
          <a:p>
            <a:r>
              <a:rPr lang="en-US" baseline="0" dirty="0" smtClean="0"/>
              <a:t>Not only does this forbid mechanical instruments, it also forbids mechanical worship!!</a:t>
            </a:r>
          </a:p>
          <a:p>
            <a:r>
              <a:rPr lang="en-US" baseline="0" dirty="0" smtClean="0"/>
              <a:t>We cant just go through the motions with out our heart being involved. Like singing a song without thinking about what your singing. Or </a:t>
            </a:r>
            <a:r>
              <a:rPr lang="en-US" baseline="0" dirty="0" err="1" smtClean="0"/>
              <a:t>amening</a:t>
            </a:r>
            <a:r>
              <a:rPr lang="en-US" baseline="0" dirty="0" smtClean="0"/>
              <a:t> a prayer you didn’t listen to </a:t>
            </a:r>
          </a:p>
          <a:p>
            <a:r>
              <a:rPr lang="en-US" baseline="0" dirty="0" smtClean="0"/>
              <a:t>A problem I believe more people are really guilty of. </a:t>
            </a:r>
          </a:p>
          <a:p>
            <a:endParaRPr lang="en-US" baseline="0" dirty="0" smtClean="0"/>
          </a:p>
          <a:p>
            <a:r>
              <a:rPr lang="en-US" baseline="0" dirty="0" smtClean="0"/>
              <a:t>What I want to understand from our lesson today is  </a:t>
            </a:r>
            <a:endParaRPr lang="en-US" dirty="0"/>
          </a:p>
        </p:txBody>
      </p:sp>
      <p:sp>
        <p:nvSpPr>
          <p:cNvPr id="4" name="Slide Number Placeholder 3"/>
          <p:cNvSpPr>
            <a:spLocks noGrp="1"/>
          </p:cNvSpPr>
          <p:nvPr>
            <p:ph type="sldNum" sz="quarter" idx="10"/>
          </p:nvPr>
        </p:nvSpPr>
        <p:spPr/>
        <p:txBody>
          <a:bodyPr/>
          <a:lstStyle/>
          <a:p>
            <a:fld id="{0A889725-A086-4346-B591-04BFEC449554}" type="slidenum">
              <a:rPr lang="en-US" smtClean="0"/>
              <a:t>27</a:t>
            </a:fld>
            <a:endParaRPr lang="en-US"/>
          </a:p>
        </p:txBody>
      </p:sp>
    </p:spTree>
    <p:extLst>
      <p:ext uri="{BB962C8B-B14F-4D97-AF65-F5344CB8AC3E}">
        <p14:creationId xmlns:p14="http://schemas.microsoft.com/office/powerpoint/2010/main" val="166701330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889725-A086-4346-B591-04BFEC449554}" type="slidenum">
              <a:rPr lang="en-US" smtClean="0"/>
              <a:t>28</a:t>
            </a:fld>
            <a:endParaRPr lang="en-US"/>
          </a:p>
        </p:txBody>
      </p:sp>
    </p:spTree>
    <p:extLst>
      <p:ext uri="{BB962C8B-B14F-4D97-AF65-F5344CB8AC3E}">
        <p14:creationId xmlns:p14="http://schemas.microsoft.com/office/powerpoint/2010/main" val="224687512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pattern must be followed with the heart or you will be lost</a:t>
            </a:r>
          </a:p>
          <a:p>
            <a:endParaRPr lang="en-US" baseline="0" dirty="0" smtClean="0"/>
          </a:p>
          <a:p>
            <a:r>
              <a:rPr lang="en-US" baseline="0" dirty="0" smtClean="0"/>
              <a:t>We must </a:t>
            </a:r>
          </a:p>
          <a:p>
            <a:r>
              <a:rPr lang="en-US" sz="1200" kern="1200" baseline="0" dirty="0" smtClean="0">
                <a:solidFill>
                  <a:schemeClr val="tx1"/>
                </a:solidFill>
                <a:latin typeface="+mn-lt"/>
                <a:ea typeface="+mn-ea"/>
                <a:cs typeface="+mn-cs"/>
              </a:rPr>
              <a:t> hear Rom 10:17</a:t>
            </a:r>
          </a:p>
          <a:p>
            <a:r>
              <a:rPr lang="en-US" sz="1200" kern="1200" baseline="0" dirty="0" smtClean="0">
                <a:solidFill>
                  <a:schemeClr val="tx1"/>
                </a:solidFill>
                <a:latin typeface="+mn-lt"/>
                <a:ea typeface="+mn-ea"/>
                <a:cs typeface="+mn-cs"/>
              </a:rPr>
              <a:t>Believe John 8:24 </a:t>
            </a:r>
          </a:p>
          <a:p>
            <a:r>
              <a:rPr lang="en-US" sz="1200" kern="1200" baseline="0" dirty="0" smtClean="0">
                <a:solidFill>
                  <a:schemeClr val="tx1"/>
                </a:solidFill>
                <a:latin typeface="+mn-lt"/>
                <a:ea typeface="+mn-ea"/>
                <a:cs typeface="+mn-cs"/>
              </a:rPr>
              <a:t>Repent Luke 13:3</a:t>
            </a:r>
          </a:p>
          <a:p>
            <a:r>
              <a:rPr lang="en-US" sz="1200" kern="1200" baseline="0" dirty="0" smtClean="0">
                <a:solidFill>
                  <a:schemeClr val="tx1"/>
                </a:solidFill>
                <a:latin typeface="+mn-lt"/>
                <a:ea typeface="+mn-ea"/>
                <a:cs typeface="+mn-cs"/>
              </a:rPr>
              <a:t>Confess Matt 10:32-33</a:t>
            </a:r>
          </a:p>
          <a:p>
            <a:r>
              <a:rPr lang="en-US" sz="1200" kern="1200" baseline="0" dirty="0" smtClean="0">
                <a:solidFill>
                  <a:schemeClr val="tx1"/>
                </a:solidFill>
                <a:latin typeface="+mn-lt"/>
                <a:ea typeface="+mn-ea"/>
                <a:cs typeface="+mn-cs"/>
              </a:rPr>
              <a:t>Be baptized Acts 2:38</a:t>
            </a:r>
          </a:p>
          <a:p>
            <a:r>
              <a:rPr lang="en-US" sz="1200" kern="1200" baseline="0" dirty="0" smtClean="0">
                <a:solidFill>
                  <a:schemeClr val="tx1"/>
                </a:solidFill>
                <a:latin typeface="+mn-lt"/>
                <a:ea typeface="+mn-ea"/>
                <a:cs typeface="+mn-cs"/>
              </a:rPr>
              <a:t>Live </a:t>
            </a:r>
            <a:r>
              <a:rPr lang="en-US" sz="1200" kern="1200" baseline="0" dirty="0" err="1" smtClean="0">
                <a:solidFill>
                  <a:schemeClr val="tx1"/>
                </a:solidFill>
                <a:latin typeface="+mn-lt"/>
                <a:ea typeface="+mn-ea"/>
                <a:cs typeface="+mn-cs"/>
              </a:rPr>
              <a:t>faithfuly</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til</a:t>
            </a:r>
            <a:r>
              <a:rPr lang="en-US" sz="1200" kern="1200" baseline="0" dirty="0" smtClean="0">
                <a:solidFill>
                  <a:schemeClr val="tx1"/>
                </a:solidFill>
                <a:latin typeface="+mn-lt"/>
                <a:ea typeface="+mn-ea"/>
                <a:cs typeface="+mn-cs"/>
              </a:rPr>
              <a:t> death Rev 2:10</a:t>
            </a:r>
          </a:p>
          <a:p>
            <a:endParaRPr lang="en-US" sz="1200" kern="1200" baseline="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0A889725-A086-4346-B591-04BFEC449554}" type="slidenum">
              <a:rPr lang="en-US" smtClean="0"/>
              <a:t>29</a:t>
            </a:fld>
            <a:endParaRPr lang="en-US"/>
          </a:p>
        </p:txBody>
      </p:sp>
    </p:spTree>
    <p:extLst>
      <p:ext uri="{BB962C8B-B14F-4D97-AF65-F5344CB8AC3E}">
        <p14:creationId xmlns:p14="http://schemas.microsoft.com/office/powerpoint/2010/main" val="29371777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err="1" smtClean="0">
                <a:solidFill>
                  <a:srgbClr val="0070C0"/>
                </a:solidFill>
                <a:latin typeface="+mn-lt"/>
                <a:ea typeface="+mn-ea"/>
                <a:cs typeface="+mn-cs"/>
              </a:rPr>
              <a:t>Heb</a:t>
            </a:r>
            <a:r>
              <a:rPr lang="en-US" sz="1200" kern="1200" dirty="0" smtClean="0">
                <a:solidFill>
                  <a:srgbClr val="0070C0"/>
                </a:solidFill>
                <a:latin typeface="+mn-lt"/>
                <a:ea typeface="+mn-ea"/>
                <a:cs typeface="+mn-cs"/>
              </a:rPr>
              <a:t> 8:5  </a:t>
            </a:r>
            <a:r>
              <a:rPr lang="en-US" sz="1200" kern="1200" dirty="0" smtClean="0">
                <a:solidFill>
                  <a:schemeClr val="tx1"/>
                </a:solidFill>
                <a:latin typeface="+mn-lt"/>
                <a:ea typeface="+mn-ea"/>
                <a:cs typeface="+mn-cs"/>
              </a:rPr>
              <a:t>They serve a copy and shadow of the heavenly things. For when Moses was about to erect the tent, he was instructed by God, saying, "See that you make everything according to the pattern that was shown you on the mountain."</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What does that mean and what does that have to do with instrumental music?</a:t>
            </a:r>
          </a:p>
          <a:p>
            <a:r>
              <a:rPr lang="en-US" sz="1200" kern="1200" dirty="0" err="1" smtClean="0">
                <a:solidFill>
                  <a:schemeClr val="tx1"/>
                </a:solidFill>
                <a:latin typeface="+mn-lt"/>
                <a:ea typeface="+mn-ea"/>
                <a:cs typeface="+mn-cs"/>
              </a:rPr>
              <a:t>Exo</a:t>
            </a:r>
            <a:r>
              <a:rPr lang="en-US" sz="1200" kern="1200" dirty="0" smtClean="0">
                <a:solidFill>
                  <a:schemeClr val="tx1"/>
                </a:solidFill>
                <a:latin typeface="+mn-lt"/>
                <a:ea typeface="+mn-ea"/>
                <a:cs typeface="+mn-cs"/>
              </a:rPr>
              <a:t> 25:8-9  And let them make me a sanctuary, that I may dwell in their midst.  (9)  Exactly as I show you concerning the pattern of the tabernacle, and of all its furniture, so you shall make it.</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Pattern</a:t>
            </a:r>
            <a:r>
              <a:rPr lang="en-US" sz="1200" kern="1200" baseline="0" dirty="0" smtClean="0">
                <a:solidFill>
                  <a:schemeClr val="tx1"/>
                </a:solidFill>
                <a:latin typeface="+mn-lt"/>
                <a:ea typeface="+mn-ea"/>
                <a:cs typeface="+mn-cs"/>
              </a:rPr>
              <a:t> is the </a:t>
            </a:r>
            <a:r>
              <a:rPr lang="en-US" sz="1200" kern="1200" baseline="0" dirty="0" err="1" smtClean="0">
                <a:solidFill>
                  <a:schemeClr val="tx1"/>
                </a:solidFill>
                <a:latin typeface="+mn-lt"/>
                <a:ea typeface="+mn-ea"/>
                <a:cs typeface="+mn-cs"/>
              </a:rPr>
              <a:t>totalality</a:t>
            </a:r>
            <a:r>
              <a:rPr lang="en-US" sz="1200" kern="1200" baseline="0" dirty="0" smtClean="0">
                <a:solidFill>
                  <a:schemeClr val="tx1"/>
                </a:solidFill>
                <a:latin typeface="+mn-lt"/>
                <a:ea typeface="+mn-ea"/>
                <a:cs typeface="+mn-cs"/>
              </a:rPr>
              <a:t> of God’s Word on any </a:t>
            </a:r>
            <a:r>
              <a:rPr lang="en-US" sz="1200" kern="1200" baseline="0" dirty="0" err="1" smtClean="0">
                <a:solidFill>
                  <a:schemeClr val="tx1"/>
                </a:solidFill>
                <a:latin typeface="+mn-lt"/>
                <a:ea typeface="+mn-ea"/>
                <a:cs typeface="+mn-cs"/>
              </a:rPr>
              <a:t>perticular</a:t>
            </a:r>
            <a:r>
              <a:rPr lang="en-US" sz="1200" kern="1200" baseline="0" dirty="0" smtClean="0">
                <a:solidFill>
                  <a:schemeClr val="tx1"/>
                </a:solidFill>
                <a:latin typeface="+mn-lt"/>
                <a:ea typeface="+mn-ea"/>
                <a:cs typeface="+mn-cs"/>
              </a:rPr>
              <a:t> subject. </a:t>
            </a:r>
          </a:p>
          <a:p>
            <a:r>
              <a:rPr lang="en-US" sz="1200" kern="1200" baseline="0" dirty="0" smtClean="0">
                <a:solidFill>
                  <a:schemeClr val="tx1"/>
                </a:solidFill>
                <a:latin typeface="+mn-lt"/>
                <a:ea typeface="+mn-ea"/>
                <a:cs typeface="+mn-cs"/>
              </a:rPr>
              <a:t>We follow that pattern when we follow everything God has said on the subject at hand.</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2Ti 1:13  Follow the pattern of the sound words that you have heard from me, in the faith and love that are in Christ Jesus.</a:t>
            </a:r>
          </a:p>
          <a:p>
            <a:r>
              <a:rPr lang="en-US" sz="1200" kern="1200" dirty="0" smtClean="0">
                <a:solidFill>
                  <a:schemeClr val="tx1"/>
                </a:solidFill>
                <a:latin typeface="+mn-lt"/>
                <a:ea typeface="+mn-ea"/>
                <a:cs typeface="+mn-cs"/>
              </a:rPr>
              <a:t>We cannot leave out that</a:t>
            </a:r>
            <a:r>
              <a:rPr lang="en-US" sz="1200" kern="1200" baseline="0" dirty="0" smtClean="0">
                <a:solidFill>
                  <a:schemeClr val="tx1"/>
                </a:solidFill>
                <a:latin typeface="+mn-lt"/>
                <a:ea typeface="+mn-ea"/>
                <a:cs typeface="+mn-cs"/>
              </a:rPr>
              <a:t> which we do not agree with or “cherry pick” verses that we do like</a:t>
            </a:r>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0A889725-A086-4346-B591-04BFEC449554}" type="slidenum">
              <a:rPr lang="en-US" smtClean="0"/>
              <a:t>4</a:t>
            </a:fld>
            <a:endParaRPr lang="en-US"/>
          </a:p>
        </p:txBody>
      </p:sp>
    </p:spTree>
    <p:extLst>
      <p:ext uri="{BB962C8B-B14F-4D97-AF65-F5344CB8AC3E}">
        <p14:creationId xmlns:p14="http://schemas.microsoft.com/office/powerpoint/2010/main" val="22910016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Pentecost they heard</a:t>
            </a:r>
            <a:r>
              <a:rPr lang="en-US" baseline="0" dirty="0" smtClean="0"/>
              <a:t> the word and were instructed to repent and be baptized, but id did not say they believed or confessed. does that mean they didn’t have to believe or have faith, or confess Christ as Lord? Certainly not. </a:t>
            </a:r>
          </a:p>
          <a:p>
            <a:r>
              <a:rPr lang="en-US" baseline="0" dirty="0" smtClean="0"/>
              <a:t>But we have to go to other passages to get the totality of what God said concerning salvation.</a:t>
            </a:r>
          </a:p>
          <a:p>
            <a:r>
              <a:rPr lang="en-US" baseline="0" dirty="0" smtClean="0"/>
              <a:t>The </a:t>
            </a:r>
            <a:r>
              <a:rPr lang="en-US" baseline="0" dirty="0" err="1" smtClean="0"/>
              <a:t>Samaritains</a:t>
            </a:r>
            <a:r>
              <a:rPr lang="en-US" baseline="0" dirty="0" smtClean="0"/>
              <a:t> heard, believed and were baptized. No mention of repentance. Did they not have to change their ways? Certainly they did, that detail is just given here but it is in Acts 2</a:t>
            </a:r>
          </a:p>
          <a:p>
            <a:r>
              <a:rPr lang="en-US" baseline="0" dirty="0" smtClean="0"/>
              <a:t>The Eunuch heard, believed it, confessed Christ and was baptized. </a:t>
            </a:r>
          </a:p>
          <a:p>
            <a:r>
              <a:rPr lang="en-US" baseline="0" dirty="0" smtClean="0"/>
              <a:t>When we go through all the examples given in scripture we gain the whole picture. Like putting together a jigsaw puzzle.</a:t>
            </a:r>
          </a:p>
          <a:p>
            <a:endParaRPr lang="en-US" baseline="0" dirty="0" smtClean="0"/>
          </a:p>
          <a:p>
            <a:r>
              <a:rPr lang="en-US" baseline="0" dirty="0" smtClean="0"/>
              <a:t>And in every case hearing and baptism are mentioned and ironically,  these two elements are what we have to argue about the most.</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Now lets look at this pattern as it applies</a:t>
            </a:r>
            <a:r>
              <a:rPr lang="en-US" baseline="0" dirty="0" smtClean="0"/>
              <a:t> to music in the Lord’s church</a:t>
            </a:r>
            <a:endParaRPr lang="en-US" dirty="0" smtClean="0"/>
          </a:p>
          <a:p>
            <a:endParaRPr lang="en-US" baseline="0" dirty="0" smtClean="0"/>
          </a:p>
        </p:txBody>
      </p:sp>
      <p:sp>
        <p:nvSpPr>
          <p:cNvPr id="4" name="Slide Number Placeholder 3"/>
          <p:cNvSpPr>
            <a:spLocks noGrp="1"/>
          </p:cNvSpPr>
          <p:nvPr>
            <p:ph type="sldNum" sz="quarter" idx="10"/>
          </p:nvPr>
        </p:nvSpPr>
        <p:spPr/>
        <p:txBody>
          <a:bodyPr/>
          <a:lstStyle/>
          <a:p>
            <a:fld id="{0A889725-A086-4346-B591-04BFEC449554}" type="slidenum">
              <a:rPr lang="en-US" smtClean="0"/>
              <a:t>5</a:t>
            </a:fld>
            <a:endParaRPr lang="en-US"/>
          </a:p>
        </p:txBody>
      </p:sp>
    </p:spTree>
    <p:extLst>
      <p:ext uri="{BB962C8B-B14F-4D97-AF65-F5344CB8AC3E}">
        <p14:creationId xmlns:p14="http://schemas.microsoft.com/office/powerpoint/2010/main" val="8028039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lets look at this pattern as it applies</a:t>
            </a:r>
            <a:r>
              <a:rPr lang="en-US" baseline="0" dirty="0" smtClean="0"/>
              <a:t> to music in the Lord’s church</a:t>
            </a:r>
          </a:p>
          <a:p>
            <a:r>
              <a:rPr lang="en-US" baseline="0" dirty="0" smtClean="0"/>
              <a:t>The bible gives us a number of scriptures that we can look at in the same way we did with the plan salvation. </a:t>
            </a:r>
          </a:p>
          <a:p>
            <a:r>
              <a:rPr lang="en-US" baseline="0" dirty="0" smtClean="0"/>
              <a:t>Now there are 2 passages in </a:t>
            </a:r>
            <a:r>
              <a:rPr lang="en-US" baseline="0" dirty="0" err="1" smtClean="0"/>
              <a:t>perticular</a:t>
            </a:r>
            <a:r>
              <a:rPr lang="en-US" baseline="0" dirty="0" smtClean="0"/>
              <a:t> that I don’t have up here but you might make a note of. Matt 26:30; and Mark 14:26 parallel passages that sate that when they had “sung a hymn” they went out to pray. I exclude these simply because the church has not yet been established and they are still under the law of </a:t>
            </a:r>
            <a:r>
              <a:rPr lang="en-US" baseline="0" dirty="0" err="1" smtClean="0"/>
              <a:t>moses</a:t>
            </a:r>
            <a:r>
              <a:rPr lang="en-US" baseline="0" dirty="0" smtClean="0"/>
              <a:t> so they are not included but they are still in the N.T. and there is not any passage in the new testament even in the Gospels that speak about Christians using an instrument of music in worship.</a:t>
            </a:r>
          </a:p>
          <a:p>
            <a:endParaRPr lang="en-US" baseline="0" dirty="0" smtClean="0"/>
          </a:p>
          <a:p>
            <a:r>
              <a:rPr lang="en-US" baseline="0" dirty="0" smtClean="0"/>
              <a:t>But we see in </a:t>
            </a:r>
            <a:r>
              <a:rPr lang="en-US" sz="1200" kern="1200" dirty="0" smtClean="0">
                <a:solidFill>
                  <a:schemeClr val="tx1"/>
                </a:solidFill>
                <a:latin typeface="+mn-lt"/>
                <a:ea typeface="+mn-ea"/>
                <a:cs typeface="+mn-cs"/>
              </a:rPr>
              <a:t>Act 16:24-25  Having received this order, he put them into the inner prison and fastened their feet in the stocks.  (25)  About midnight Paul and Silas were praying and singing hymns to God, and the prisoners were listening to them,</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God specified they were “singing” hymns to God, not in an assembly of the saints,</a:t>
            </a:r>
            <a:r>
              <a:rPr lang="en-US" sz="1200" kern="1200" baseline="0" dirty="0" smtClean="0">
                <a:solidFill>
                  <a:schemeClr val="tx1"/>
                </a:solidFill>
                <a:latin typeface="+mn-lt"/>
                <a:ea typeface="+mn-ea"/>
                <a:cs typeface="+mn-cs"/>
              </a:rPr>
              <a:t> not in a local church, but they were still worshiping God. </a:t>
            </a:r>
          </a:p>
          <a:p>
            <a:r>
              <a:rPr lang="en-US" sz="1200" kern="1200" dirty="0" smtClean="0">
                <a:solidFill>
                  <a:schemeClr val="tx1"/>
                </a:solidFill>
                <a:latin typeface="+mn-lt"/>
                <a:ea typeface="+mn-ea"/>
                <a:cs typeface="+mn-cs"/>
              </a:rPr>
              <a:t>Rom 15:9  and in order that the Gentiles might glorify God for his mercy. As it is written, "Therefore I will praise you among the Gentiles, and sing to your name.“</a:t>
            </a:r>
          </a:p>
          <a:p>
            <a:r>
              <a:rPr lang="en-US" sz="1200" kern="1200" dirty="0" smtClean="0">
                <a:solidFill>
                  <a:schemeClr val="tx1"/>
                </a:solidFill>
                <a:latin typeface="+mn-lt"/>
                <a:ea typeface="+mn-ea"/>
                <a:cs typeface="+mn-cs"/>
              </a:rPr>
              <a:t>1 Cor. 14:15,</a:t>
            </a:r>
            <a:r>
              <a:rPr lang="en-US" sz="1200" kern="1200" baseline="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Eph</a:t>
            </a:r>
            <a:r>
              <a:rPr lang="en-US" sz="1200" kern="1200" dirty="0" smtClean="0">
                <a:solidFill>
                  <a:schemeClr val="tx1"/>
                </a:solidFill>
                <a:latin typeface="+mn-lt"/>
                <a:ea typeface="+mn-ea"/>
                <a:cs typeface="+mn-cs"/>
              </a:rPr>
              <a:t> 5:18-19  And be not drunken with wine, wherein is riot, but be filled with the Spirit;  (19)  speaking one to another in psalms and hymns and spiritual songs, singing and making melody with your heart to the Lord;</a:t>
            </a:r>
          </a:p>
          <a:p>
            <a:r>
              <a:rPr lang="en-US" sz="1200" kern="1200" dirty="0" smtClean="0">
                <a:solidFill>
                  <a:schemeClr val="tx1"/>
                </a:solidFill>
                <a:latin typeface="+mn-lt"/>
                <a:ea typeface="+mn-ea"/>
                <a:cs typeface="+mn-cs"/>
              </a:rPr>
              <a:t>Col 3:16  Let the word of Christ dwell in you richly in all wisdom; teaching and admonishing one another in psalms and hymns and spiritual songs, singing with grace in your hearts to the Lord.</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Singing is specified. There</a:t>
            </a:r>
            <a:r>
              <a:rPr lang="en-US" sz="1200" kern="1200" baseline="0" dirty="0" smtClean="0">
                <a:solidFill>
                  <a:schemeClr val="tx1"/>
                </a:solidFill>
                <a:latin typeface="+mn-lt"/>
                <a:ea typeface="+mn-ea"/>
                <a:cs typeface="+mn-cs"/>
              </a:rPr>
              <a:t> is no authority to play. No word of an instrument</a:t>
            </a:r>
          </a:p>
          <a:p>
            <a:endParaRPr lang="en-US" sz="1200" kern="1200" baseline="0" dirty="0" smtClean="0">
              <a:solidFill>
                <a:schemeClr val="tx1"/>
              </a:solidFill>
              <a:latin typeface="+mn-lt"/>
              <a:ea typeface="+mn-ea"/>
              <a:cs typeface="+mn-cs"/>
            </a:endParaRPr>
          </a:p>
          <a:p>
            <a:r>
              <a:rPr lang="en-US" sz="1200" kern="1200" dirty="0" err="1" smtClean="0">
                <a:solidFill>
                  <a:schemeClr val="tx1"/>
                </a:solidFill>
                <a:latin typeface="+mn-lt"/>
                <a:ea typeface="+mn-ea"/>
                <a:cs typeface="+mn-cs"/>
              </a:rPr>
              <a:t>Heb</a:t>
            </a:r>
            <a:r>
              <a:rPr lang="en-US" sz="1200" kern="1200" dirty="0" smtClean="0">
                <a:solidFill>
                  <a:schemeClr val="tx1"/>
                </a:solidFill>
                <a:latin typeface="+mn-lt"/>
                <a:ea typeface="+mn-ea"/>
                <a:cs typeface="+mn-cs"/>
              </a:rPr>
              <a:t> 2:12  Saying, I will declare thy name unto my brethren, in the midst of the church will I sing praise unto thee.</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Jas 5:13  Is any among you afflicted? let him pray. Is any merry? let him sing psalms.</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One other passage to note that you</a:t>
            </a:r>
            <a:r>
              <a:rPr lang="en-US" sz="1200" kern="1200" baseline="0" dirty="0" smtClean="0">
                <a:solidFill>
                  <a:schemeClr val="tx1"/>
                </a:solidFill>
                <a:latin typeface="+mn-lt"/>
                <a:ea typeface="+mn-ea"/>
                <a:cs typeface="+mn-cs"/>
              </a:rPr>
              <a:t> might make note of is </a:t>
            </a:r>
            <a:r>
              <a:rPr lang="en-US" sz="1200" kern="1200" dirty="0" err="1" smtClean="0">
                <a:solidFill>
                  <a:schemeClr val="tx1"/>
                </a:solidFill>
                <a:latin typeface="+mn-lt"/>
                <a:ea typeface="+mn-ea"/>
                <a:cs typeface="+mn-cs"/>
              </a:rPr>
              <a:t>Heb</a:t>
            </a:r>
            <a:r>
              <a:rPr lang="en-US" sz="1200" kern="1200" dirty="0" smtClean="0">
                <a:solidFill>
                  <a:schemeClr val="tx1"/>
                </a:solidFill>
                <a:latin typeface="+mn-lt"/>
                <a:ea typeface="+mn-ea"/>
                <a:cs typeface="+mn-cs"/>
              </a:rPr>
              <a:t> 13:15  By him therefore let us offer the sacrifice of praise to God continually, that is, the fruit of </a:t>
            </a:r>
            <a:r>
              <a:rPr lang="en-US" sz="1200" i="1" kern="1200" dirty="0" smtClean="0">
                <a:solidFill>
                  <a:schemeClr val="tx1"/>
                </a:solidFill>
                <a:latin typeface="+mn-lt"/>
                <a:ea typeface="+mn-ea"/>
                <a:cs typeface="+mn-cs"/>
              </a:rPr>
              <a:t>our</a:t>
            </a:r>
            <a:r>
              <a:rPr lang="en-US" sz="1200" i="0" kern="1200" dirty="0" smtClean="0">
                <a:solidFill>
                  <a:schemeClr val="tx1"/>
                </a:solidFill>
                <a:latin typeface="+mn-lt"/>
                <a:ea typeface="+mn-ea"/>
                <a:cs typeface="+mn-cs"/>
              </a:rPr>
              <a:t> lips giving thanks to his name.</a:t>
            </a:r>
          </a:p>
          <a:p>
            <a:endParaRPr lang="en-US" sz="1200" i="0" kern="1200" dirty="0" smtClean="0">
              <a:solidFill>
                <a:schemeClr val="tx1"/>
              </a:solidFill>
              <a:latin typeface="+mn-lt"/>
              <a:ea typeface="+mn-ea"/>
              <a:cs typeface="+mn-cs"/>
            </a:endParaRPr>
          </a:p>
          <a:p>
            <a:r>
              <a:rPr lang="en-US" sz="1200" i="0" kern="1200" dirty="0" smtClean="0">
                <a:solidFill>
                  <a:schemeClr val="tx1"/>
                </a:solidFill>
                <a:latin typeface="+mn-lt"/>
                <a:ea typeface="+mn-ea"/>
                <a:cs typeface="+mn-cs"/>
              </a:rPr>
              <a:t>I</a:t>
            </a:r>
            <a:r>
              <a:rPr lang="en-US" sz="1200" i="0" kern="1200" baseline="0" dirty="0" smtClean="0">
                <a:solidFill>
                  <a:schemeClr val="tx1"/>
                </a:solidFill>
                <a:latin typeface="+mn-lt"/>
                <a:ea typeface="+mn-ea"/>
                <a:cs typeface="+mn-cs"/>
              </a:rPr>
              <a:t> believe that is speaking about singing, possibly praying as well, and while he doesn’t specify sing, he certainly does not authorize an instrument here. So I believe it pertains to the subject but these verses clearly depict the pattern God has given us for our worship to Him</a:t>
            </a:r>
          </a:p>
          <a:p>
            <a:endParaRPr lang="en-US" sz="1200" i="0" kern="1200" baseline="0" dirty="0" smtClean="0">
              <a:solidFill>
                <a:schemeClr val="tx1"/>
              </a:solidFill>
              <a:latin typeface="+mn-lt"/>
              <a:ea typeface="+mn-ea"/>
              <a:cs typeface="+mn-cs"/>
            </a:endParaRPr>
          </a:p>
          <a:p>
            <a:r>
              <a:rPr lang="en-US" sz="1200" i="0" kern="1200" baseline="0" dirty="0" smtClean="0">
                <a:solidFill>
                  <a:schemeClr val="tx1"/>
                </a:solidFill>
                <a:latin typeface="+mn-lt"/>
                <a:ea typeface="+mn-ea"/>
                <a:cs typeface="+mn-cs"/>
              </a:rPr>
              <a:t>Did you realize there were that many passages that pertained to music in worship to God? </a:t>
            </a:r>
          </a:p>
          <a:p>
            <a:r>
              <a:rPr lang="en-US" sz="1200" i="0" kern="1200" baseline="0" dirty="0" smtClean="0">
                <a:solidFill>
                  <a:schemeClr val="tx1"/>
                </a:solidFill>
                <a:latin typeface="+mn-lt"/>
                <a:ea typeface="+mn-ea"/>
                <a:cs typeface="+mn-cs"/>
              </a:rPr>
              <a:t>You know partaking of the Lords supper on the first day of the week is only found in one verse, Acts 20:7, and that’s enough for be but look at the abundance about singing praise in worship to God. </a:t>
            </a:r>
          </a:p>
          <a:p>
            <a:r>
              <a:rPr lang="en-US" sz="1200" i="0" kern="1200" baseline="0" dirty="0" smtClean="0">
                <a:solidFill>
                  <a:schemeClr val="tx1"/>
                </a:solidFill>
                <a:latin typeface="+mn-lt"/>
                <a:ea typeface="+mn-ea"/>
                <a:cs typeface="+mn-cs"/>
              </a:rPr>
              <a:t>So yes Christians are to be opposed to instruments of music because it is not according to the pattern.</a:t>
            </a:r>
          </a:p>
          <a:p>
            <a:r>
              <a:rPr lang="en-US" sz="1200" i="0" kern="1200" baseline="0" dirty="0" smtClean="0">
                <a:solidFill>
                  <a:schemeClr val="tx1"/>
                </a:solidFill>
                <a:latin typeface="+mn-lt"/>
                <a:ea typeface="+mn-ea"/>
                <a:cs typeface="+mn-cs"/>
              </a:rPr>
              <a:t>Let us notice also that we are opposed to it because there is no authority for it. </a:t>
            </a: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0A889725-A086-4346-B591-04BFEC449554}" type="slidenum">
              <a:rPr lang="en-US" smtClean="0"/>
              <a:t>6</a:t>
            </a:fld>
            <a:endParaRPr lang="en-US"/>
          </a:p>
        </p:txBody>
      </p:sp>
    </p:spTree>
    <p:extLst>
      <p:ext uri="{BB962C8B-B14F-4D97-AF65-F5344CB8AC3E}">
        <p14:creationId xmlns:p14="http://schemas.microsoft.com/office/powerpoint/2010/main" val="5014512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Mat 7:21-23  Not every one that </a:t>
            </a:r>
            <a:r>
              <a:rPr lang="en-US" sz="1200" kern="1200" dirty="0" err="1" smtClean="0">
                <a:solidFill>
                  <a:schemeClr val="tx1"/>
                </a:solidFill>
                <a:latin typeface="+mn-lt"/>
                <a:ea typeface="+mn-ea"/>
                <a:cs typeface="+mn-cs"/>
              </a:rPr>
              <a:t>saith</a:t>
            </a:r>
            <a:r>
              <a:rPr lang="en-US" sz="1200" kern="1200" dirty="0" smtClean="0">
                <a:solidFill>
                  <a:schemeClr val="tx1"/>
                </a:solidFill>
                <a:latin typeface="+mn-lt"/>
                <a:ea typeface="+mn-ea"/>
                <a:cs typeface="+mn-cs"/>
              </a:rPr>
              <a:t> unto me, Lord, Lord, shall enter into the kingdom of heaven; but he that doeth the will of my Father which is in heaven.  (22)  Many will say to me in that day, Lord, Lord, have we not prophesied in thy name? and in thy name have cast out devils? and in thy name done many wonderful works?  (23)  And then will I profess unto them, I never knew you: depart from me, ye that work iniquity. (lawlessness) </a:t>
            </a:r>
          </a:p>
          <a:p>
            <a:endParaRPr lang="en-US" sz="1200" kern="1200" dirty="0" smtClean="0">
              <a:solidFill>
                <a:schemeClr val="tx1"/>
              </a:solidFill>
              <a:latin typeface="+mn-lt"/>
              <a:ea typeface="+mn-ea"/>
              <a:cs typeface="+mn-cs"/>
            </a:endParaRPr>
          </a:p>
          <a:p>
            <a:r>
              <a:rPr lang="en-US" sz="1200" kern="1200" dirty="0" err="1" smtClean="0">
                <a:solidFill>
                  <a:schemeClr val="tx1"/>
                </a:solidFill>
                <a:latin typeface="+mn-lt"/>
                <a:ea typeface="+mn-ea"/>
                <a:cs typeface="+mn-cs"/>
              </a:rPr>
              <a:t>Nomia</a:t>
            </a:r>
            <a:r>
              <a:rPr lang="en-US" sz="1200" kern="1200" dirty="0" smtClean="0">
                <a:solidFill>
                  <a:schemeClr val="tx1"/>
                </a:solidFill>
                <a:latin typeface="+mn-lt"/>
                <a:ea typeface="+mn-ea"/>
                <a:cs typeface="+mn-cs"/>
              </a:rPr>
              <a:t> in the </a:t>
            </a:r>
            <a:r>
              <a:rPr lang="en-US" sz="1200" kern="1200" dirty="0" err="1" smtClean="0">
                <a:solidFill>
                  <a:schemeClr val="tx1"/>
                </a:solidFill>
                <a:latin typeface="+mn-lt"/>
                <a:ea typeface="+mn-ea"/>
                <a:cs typeface="+mn-cs"/>
              </a:rPr>
              <a:t>greek</a:t>
            </a:r>
            <a:r>
              <a:rPr lang="en-US" sz="1200" kern="1200" dirty="0" smtClean="0">
                <a:solidFill>
                  <a:schemeClr val="tx1"/>
                </a:solidFill>
                <a:latin typeface="+mn-lt"/>
                <a:ea typeface="+mn-ea"/>
                <a:cs typeface="+mn-cs"/>
              </a:rPr>
              <a:t> means “law” but putting the prefix “a” before </a:t>
            </a:r>
            <a:r>
              <a:rPr lang="en-US" sz="1200" kern="1200" dirty="0" err="1" smtClean="0">
                <a:solidFill>
                  <a:schemeClr val="tx1"/>
                </a:solidFill>
                <a:latin typeface="+mn-lt"/>
                <a:ea typeface="+mn-ea"/>
                <a:cs typeface="+mn-cs"/>
              </a:rPr>
              <a:t>nomia</a:t>
            </a:r>
            <a:r>
              <a:rPr lang="en-US" sz="1200" kern="1200" dirty="0" smtClean="0">
                <a:solidFill>
                  <a:schemeClr val="tx1"/>
                </a:solidFill>
                <a:latin typeface="+mn-lt"/>
                <a:ea typeface="+mn-ea"/>
                <a:cs typeface="+mn-cs"/>
              </a:rPr>
              <a:t> means without law.</a:t>
            </a:r>
          </a:p>
          <a:p>
            <a:r>
              <a:rPr lang="en-US" sz="1200" kern="1200" dirty="0" smtClean="0">
                <a:solidFill>
                  <a:schemeClr val="tx1"/>
                </a:solidFill>
                <a:latin typeface="+mn-lt"/>
                <a:ea typeface="+mn-ea"/>
                <a:cs typeface="+mn-cs"/>
              </a:rPr>
              <a:t>These are religious outlaws, </a:t>
            </a:r>
            <a:r>
              <a:rPr lang="en-US" sz="1200" kern="1200" dirty="0" err="1" smtClean="0">
                <a:solidFill>
                  <a:schemeClr val="tx1"/>
                </a:solidFill>
                <a:latin typeface="+mn-lt"/>
                <a:ea typeface="+mn-ea"/>
                <a:cs typeface="+mn-cs"/>
              </a:rPr>
              <a:t>commiting</a:t>
            </a:r>
            <a:r>
              <a:rPr lang="en-US" sz="1200" kern="1200" dirty="0" smtClean="0">
                <a:solidFill>
                  <a:schemeClr val="tx1"/>
                </a:solidFill>
                <a:latin typeface="+mn-lt"/>
                <a:ea typeface="+mn-ea"/>
                <a:cs typeface="+mn-cs"/>
              </a:rPr>
              <a:t> acts that</a:t>
            </a:r>
            <a:r>
              <a:rPr lang="en-US" sz="1200" kern="1200" baseline="0" dirty="0" smtClean="0">
                <a:solidFill>
                  <a:schemeClr val="tx1"/>
                </a:solidFill>
                <a:latin typeface="+mn-lt"/>
                <a:ea typeface="+mn-ea"/>
                <a:cs typeface="+mn-cs"/>
              </a:rPr>
              <a:t> have to authority or have no law. Law-less.</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“Many will say to me”   You might circle “many” and draw a line back to verse 13. </a:t>
            </a:r>
          </a:p>
          <a:p>
            <a:r>
              <a:rPr lang="en-US" sz="1200" kern="1200" dirty="0" smtClean="0">
                <a:solidFill>
                  <a:schemeClr val="tx1"/>
                </a:solidFill>
                <a:latin typeface="+mn-lt"/>
                <a:ea typeface="+mn-ea"/>
                <a:cs typeface="+mn-cs"/>
              </a:rPr>
              <a:t>Mat 7:13  Enter ye in by the narrow gate: for wide is the gate, and broad is the way, that </a:t>
            </a:r>
            <a:r>
              <a:rPr lang="en-US" sz="1200" kern="1200" dirty="0" err="1" smtClean="0">
                <a:solidFill>
                  <a:schemeClr val="tx1"/>
                </a:solidFill>
                <a:latin typeface="+mn-lt"/>
                <a:ea typeface="+mn-ea"/>
                <a:cs typeface="+mn-cs"/>
              </a:rPr>
              <a:t>leadeth</a:t>
            </a:r>
            <a:r>
              <a:rPr lang="en-US" sz="1200" kern="1200" dirty="0" smtClean="0">
                <a:solidFill>
                  <a:schemeClr val="tx1"/>
                </a:solidFill>
                <a:latin typeface="+mn-lt"/>
                <a:ea typeface="+mn-ea"/>
                <a:cs typeface="+mn-cs"/>
              </a:rPr>
              <a:t> to destruction, and many are they that enter in thereby.</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There is no authority for</a:t>
            </a:r>
            <a:r>
              <a:rPr lang="en-US" sz="1200" kern="1200" baseline="0" dirty="0" smtClean="0">
                <a:solidFill>
                  <a:schemeClr val="tx1"/>
                </a:solidFill>
                <a:latin typeface="+mn-lt"/>
                <a:ea typeface="+mn-ea"/>
                <a:cs typeface="+mn-cs"/>
              </a:rPr>
              <a:t> instrumental music in worship, remember </a:t>
            </a:r>
            <a:r>
              <a:rPr lang="en-US" sz="1200" kern="1200" dirty="0" smtClean="0">
                <a:solidFill>
                  <a:schemeClr val="tx1"/>
                </a:solidFill>
                <a:latin typeface="+mn-lt"/>
                <a:ea typeface="+mn-ea"/>
                <a:cs typeface="+mn-cs"/>
              </a:rPr>
              <a:t>Col 3:16-17  Let the word of Christ dwell in you richly, teaching and admonishing one another in all wisdom, singing psalms and hymns and spiritual songs, with thankfulness in your hearts to God.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But look at verse 17;</a:t>
            </a:r>
          </a:p>
          <a:p>
            <a:r>
              <a:rPr lang="en-US" sz="1200" kern="1200" dirty="0" smtClean="0">
                <a:solidFill>
                  <a:schemeClr val="tx1"/>
                </a:solidFill>
                <a:latin typeface="+mn-lt"/>
                <a:ea typeface="+mn-ea"/>
                <a:cs typeface="+mn-cs"/>
              </a:rPr>
              <a:t>(17)  And whatever you do, in word or deed, do everything in the name of the Lord Jesus, giving thanks to God the Father through him.</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We are opposed also because it is an addition:</a:t>
            </a:r>
          </a:p>
          <a:p>
            <a:r>
              <a:rPr lang="en-US" sz="1200" kern="1200" dirty="0" smtClean="0">
                <a:solidFill>
                  <a:schemeClr val="tx1"/>
                </a:solidFill>
                <a:latin typeface="+mn-lt"/>
                <a:ea typeface="+mn-ea"/>
                <a:cs typeface="+mn-cs"/>
              </a:rPr>
              <a:t>Pro 30:6  Do not add to his words, lest he rebuke you and you be found a liar.</a:t>
            </a:r>
          </a:p>
          <a:p>
            <a:r>
              <a:rPr lang="en-US" sz="1200" kern="1200" dirty="0" smtClean="0">
                <a:solidFill>
                  <a:schemeClr val="tx1"/>
                </a:solidFill>
                <a:latin typeface="+mn-lt"/>
                <a:ea typeface="+mn-ea"/>
                <a:cs typeface="+mn-cs"/>
              </a:rPr>
              <a:t>I don’t want to be found a liar, in that day. If I teach for doctrine the</a:t>
            </a:r>
            <a:r>
              <a:rPr lang="en-US" sz="1200" kern="1200" baseline="0" dirty="0" smtClean="0">
                <a:solidFill>
                  <a:schemeClr val="tx1"/>
                </a:solidFill>
                <a:latin typeface="+mn-lt"/>
                <a:ea typeface="+mn-ea"/>
                <a:cs typeface="+mn-cs"/>
              </a:rPr>
              <a:t> commandments of men I will be a liar!  And if a denominational preacher teaches God would be pleased with inst. Of music in worship, and cant put his finger on the scripture that authorizes it God says he’s a liar. </a:t>
            </a:r>
          </a:p>
          <a:p>
            <a:r>
              <a:rPr lang="en-US" sz="1200" kern="1200" dirty="0" smtClean="0">
                <a:solidFill>
                  <a:schemeClr val="tx1"/>
                </a:solidFill>
                <a:latin typeface="+mn-lt"/>
                <a:ea typeface="+mn-ea"/>
                <a:cs typeface="+mn-cs"/>
              </a:rPr>
              <a:t>Isa 8:20  To the law and to the testimony: if they speak not according to this word, </a:t>
            </a:r>
            <a:r>
              <a:rPr lang="en-US" sz="1200" i="1" kern="1200" dirty="0" smtClean="0">
                <a:solidFill>
                  <a:schemeClr val="tx1"/>
                </a:solidFill>
                <a:latin typeface="+mn-lt"/>
                <a:ea typeface="+mn-ea"/>
                <a:cs typeface="+mn-cs"/>
              </a:rPr>
              <a:t>it is</a:t>
            </a:r>
            <a:r>
              <a:rPr lang="en-US" sz="1200" i="0" kern="1200" dirty="0" smtClean="0">
                <a:solidFill>
                  <a:schemeClr val="tx1"/>
                </a:solidFill>
                <a:latin typeface="+mn-lt"/>
                <a:ea typeface="+mn-ea"/>
                <a:cs typeface="+mn-cs"/>
              </a:rPr>
              <a:t> because </a:t>
            </a:r>
            <a:r>
              <a:rPr lang="en-US" sz="1200" i="1" kern="1200" dirty="0" smtClean="0">
                <a:solidFill>
                  <a:schemeClr val="tx1"/>
                </a:solidFill>
                <a:latin typeface="+mn-lt"/>
                <a:ea typeface="+mn-ea"/>
                <a:cs typeface="+mn-cs"/>
              </a:rPr>
              <a:t>there is</a:t>
            </a:r>
            <a:r>
              <a:rPr lang="en-US" sz="1200" i="0" kern="1200" dirty="0" smtClean="0">
                <a:solidFill>
                  <a:schemeClr val="tx1"/>
                </a:solidFill>
                <a:latin typeface="+mn-lt"/>
                <a:ea typeface="+mn-ea"/>
                <a:cs typeface="+mn-cs"/>
              </a:rPr>
              <a:t> no light in them.</a:t>
            </a:r>
          </a:p>
          <a:p>
            <a:endParaRPr lang="en-US" sz="1200" i="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If someone is telling</a:t>
            </a:r>
            <a:r>
              <a:rPr lang="en-US" sz="1200" kern="1200" baseline="0" dirty="0" smtClean="0">
                <a:solidFill>
                  <a:schemeClr val="tx1"/>
                </a:solidFill>
                <a:latin typeface="+mn-lt"/>
                <a:ea typeface="+mn-ea"/>
                <a:cs typeface="+mn-cs"/>
              </a:rPr>
              <a:t> us something that may sound smooth and great but if they cant prove it with scripture they are lying. </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We are opposed to instrumental music because it is not of faith: </a:t>
            </a:r>
          </a:p>
          <a:p>
            <a:r>
              <a:rPr lang="en-US" sz="1200" kern="1200" baseline="0" dirty="0" smtClean="0">
                <a:solidFill>
                  <a:schemeClr val="tx1"/>
                </a:solidFill>
                <a:latin typeface="+mn-lt"/>
                <a:ea typeface="+mn-ea"/>
                <a:cs typeface="+mn-cs"/>
              </a:rPr>
              <a:t>Christians are to walk by faith not by sight (2 </a:t>
            </a:r>
            <a:r>
              <a:rPr lang="en-US" sz="1200" kern="1200" baseline="0" dirty="0" err="1" smtClean="0">
                <a:solidFill>
                  <a:schemeClr val="tx1"/>
                </a:solidFill>
                <a:latin typeface="+mn-lt"/>
                <a:ea typeface="+mn-ea"/>
                <a:cs typeface="+mn-cs"/>
              </a:rPr>
              <a:t>Cor</a:t>
            </a:r>
            <a:r>
              <a:rPr lang="en-US" sz="1200" kern="1200" baseline="0" dirty="0" smtClean="0">
                <a:solidFill>
                  <a:schemeClr val="tx1"/>
                </a:solidFill>
                <a:latin typeface="+mn-lt"/>
                <a:ea typeface="+mn-ea"/>
                <a:cs typeface="+mn-cs"/>
              </a:rPr>
              <a:t> 5:7) and many today will claim that is what they are doing when they listen to what their preacher tells them but </a:t>
            </a:r>
            <a:r>
              <a:rPr lang="en-US" sz="1200" kern="1200" dirty="0" smtClean="0">
                <a:solidFill>
                  <a:schemeClr val="tx1"/>
                </a:solidFill>
                <a:latin typeface="+mn-lt"/>
                <a:ea typeface="+mn-ea"/>
                <a:cs typeface="+mn-cs"/>
              </a:rPr>
              <a:t>Rom 10:17 says  “So faith comes from hearing, and hearing through the word of Christ.”</a:t>
            </a:r>
          </a:p>
          <a:p>
            <a:r>
              <a:rPr lang="en-US" sz="1200" kern="1200" dirty="0" smtClean="0">
                <a:solidFill>
                  <a:schemeClr val="tx1"/>
                </a:solidFill>
                <a:latin typeface="+mn-lt"/>
                <a:ea typeface="+mn-ea"/>
                <a:cs typeface="+mn-cs"/>
              </a:rPr>
              <a:t>Bible Faith is when God says it we do it. Not by sight – I don’t have to see to believe. Creation, crucifixion,</a:t>
            </a:r>
            <a:r>
              <a:rPr lang="en-US" sz="1200" kern="1200" baseline="0" dirty="0" smtClean="0">
                <a:solidFill>
                  <a:schemeClr val="tx1"/>
                </a:solidFill>
                <a:latin typeface="+mn-lt"/>
                <a:ea typeface="+mn-ea"/>
                <a:cs typeface="+mn-cs"/>
              </a:rPr>
              <a:t> but I believe it happened as God revealed it in scripture. </a:t>
            </a:r>
          </a:p>
          <a:p>
            <a:r>
              <a:rPr lang="en-US" sz="1200" kern="1200" dirty="0" err="1" smtClean="0">
                <a:solidFill>
                  <a:schemeClr val="tx1"/>
                </a:solidFill>
                <a:latin typeface="+mn-lt"/>
                <a:ea typeface="+mn-ea"/>
                <a:cs typeface="+mn-cs"/>
              </a:rPr>
              <a:t>Heb</a:t>
            </a:r>
            <a:r>
              <a:rPr lang="en-US" sz="1200" kern="1200" dirty="0" smtClean="0">
                <a:solidFill>
                  <a:schemeClr val="tx1"/>
                </a:solidFill>
                <a:latin typeface="+mn-lt"/>
                <a:ea typeface="+mn-ea"/>
                <a:cs typeface="+mn-cs"/>
              </a:rPr>
              <a:t> 11:7  </a:t>
            </a:r>
            <a:r>
              <a:rPr lang="en-US" sz="1200" u="sng" kern="1200" dirty="0" smtClean="0">
                <a:solidFill>
                  <a:schemeClr val="tx1"/>
                </a:solidFill>
                <a:latin typeface="+mn-lt"/>
                <a:ea typeface="+mn-ea"/>
                <a:cs typeface="+mn-cs"/>
              </a:rPr>
              <a:t>By faith Noah</a:t>
            </a:r>
            <a:r>
              <a:rPr lang="en-US" sz="1200" kern="1200" dirty="0" smtClean="0">
                <a:solidFill>
                  <a:schemeClr val="tx1"/>
                </a:solidFill>
                <a:latin typeface="+mn-lt"/>
                <a:ea typeface="+mn-ea"/>
                <a:cs typeface="+mn-cs"/>
              </a:rPr>
              <a:t>, being warned by God concerning events as yet unseen, in reverent fear </a:t>
            </a:r>
            <a:r>
              <a:rPr lang="en-US" sz="1200" u="sng" kern="1200" dirty="0" smtClean="0">
                <a:solidFill>
                  <a:schemeClr val="tx1"/>
                </a:solidFill>
                <a:latin typeface="+mn-lt"/>
                <a:ea typeface="+mn-ea"/>
                <a:cs typeface="+mn-cs"/>
              </a:rPr>
              <a:t>constructed an ark </a:t>
            </a:r>
            <a:r>
              <a:rPr lang="en-US" sz="1200" kern="1200" dirty="0" smtClean="0">
                <a:solidFill>
                  <a:schemeClr val="tx1"/>
                </a:solidFill>
                <a:latin typeface="+mn-lt"/>
                <a:ea typeface="+mn-ea"/>
                <a:cs typeface="+mn-cs"/>
              </a:rPr>
              <a:t>for the saving of his household. By this he condemned the world and became an heir of the righteousness that comes by faith.</a:t>
            </a:r>
          </a:p>
          <a:p>
            <a:r>
              <a:rPr lang="en-US" sz="1200" kern="1200" dirty="0" smtClean="0">
                <a:solidFill>
                  <a:schemeClr val="tx1"/>
                </a:solidFill>
                <a:latin typeface="+mn-lt"/>
                <a:ea typeface="+mn-ea"/>
                <a:cs typeface="+mn-cs"/>
              </a:rPr>
              <a:t>The entire chapter </a:t>
            </a:r>
            <a:r>
              <a:rPr lang="en-US" sz="1200" kern="1200" dirty="0" err="1" smtClean="0">
                <a:solidFill>
                  <a:schemeClr val="tx1"/>
                </a:solidFill>
                <a:latin typeface="+mn-lt"/>
                <a:ea typeface="+mn-ea"/>
                <a:cs typeface="+mn-cs"/>
              </a:rPr>
              <a:t>echos</a:t>
            </a:r>
            <a:r>
              <a:rPr lang="en-US" sz="1200" kern="1200" dirty="0" smtClean="0">
                <a:solidFill>
                  <a:schemeClr val="tx1"/>
                </a:solidFill>
                <a:latin typeface="+mn-lt"/>
                <a:ea typeface="+mn-ea"/>
                <a:cs typeface="+mn-cs"/>
              </a:rPr>
              <a:t> the principle stated here.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I</a:t>
            </a:r>
            <a:r>
              <a:rPr lang="en-US" sz="1200" kern="1200" baseline="0" dirty="0" smtClean="0">
                <a:solidFill>
                  <a:schemeClr val="tx1"/>
                </a:solidFill>
                <a:latin typeface="+mn-lt"/>
                <a:ea typeface="+mn-ea"/>
                <a:cs typeface="+mn-cs"/>
              </a:rPr>
              <a:t> want you to notice also that </a:t>
            </a:r>
            <a:r>
              <a:rPr lang="en-US" sz="1200" kern="1200" baseline="0" dirty="0" err="1" smtClean="0">
                <a:solidFill>
                  <a:schemeClr val="tx1"/>
                </a:solidFill>
                <a:latin typeface="+mn-lt"/>
                <a:ea typeface="+mn-ea"/>
                <a:cs typeface="+mn-cs"/>
              </a:rPr>
              <a:t>insrtumental</a:t>
            </a:r>
            <a:r>
              <a:rPr lang="en-US" sz="1200" kern="1200" baseline="0" dirty="0" smtClean="0">
                <a:solidFill>
                  <a:schemeClr val="tx1"/>
                </a:solidFill>
                <a:latin typeface="+mn-lt"/>
                <a:ea typeface="+mn-ea"/>
                <a:cs typeface="+mn-cs"/>
              </a:rPr>
              <a:t> music in worship would render our worship vain</a:t>
            </a:r>
          </a:p>
          <a:p>
            <a:r>
              <a:rPr lang="en-US" sz="1200" kern="1200" dirty="0" smtClean="0">
                <a:solidFill>
                  <a:schemeClr val="tx1"/>
                </a:solidFill>
                <a:latin typeface="+mn-lt"/>
                <a:ea typeface="+mn-ea"/>
                <a:cs typeface="+mn-cs"/>
              </a:rPr>
              <a:t>Mat 15:8-9  "'This people honors me with their lips, but their heart is far from me; (9)  in vain do they worship me, teaching as doctrines the commandments of men.'"</a:t>
            </a:r>
          </a:p>
          <a:p>
            <a:r>
              <a:rPr lang="en-US" sz="1200" kern="1200" dirty="0" smtClean="0">
                <a:solidFill>
                  <a:schemeClr val="tx1"/>
                </a:solidFill>
                <a:latin typeface="+mn-lt"/>
                <a:ea typeface="+mn-ea"/>
                <a:cs typeface="+mn-cs"/>
              </a:rPr>
              <a:t>They</a:t>
            </a:r>
            <a:r>
              <a:rPr lang="en-US" sz="1200" kern="1200" baseline="0" dirty="0" smtClean="0">
                <a:solidFill>
                  <a:schemeClr val="tx1"/>
                </a:solidFill>
                <a:latin typeface="+mn-lt"/>
                <a:ea typeface="+mn-ea"/>
                <a:cs typeface="+mn-cs"/>
              </a:rPr>
              <a:t> were not submitting to God, and thus it rendered their worship vain. That’s not love. Jesus said: </a:t>
            </a:r>
            <a:r>
              <a:rPr lang="en-US" sz="1200" kern="1200" dirty="0" err="1" smtClean="0">
                <a:solidFill>
                  <a:schemeClr val="tx1"/>
                </a:solidFill>
                <a:latin typeface="+mn-lt"/>
                <a:ea typeface="+mn-ea"/>
                <a:cs typeface="+mn-cs"/>
              </a:rPr>
              <a:t>Joh</a:t>
            </a:r>
            <a:r>
              <a:rPr lang="en-US" sz="1200" kern="1200" dirty="0" smtClean="0">
                <a:solidFill>
                  <a:schemeClr val="tx1"/>
                </a:solidFill>
                <a:latin typeface="+mn-lt"/>
                <a:ea typeface="+mn-ea"/>
                <a:cs typeface="+mn-cs"/>
              </a:rPr>
              <a:t> 14:15  "If you love me, you will keep my commandments.</a:t>
            </a:r>
          </a:p>
          <a:p>
            <a:endParaRPr lang="en-US" sz="1200" kern="120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Sometimes it is stated that your “church of </a:t>
            </a:r>
            <a:r>
              <a:rPr lang="en-US" sz="1200" kern="1200" baseline="0" dirty="0" err="1" smtClean="0">
                <a:solidFill>
                  <a:schemeClr val="tx1"/>
                </a:solidFill>
                <a:latin typeface="+mn-lt"/>
                <a:ea typeface="+mn-ea"/>
                <a:cs typeface="+mn-cs"/>
              </a:rPr>
              <a:t>Christers</a:t>
            </a:r>
            <a:r>
              <a:rPr lang="en-US" sz="1200" kern="1200" baseline="0" dirty="0" smtClean="0">
                <a:solidFill>
                  <a:schemeClr val="tx1"/>
                </a:solidFill>
                <a:latin typeface="+mn-lt"/>
                <a:ea typeface="+mn-ea"/>
                <a:cs typeface="+mn-cs"/>
              </a:rPr>
              <a:t>” are so hard to get along with. </a:t>
            </a:r>
            <a:r>
              <a:rPr lang="en-US" sz="1200" kern="1200" baseline="0" dirty="0" err="1" smtClean="0">
                <a:solidFill>
                  <a:schemeClr val="tx1"/>
                </a:solidFill>
                <a:latin typeface="+mn-lt"/>
                <a:ea typeface="+mn-ea"/>
                <a:cs typeface="+mn-cs"/>
              </a:rPr>
              <a:t>Yall</a:t>
            </a:r>
            <a:r>
              <a:rPr lang="en-US" sz="1200" kern="1200" baseline="0" dirty="0" smtClean="0">
                <a:solidFill>
                  <a:schemeClr val="tx1"/>
                </a:solidFill>
                <a:latin typeface="+mn-lt"/>
                <a:ea typeface="+mn-ea"/>
                <a:cs typeface="+mn-cs"/>
              </a:rPr>
              <a:t> are so strict in saying baptism must be immersion in water, lords supper every first day of the week, not instrumental music in worship, </a:t>
            </a:r>
            <a:r>
              <a:rPr lang="en-US" sz="1200" kern="1200" baseline="0" dirty="0" err="1" smtClean="0">
                <a:solidFill>
                  <a:schemeClr val="tx1"/>
                </a:solidFill>
                <a:latin typeface="+mn-lt"/>
                <a:ea typeface="+mn-ea"/>
                <a:cs typeface="+mn-cs"/>
              </a:rPr>
              <a:t>yall</a:t>
            </a:r>
            <a:r>
              <a:rPr lang="en-US" sz="1200" kern="1200" baseline="0" dirty="0" smtClean="0">
                <a:solidFill>
                  <a:schemeClr val="tx1"/>
                </a:solidFill>
                <a:latin typeface="+mn-lt"/>
                <a:ea typeface="+mn-ea"/>
                <a:cs typeface="+mn-cs"/>
              </a:rPr>
              <a:t> are just hard to get along with. But you know in reality we are the easiest to united with. </a:t>
            </a:r>
          </a:p>
          <a:p>
            <a:endParaRPr lang="en-US" sz="1200" kern="1200" baseline="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baseline="0" dirty="0" smtClean="0">
              <a:solidFill>
                <a:schemeClr val="tx1"/>
              </a:solidFill>
              <a:latin typeface="+mn-lt"/>
              <a:ea typeface="+mn-ea"/>
              <a:cs typeface="+mn-cs"/>
            </a:endParaRPr>
          </a:p>
          <a:p>
            <a:endParaRPr lang="en-US" sz="1200" kern="1200" baseline="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baseline="0" dirty="0" smtClean="0">
              <a:solidFill>
                <a:schemeClr val="tx1"/>
              </a:solidFill>
              <a:latin typeface="+mn-lt"/>
              <a:ea typeface="+mn-ea"/>
              <a:cs typeface="+mn-cs"/>
            </a:endParaRPr>
          </a:p>
          <a:p>
            <a:endParaRPr lang="en-US" sz="1200" kern="1200" baseline="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baseline="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0A889725-A086-4346-B591-04BFEC449554}" type="slidenum">
              <a:rPr lang="en-US" smtClean="0"/>
              <a:t>7</a:t>
            </a:fld>
            <a:endParaRPr lang="en-US"/>
          </a:p>
        </p:txBody>
      </p:sp>
    </p:spTree>
    <p:extLst>
      <p:ext uri="{BB962C8B-B14F-4D97-AF65-F5344CB8AC3E}">
        <p14:creationId xmlns:p14="http://schemas.microsoft.com/office/powerpoint/2010/main" val="22521050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instance:</a:t>
            </a:r>
            <a:r>
              <a:rPr lang="en-US" baseline="0" dirty="0" smtClean="0"/>
              <a:t> I don’t know of a denominational person that would tell you its wrong to immerse. Every one can agree that its right to immerse, why? Because Rom. 6:4</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Rom 6:4  We were buried therefore with him by baptism into death, in order that, just as Christ was raised from the dead by the glory of the Father, we too might walk in newness of life.</a:t>
            </a:r>
          </a:p>
          <a:p>
            <a:endParaRPr lang="en-US" sz="1200" kern="1200" dirty="0" smtClean="0">
              <a:solidFill>
                <a:schemeClr val="tx1"/>
              </a:solidFill>
              <a:latin typeface="+mn-lt"/>
              <a:ea typeface="+mn-ea"/>
              <a:cs typeface="+mn-cs"/>
            </a:endParaRPr>
          </a:p>
          <a:p>
            <a:r>
              <a:rPr lang="en-US" dirty="0" smtClean="0"/>
              <a:t>But not every</a:t>
            </a:r>
            <a:r>
              <a:rPr lang="en-US" baseline="0" dirty="0" smtClean="0"/>
              <a:t> one agrees with sprinkling</a:t>
            </a:r>
          </a:p>
          <a:p>
            <a:r>
              <a:rPr lang="en-US" baseline="0" dirty="0" smtClean="0"/>
              <a:t>What about the weekly observance of  Lords supper, is it wrong to? Again no one would say its wrong, some might say they think it detracts the emotion from it but they don’t think its wrong. It cant be. Because the bible says to, </a:t>
            </a:r>
            <a:r>
              <a:rPr lang="en-US" sz="1200" kern="1200" dirty="0" smtClean="0">
                <a:solidFill>
                  <a:schemeClr val="tx1"/>
                </a:solidFill>
                <a:latin typeface="+mn-lt"/>
                <a:ea typeface="+mn-ea"/>
                <a:cs typeface="+mn-cs"/>
              </a:rPr>
              <a:t>Act 20:7  On the first day of the week, when we were gathered together to break bread, Paul talked with them, intending to depart on the next day, and he prolonged his speech until midnight.</a:t>
            </a:r>
          </a:p>
          <a:p>
            <a:endParaRPr lang="en-US" baseline="0" dirty="0" smtClean="0"/>
          </a:p>
          <a:p>
            <a:r>
              <a:rPr lang="en-US" baseline="0" dirty="0" smtClean="0"/>
              <a:t>Not every one would agree on a monthly observance or yearly</a:t>
            </a:r>
          </a:p>
          <a:p>
            <a:endParaRPr lang="en-US" baseline="0" dirty="0" smtClean="0"/>
          </a:p>
          <a:p>
            <a:r>
              <a:rPr lang="en-US" baseline="0" dirty="0" smtClean="0"/>
              <a:t>Every one can agree it is not wrong to give every week because 1:Cor. 16:1-2 tells us to</a:t>
            </a:r>
          </a:p>
          <a:p>
            <a:r>
              <a:rPr lang="en-US" baseline="0" dirty="0" smtClean="0"/>
              <a:t>But not everyone will agree its ok to Sell, have raffles, etc. </a:t>
            </a:r>
          </a:p>
          <a:p>
            <a:endParaRPr lang="en-US" baseline="0" dirty="0" smtClean="0"/>
          </a:p>
          <a:p>
            <a:r>
              <a:rPr lang="en-US" baseline="0" dirty="0" smtClean="0"/>
              <a:t>Same with elders in every church, Acts 14:23; but not every one agrees about the Pope</a:t>
            </a:r>
          </a:p>
          <a:p>
            <a:r>
              <a:rPr lang="en-US" baseline="0" dirty="0" smtClean="0"/>
              <a:t>What about the name </a:t>
            </a:r>
            <a:r>
              <a:rPr lang="en-US" baseline="0" dirty="0" err="1" smtClean="0"/>
              <a:t>christian</a:t>
            </a:r>
            <a:r>
              <a:rPr lang="en-US" baseline="0" dirty="0" smtClean="0"/>
              <a:t>? Would you be opposed to me just being called a </a:t>
            </a:r>
            <a:r>
              <a:rPr lang="en-US" baseline="0" dirty="0" err="1" smtClean="0"/>
              <a:t>christian</a:t>
            </a:r>
            <a:r>
              <a:rPr lang="en-US" baseline="0" dirty="0" smtClean="0"/>
              <a:t>? Well no, but what about </a:t>
            </a:r>
            <a:r>
              <a:rPr lang="en-US" baseline="0" dirty="0" err="1" smtClean="0"/>
              <a:t>methodist</a:t>
            </a:r>
            <a:r>
              <a:rPr lang="en-US" baseline="0" dirty="0" smtClean="0"/>
              <a:t>? Baptist? Catholic? Not everyone agrees on that</a:t>
            </a:r>
          </a:p>
          <a:p>
            <a:endParaRPr lang="en-US" baseline="0" dirty="0" smtClean="0"/>
          </a:p>
          <a:p>
            <a:r>
              <a:rPr lang="en-US" baseline="0" dirty="0" smtClean="0"/>
              <a:t>What about sing? You know I don’t know of a religious body that says its wrong to sing. They believe its right because the bible tells us to </a:t>
            </a:r>
            <a:r>
              <a:rPr lang="en-US" baseline="0" dirty="0" err="1" smtClean="0"/>
              <a:t>Eph</a:t>
            </a:r>
            <a:r>
              <a:rPr lang="en-US" baseline="0" dirty="0" smtClean="0"/>
              <a:t> 5:19</a:t>
            </a:r>
          </a:p>
          <a:p>
            <a:r>
              <a:rPr lang="en-US" baseline="0" dirty="0" smtClean="0"/>
              <a:t>But not about playing an instrument</a:t>
            </a:r>
          </a:p>
          <a:p>
            <a:endParaRPr lang="en-US" baseline="0" dirty="0" smtClean="0"/>
          </a:p>
          <a:p>
            <a:r>
              <a:rPr lang="en-US" baseline="0" dirty="0" smtClean="0"/>
              <a:t>Do you know why everyone can agree with us? Because we can put a bible scripture with everything we do. But you cant with any of those things on the right.</a:t>
            </a:r>
          </a:p>
          <a:p>
            <a:r>
              <a:rPr lang="en-US" baseline="0" dirty="0" smtClean="0"/>
              <a:t>Were not the ones that are hard to get along with!</a:t>
            </a:r>
          </a:p>
          <a:p>
            <a:endParaRPr lang="en-US" baseline="0" dirty="0" smtClean="0"/>
          </a:p>
          <a:p>
            <a:r>
              <a:rPr lang="en-US" baseline="0" dirty="0" smtClean="0"/>
              <a:t>The quickest way to unity is to limit ourselves to what God has authorized and to that alone. </a:t>
            </a:r>
          </a:p>
          <a:p>
            <a:endParaRPr lang="en-US" baseline="0" dirty="0" smtClean="0"/>
          </a:p>
          <a:p>
            <a:r>
              <a:rPr lang="en-US" baseline="0" dirty="0" smtClean="0"/>
              <a:t>But you know “church of </a:t>
            </a:r>
            <a:r>
              <a:rPr lang="en-US" baseline="0" dirty="0" err="1" smtClean="0"/>
              <a:t>Christers</a:t>
            </a:r>
            <a:r>
              <a:rPr lang="en-US" baseline="0" dirty="0" smtClean="0"/>
              <a:t>” have not always </a:t>
            </a:r>
            <a:r>
              <a:rPr lang="en-US" baseline="0" dirty="0" err="1" smtClean="0"/>
              <a:t>benn</a:t>
            </a:r>
            <a:r>
              <a:rPr lang="en-US" baseline="0" dirty="0" smtClean="0"/>
              <a:t> the only to say instrumental music is wrong. Lets look at what the historians have said.</a:t>
            </a:r>
          </a:p>
          <a:p>
            <a:endParaRPr lang="en-US" dirty="0"/>
          </a:p>
        </p:txBody>
      </p:sp>
      <p:sp>
        <p:nvSpPr>
          <p:cNvPr id="4" name="Slide Number Placeholder 3"/>
          <p:cNvSpPr>
            <a:spLocks noGrp="1"/>
          </p:cNvSpPr>
          <p:nvPr>
            <p:ph type="sldNum" sz="quarter" idx="10"/>
          </p:nvPr>
        </p:nvSpPr>
        <p:spPr/>
        <p:txBody>
          <a:bodyPr/>
          <a:lstStyle/>
          <a:p>
            <a:fld id="{0A889725-A086-4346-B591-04BFEC449554}" type="slidenum">
              <a:rPr lang="en-US" smtClean="0"/>
              <a:t>8</a:t>
            </a:fld>
            <a:endParaRPr lang="en-US"/>
          </a:p>
        </p:txBody>
      </p:sp>
    </p:spTree>
    <p:extLst>
      <p:ext uri="{BB962C8B-B14F-4D97-AF65-F5344CB8AC3E}">
        <p14:creationId xmlns:p14="http://schemas.microsoft.com/office/powerpoint/2010/main" val="34795307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a:t>
            </a:r>
            <a:r>
              <a:rPr lang="en-US" baseline="0" dirty="0" smtClean="0"/>
              <a:t> to say that this makes a thing right or wrong but it is a matter interest to us. </a:t>
            </a:r>
          </a:p>
          <a:p>
            <a:endParaRPr lang="en-US" baseline="0" dirty="0" smtClean="0"/>
          </a:p>
          <a:p>
            <a:r>
              <a:rPr lang="en-US" baseline="0" dirty="0" smtClean="0"/>
              <a:t>The </a:t>
            </a:r>
            <a:r>
              <a:rPr lang="en-US" baseline="0" dirty="0" err="1" smtClean="0"/>
              <a:t>american</a:t>
            </a:r>
            <a:r>
              <a:rPr lang="en-US" baseline="0" dirty="0" smtClean="0"/>
              <a:t> ency. Says that inst. Music, was introduced by Pope </a:t>
            </a:r>
            <a:r>
              <a:rPr lang="en-US" baseline="0" dirty="0" err="1" smtClean="0"/>
              <a:t>vitalia</a:t>
            </a:r>
            <a:r>
              <a:rPr lang="en-US" baseline="0" dirty="0" smtClean="0"/>
              <a:t> in 670ad</a:t>
            </a:r>
          </a:p>
          <a:p>
            <a:r>
              <a:rPr lang="en-US" dirty="0" smtClean="0"/>
              <a:t>That’s</a:t>
            </a:r>
            <a:r>
              <a:rPr lang="en-US" baseline="0" dirty="0" smtClean="0"/>
              <a:t> about 600 years to late to be of divine origin. </a:t>
            </a:r>
            <a:r>
              <a:rPr lang="en-US" baseline="0" dirty="0" err="1" smtClean="0"/>
              <a:t>Te</a:t>
            </a:r>
            <a:r>
              <a:rPr lang="en-US" baseline="0" dirty="0" smtClean="0"/>
              <a:t> inspired scripture closed in the 1</a:t>
            </a:r>
            <a:r>
              <a:rPr lang="en-US" baseline="30000" dirty="0" smtClean="0"/>
              <a:t>st</a:t>
            </a:r>
            <a:r>
              <a:rPr lang="en-US" baseline="0" dirty="0" smtClean="0"/>
              <a:t> century and this is coming 600 years later</a:t>
            </a:r>
          </a:p>
          <a:p>
            <a:endParaRPr lang="en-US" baseline="0" dirty="0" smtClean="0"/>
          </a:p>
          <a:p>
            <a:r>
              <a:rPr lang="en-US" baseline="0" dirty="0" smtClean="0"/>
              <a:t>Not only that but, Mr. Ritter, of </a:t>
            </a:r>
            <a:r>
              <a:rPr lang="en-US" baseline="0" dirty="0" err="1" smtClean="0"/>
              <a:t>Vasser</a:t>
            </a:r>
            <a:r>
              <a:rPr lang="en-US" baseline="0" dirty="0" smtClean="0"/>
              <a:t> College, wrote in the History of Music:</a:t>
            </a:r>
          </a:p>
          <a:p>
            <a:endParaRPr lang="en-US" baseline="0" dirty="0" smtClean="0"/>
          </a:p>
          <a:p>
            <a:r>
              <a:rPr lang="en-US" baseline="0" dirty="0" err="1" smtClean="0"/>
              <a:t>Schaff</a:t>
            </a:r>
            <a:r>
              <a:rPr lang="en-US" baseline="0" dirty="0" smtClean="0"/>
              <a:t>-Herzog in the Ency. Of Religious Knowledge said:</a:t>
            </a:r>
          </a:p>
          <a:p>
            <a:endParaRPr lang="en-US" baseline="0" dirty="0" smtClean="0"/>
          </a:p>
          <a:p>
            <a:r>
              <a:rPr lang="en-US" baseline="0" dirty="0" smtClean="0"/>
              <a:t>In other words we cant explain it if in the apostolic church such music was used</a:t>
            </a:r>
          </a:p>
          <a:p>
            <a:r>
              <a:rPr lang="en-US" baseline="0" dirty="0" smtClean="0"/>
              <a:t>In other words if they used it we didn’t know about it</a:t>
            </a:r>
          </a:p>
          <a:p>
            <a:r>
              <a:rPr lang="en-US" baseline="0" dirty="0" smtClean="0"/>
              <a:t>There was an absence of I.M. for several hundred years </a:t>
            </a:r>
          </a:p>
          <a:p>
            <a:endParaRPr lang="en-US" baseline="0" dirty="0" smtClean="0"/>
          </a:p>
          <a:p>
            <a:r>
              <a:rPr lang="en-US" baseline="0" dirty="0" smtClean="0"/>
              <a:t>Lorenz said: </a:t>
            </a:r>
          </a:p>
          <a:p>
            <a:endParaRPr lang="en-US" baseline="0" dirty="0" smtClean="0"/>
          </a:p>
          <a:p>
            <a:r>
              <a:rPr lang="en-US" baseline="0" dirty="0" smtClean="0"/>
              <a:t>Joseph Bingham in his book entitled “works” wrote: </a:t>
            </a:r>
          </a:p>
          <a:p>
            <a:endParaRPr lang="en-US" baseline="0" dirty="0" smtClean="0"/>
          </a:p>
          <a:p>
            <a:r>
              <a:rPr lang="en-US" baseline="0" dirty="0" smtClean="0"/>
              <a:t>They are not members of the </a:t>
            </a:r>
            <a:r>
              <a:rPr lang="en-US" baseline="0" dirty="0" err="1" smtClean="0"/>
              <a:t>coc</a:t>
            </a:r>
            <a:r>
              <a:rPr lang="en-US" baseline="0" dirty="0" smtClean="0"/>
              <a:t> and yet came to this conclusion. </a:t>
            </a:r>
          </a:p>
          <a:p>
            <a:endParaRPr lang="en-US" baseline="0" dirty="0" smtClean="0"/>
          </a:p>
        </p:txBody>
      </p:sp>
      <p:sp>
        <p:nvSpPr>
          <p:cNvPr id="4" name="Slide Number Placeholder 3"/>
          <p:cNvSpPr>
            <a:spLocks noGrp="1"/>
          </p:cNvSpPr>
          <p:nvPr>
            <p:ph type="sldNum" sz="quarter" idx="10"/>
          </p:nvPr>
        </p:nvSpPr>
        <p:spPr/>
        <p:txBody>
          <a:bodyPr/>
          <a:lstStyle/>
          <a:p>
            <a:fld id="{0A889725-A086-4346-B591-04BFEC449554}" type="slidenum">
              <a:rPr lang="en-US" smtClean="0"/>
              <a:t>9</a:t>
            </a:fld>
            <a:endParaRPr lang="en-US"/>
          </a:p>
        </p:txBody>
      </p:sp>
    </p:spTree>
    <p:extLst>
      <p:ext uri="{BB962C8B-B14F-4D97-AF65-F5344CB8AC3E}">
        <p14:creationId xmlns:p14="http://schemas.microsoft.com/office/powerpoint/2010/main" val="35188303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Just a couple hundred years ago,</a:t>
            </a:r>
            <a:r>
              <a:rPr lang="en-US" baseline="0" dirty="0" smtClean="0"/>
              <a:t> even the </a:t>
            </a:r>
            <a:r>
              <a:rPr lang="en-US" baseline="0" dirty="0" err="1" smtClean="0"/>
              <a:t>baptists</a:t>
            </a:r>
            <a:endParaRPr lang="en-US" dirty="0"/>
          </a:p>
        </p:txBody>
      </p:sp>
      <p:sp>
        <p:nvSpPr>
          <p:cNvPr id="4" name="Slide Number Placeholder 3"/>
          <p:cNvSpPr>
            <a:spLocks noGrp="1"/>
          </p:cNvSpPr>
          <p:nvPr>
            <p:ph type="sldNum" sz="quarter" idx="10"/>
          </p:nvPr>
        </p:nvSpPr>
        <p:spPr/>
        <p:txBody>
          <a:bodyPr/>
          <a:lstStyle/>
          <a:p>
            <a:fld id="{0A889725-A086-4346-B591-04BFEC449554}" type="slidenum">
              <a:rPr lang="en-US" smtClean="0"/>
              <a:t>12</a:t>
            </a:fld>
            <a:endParaRPr lang="en-US"/>
          </a:p>
        </p:txBody>
      </p:sp>
    </p:spTree>
    <p:extLst>
      <p:ext uri="{BB962C8B-B14F-4D97-AF65-F5344CB8AC3E}">
        <p14:creationId xmlns:p14="http://schemas.microsoft.com/office/powerpoint/2010/main" val="31542981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34440" y="2540001"/>
            <a:ext cx="13578840" cy="3458633"/>
          </a:xfrm>
        </p:spPr>
        <p:txBody>
          <a:bodyPr anchor="b"/>
          <a:lstStyle>
            <a:lvl1pPr>
              <a:defRPr sz="98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34440" y="6096000"/>
            <a:ext cx="11631168" cy="1422400"/>
          </a:xfrm>
        </p:spPr>
        <p:txBody>
          <a:bodyPr anchor="t">
            <a:normAutofit/>
          </a:bodyPr>
          <a:lstStyle>
            <a:lvl1pPr marL="0" indent="0" algn="l">
              <a:buNone/>
              <a:defRPr sz="3000">
                <a:solidFill>
                  <a:schemeClr val="tx1">
                    <a:tint val="75000"/>
                  </a:schemeClr>
                </a:solidFill>
              </a:defRPr>
            </a:lvl1pPr>
            <a:lvl2pPr marL="679262" indent="0" algn="ctr">
              <a:buNone/>
              <a:defRPr>
                <a:solidFill>
                  <a:schemeClr val="tx1">
                    <a:tint val="75000"/>
                  </a:schemeClr>
                </a:solidFill>
              </a:defRPr>
            </a:lvl2pPr>
            <a:lvl3pPr marL="1358524" indent="0" algn="ctr">
              <a:buNone/>
              <a:defRPr>
                <a:solidFill>
                  <a:schemeClr val="tx1">
                    <a:tint val="75000"/>
                  </a:schemeClr>
                </a:solidFill>
              </a:defRPr>
            </a:lvl3pPr>
            <a:lvl4pPr marL="2037786" indent="0" algn="ctr">
              <a:buNone/>
              <a:defRPr>
                <a:solidFill>
                  <a:schemeClr val="tx1">
                    <a:tint val="75000"/>
                  </a:schemeClr>
                </a:solidFill>
              </a:defRPr>
            </a:lvl4pPr>
            <a:lvl5pPr marL="2717048" indent="0" algn="ctr">
              <a:buNone/>
              <a:defRPr>
                <a:solidFill>
                  <a:schemeClr val="tx1">
                    <a:tint val="75000"/>
                  </a:schemeClr>
                </a:solidFill>
              </a:defRPr>
            </a:lvl5pPr>
            <a:lvl6pPr marL="3396310" indent="0" algn="ctr">
              <a:buNone/>
              <a:defRPr>
                <a:solidFill>
                  <a:schemeClr val="tx1">
                    <a:tint val="75000"/>
                  </a:schemeClr>
                </a:solidFill>
              </a:defRPr>
            </a:lvl6pPr>
            <a:lvl7pPr marL="4075572" indent="0" algn="ctr">
              <a:buNone/>
              <a:defRPr>
                <a:solidFill>
                  <a:schemeClr val="tx1">
                    <a:tint val="75000"/>
                  </a:schemeClr>
                </a:solidFill>
              </a:defRPr>
            </a:lvl7pPr>
            <a:lvl8pPr marL="4754834" indent="0" algn="ctr">
              <a:buNone/>
              <a:defRPr>
                <a:solidFill>
                  <a:schemeClr val="tx1">
                    <a:tint val="75000"/>
                  </a:schemeClr>
                </a:solidFill>
              </a:defRPr>
            </a:lvl8pPr>
            <a:lvl9pPr marL="5434096"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4AF466F-BDA4-4F18-9C7B-FF0A9A1B0E80}" type="datetime1">
              <a:rPr lang="en-US" smtClean="0"/>
              <a:pPr/>
              <a:t>12/14/2013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FB4290-6522-4139-852E-05BD9E7F0D2E}" type="datetime1">
              <a:rPr lang="en-US" smtClean="0"/>
              <a:pPr/>
              <a:t>12/14/2013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932920" y="366186"/>
            <a:ext cx="3154680" cy="7802033"/>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22960" y="366186"/>
            <a:ext cx="1083564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B955F9-81EA-47C5-8059-9E5C2B437C70}" type="datetime1">
              <a:rPr lang="en-US" smtClean="0"/>
              <a:pPr/>
              <a:t>12/14/2013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EF607B-A47E-422C-9BEF-122CCDB7C526}" type="datetime1">
              <a:rPr lang="en-US" smtClean="0"/>
              <a:pPr/>
              <a:t>12/14/2013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300166" y="7315201"/>
            <a:ext cx="13787436" cy="1557867"/>
          </a:xfrm>
        </p:spPr>
        <p:txBody>
          <a:bodyPr anchor="t"/>
          <a:lstStyle>
            <a:lvl1pPr algn="l">
              <a:defRPr sz="53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1300166" y="5137151"/>
            <a:ext cx="11044236" cy="2178051"/>
          </a:xfrm>
        </p:spPr>
        <p:txBody>
          <a:bodyPr anchor="b"/>
          <a:lstStyle>
            <a:lvl1pPr marL="0" indent="0">
              <a:buNone/>
              <a:defRPr sz="3000">
                <a:solidFill>
                  <a:schemeClr val="tx1">
                    <a:tint val="75000"/>
                  </a:schemeClr>
                </a:solidFill>
              </a:defRPr>
            </a:lvl1pPr>
            <a:lvl2pPr marL="679262" indent="0">
              <a:buNone/>
              <a:defRPr sz="2700">
                <a:solidFill>
                  <a:schemeClr val="tx1">
                    <a:tint val="75000"/>
                  </a:schemeClr>
                </a:solidFill>
              </a:defRPr>
            </a:lvl2pPr>
            <a:lvl3pPr marL="1358524" indent="0">
              <a:buNone/>
              <a:defRPr sz="2400">
                <a:solidFill>
                  <a:schemeClr val="tx1">
                    <a:tint val="75000"/>
                  </a:schemeClr>
                </a:solidFill>
              </a:defRPr>
            </a:lvl3pPr>
            <a:lvl4pPr marL="2037786" indent="0">
              <a:buNone/>
              <a:defRPr sz="2100">
                <a:solidFill>
                  <a:schemeClr val="tx1">
                    <a:tint val="75000"/>
                  </a:schemeClr>
                </a:solidFill>
              </a:defRPr>
            </a:lvl4pPr>
            <a:lvl5pPr marL="2717048" indent="0">
              <a:buNone/>
              <a:defRPr sz="2100">
                <a:solidFill>
                  <a:schemeClr val="tx1">
                    <a:tint val="75000"/>
                  </a:schemeClr>
                </a:solidFill>
              </a:defRPr>
            </a:lvl5pPr>
            <a:lvl6pPr marL="3396310" indent="0">
              <a:buNone/>
              <a:defRPr sz="2100">
                <a:solidFill>
                  <a:schemeClr val="tx1">
                    <a:tint val="75000"/>
                  </a:schemeClr>
                </a:solidFill>
              </a:defRPr>
            </a:lvl6pPr>
            <a:lvl7pPr marL="4075572" indent="0">
              <a:buNone/>
              <a:defRPr sz="2100">
                <a:solidFill>
                  <a:schemeClr val="tx1">
                    <a:tint val="75000"/>
                  </a:schemeClr>
                </a:solidFill>
              </a:defRPr>
            </a:lvl7pPr>
            <a:lvl8pPr marL="4754834" indent="0">
              <a:buNone/>
              <a:defRPr sz="2100">
                <a:solidFill>
                  <a:schemeClr val="tx1">
                    <a:tint val="75000"/>
                  </a:schemeClr>
                </a:solidFill>
              </a:defRPr>
            </a:lvl8pPr>
            <a:lvl9pPr marL="5434096" indent="0">
              <a:buNone/>
              <a:defRPr sz="21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9A7CB-BEE6-4F99-898E-913F06E8E125}" type="datetime1">
              <a:rPr lang="en-US" smtClean="0"/>
              <a:pPr/>
              <a:t>12/14/2013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22960" y="2048256"/>
            <a:ext cx="6583680" cy="6120384"/>
          </a:xfrm>
        </p:spPr>
        <p:txBody>
          <a:bodyPr/>
          <a:lstStyle>
            <a:lvl1pPr>
              <a:defRPr sz="4200"/>
            </a:lvl1pPr>
            <a:lvl2pPr>
              <a:defRPr sz="3600"/>
            </a:lvl2pPr>
            <a:lvl3pPr>
              <a:defRPr sz="3000"/>
            </a:lvl3pPr>
            <a:lvl4pPr>
              <a:defRPr sz="2700"/>
            </a:lvl4pPr>
            <a:lvl5pPr>
              <a:defRPr sz="2700"/>
            </a:lvl5pPr>
            <a:lvl6pPr>
              <a:defRPr sz="2700"/>
            </a:lvl6pPr>
            <a:lvl7pPr>
              <a:defRPr sz="2700"/>
            </a:lvl7pPr>
            <a:lvl8pPr>
              <a:defRPr sz="2700"/>
            </a:lvl8pPr>
            <a:lvl9pPr>
              <a:defRPr sz="2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955280" y="2048256"/>
            <a:ext cx="6583680" cy="6120384"/>
          </a:xfrm>
        </p:spPr>
        <p:txBody>
          <a:bodyPr/>
          <a:lstStyle>
            <a:lvl1pPr>
              <a:defRPr sz="4200"/>
            </a:lvl1pPr>
            <a:lvl2pPr>
              <a:defRPr sz="3600"/>
            </a:lvl2pPr>
            <a:lvl3pPr>
              <a:defRPr sz="3000"/>
            </a:lvl3pPr>
            <a:lvl4pPr>
              <a:defRPr sz="2700"/>
            </a:lvl4pPr>
            <a:lvl5pPr>
              <a:defRPr sz="2700"/>
            </a:lvl5pPr>
            <a:lvl6pPr>
              <a:defRPr sz="2700"/>
            </a:lvl6pPr>
            <a:lvl7pPr>
              <a:defRPr sz="2700"/>
            </a:lvl7pPr>
            <a:lvl8pPr>
              <a:defRPr sz="2700"/>
            </a:lvl8pPr>
            <a:lvl9pPr>
              <a:defRPr sz="2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EE300C-6FC5-4FC3-AF1A-075E4F50620D}" type="datetime1">
              <a:rPr lang="en-US" smtClean="0"/>
              <a:pPr/>
              <a:t>12/14/2013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2046818"/>
            <a:ext cx="6583680" cy="853016"/>
          </a:xfrm>
        </p:spPr>
        <p:txBody>
          <a:bodyPr anchor="b">
            <a:noAutofit/>
          </a:bodyPr>
          <a:lstStyle>
            <a:lvl1pPr marL="0" indent="0" algn="ctr">
              <a:buNone/>
              <a:defRPr sz="3000" b="1">
                <a:solidFill>
                  <a:schemeClr val="tx2"/>
                </a:solidFill>
              </a:defRPr>
            </a:lvl1pPr>
            <a:lvl2pPr marL="679262" indent="0">
              <a:buNone/>
              <a:defRPr sz="3000" b="1"/>
            </a:lvl2pPr>
            <a:lvl3pPr marL="1358524" indent="0">
              <a:buNone/>
              <a:defRPr sz="2700" b="1"/>
            </a:lvl3pPr>
            <a:lvl4pPr marL="2037786" indent="0">
              <a:buNone/>
              <a:defRPr sz="2400" b="1"/>
            </a:lvl4pPr>
            <a:lvl5pPr marL="2717048" indent="0">
              <a:buNone/>
              <a:defRPr sz="2400" b="1"/>
            </a:lvl5pPr>
            <a:lvl6pPr marL="3396310" indent="0">
              <a:buNone/>
              <a:defRPr sz="2400" b="1"/>
            </a:lvl6pPr>
            <a:lvl7pPr marL="4075572" indent="0">
              <a:buNone/>
              <a:defRPr sz="2400" b="1"/>
            </a:lvl7pPr>
            <a:lvl8pPr marL="4754834" indent="0">
              <a:buNone/>
              <a:defRPr sz="2400" b="1"/>
            </a:lvl8pPr>
            <a:lvl9pPr marL="5434096" indent="0">
              <a:buNone/>
              <a:defRPr sz="2400" b="1"/>
            </a:lvl9pPr>
          </a:lstStyle>
          <a:p>
            <a:pPr lvl="0"/>
            <a:r>
              <a:rPr lang="en-US" smtClean="0"/>
              <a:t>Click to edit Master text styles</a:t>
            </a:r>
          </a:p>
        </p:txBody>
      </p:sp>
      <p:sp>
        <p:nvSpPr>
          <p:cNvPr id="4" name="Content Placeholder 3"/>
          <p:cNvSpPr>
            <a:spLocks noGrp="1"/>
          </p:cNvSpPr>
          <p:nvPr>
            <p:ph sz="half" idx="2"/>
          </p:nvPr>
        </p:nvSpPr>
        <p:spPr>
          <a:xfrm>
            <a:off x="822960" y="2899834"/>
            <a:ext cx="6583680" cy="5268384"/>
          </a:xfrm>
        </p:spPr>
        <p:txBody>
          <a:bodyPr/>
          <a:lstStyle>
            <a:lvl1pPr>
              <a:defRPr sz="3600"/>
            </a:lvl1pPr>
            <a:lvl2pPr>
              <a:defRPr sz="30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955280" y="2046818"/>
            <a:ext cx="6583680" cy="853016"/>
          </a:xfrm>
        </p:spPr>
        <p:txBody>
          <a:bodyPr anchor="b">
            <a:noAutofit/>
          </a:bodyPr>
          <a:lstStyle>
            <a:lvl1pPr marL="0" indent="0" algn="ctr">
              <a:buNone/>
              <a:defRPr sz="3000" b="1">
                <a:solidFill>
                  <a:schemeClr val="tx2"/>
                </a:solidFill>
              </a:defRPr>
            </a:lvl1pPr>
            <a:lvl2pPr marL="679262" indent="0">
              <a:buNone/>
              <a:defRPr sz="3000" b="1"/>
            </a:lvl2pPr>
            <a:lvl3pPr marL="1358524" indent="0">
              <a:buNone/>
              <a:defRPr sz="2700" b="1"/>
            </a:lvl3pPr>
            <a:lvl4pPr marL="2037786" indent="0">
              <a:buNone/>
              <a:defRPr sz="2400" b="1"/>
            </a:lvl4pPr>
            <a:lvl5pPr marL="2717048" indent="0">
              <a:buNone/>
              <a:defRPr sz="2400" b="1"/>
            </a:lvl5pPr>
            <a:lvl6pPr marL="3396310" indent="0">
              <a:buNone/>
              <a:defRPr sz="2400" b="1"/>
            </a:lvl6pPr>
            <a:lvl7pPr marL="4075572" indent="0">
              <a:buNone/>
              <a:defRPr sz="2400" b="1"/>
            </a:lvl7pPr>
            <a:lvl8pPr marL="4754834" indent="0">
              <a:buNone/>
              <a:defRPr sz="2400" b="1"/>
            </a:lvl8pPr>
            <a:lvl9pPr marL="5434096" indent="0">
              <a:buNone/>
              <a:defRPr sz="2400" b="1"/>
            </a:lvl9pPr>
          </a:lstStyle>
          <a:p>
            <a:pPr lvl="0"/>
            <a:r>
              <a:rPr lang="en-US" smtClean="0"/>
              <a:t>Click to edit Master text styles</a:t>
            </a:r>
          </a:p>
        </p:txBody>
      </p:sp>
      <p:sp>
        <p:nvSpPr>
          <p:cNvPr id="6" name="Content Placeholder 5"/>
          <p:cNvSpPr>
            <a:spLocks noGrp="1"/>
          </p:cNvSpPr>
          <p:nvPr>
            <p:ph sz="quarter" idx="4"/>
          </p:nvPr>
        </p:nvSpPr>
        <p:spPr>
          <a:xfrm>
            <a:off x="7955280" y="2899834"/>
            <a:ext cx="6583680" cy="5268384"/>
          </a:xfrm>
        </p:spPr>
        <p:txBody>
          <a:bodyPr/>
          <a:lstStyle>
            <a:lvl1pPr>
              <a:defRPr sz="3600"/>
            </a:lvl1pPr>
            <a:lvl2pPr>
              <a:defRPr sz="30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0D295D-4A77-4DEB-B04C-9F4282A8BC04}" type="datetime1">
              <a:rPr lang="en-US" smtClean="0"/>
              <a:pPr/>
              <a:t>12/14/2013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B28685-4D0C-42D5-8013-B5904CD1FCBC}" type="datetime1">
              <a:rPr lang="en-US" smtClean="0"/>
              <a:pPr/>
              <a:t>12/14/2013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226C0-9885-4BA9-BBFA-A52CBFEBB775}" type="datetime1">
              <a:rPr lang="en-US" smtClean="0"/>
              <a:pPr/>
              <a:t>12/14/2013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8642" y="7327392"/>
            <a:ext cx="13990320" cy="792480"/>
          </a:xfrm>
        </p:spPr>
        <p:txBody>
          <a:bodyPr anchor="b"/>
          <a:lstStyle>
            <a:lvl1pPr algn="ctr">
              <a:defRPr sz="33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548639" y="8128000"/>
            <a:ext cx="13990322" cy="812800"/>
          </a:xfrm>
        </p:spPr>
        <p:txBody>
          <a:bodyPr>
            <a:normAutofit/>
          </a:bodyPr>
          <a:lstStyle>
            <a:lvl1pPr marL="0" indent="0" algn="ctr">
              <a:buNone/>
              <a:defRPr sz="2400"/>
            </a:lvl1pPr>
            <a:lvl2pPr marL="679262" indent="0">
              <a:buNone/>
              <a:defRPr sz="1800"/>
            </a:lvl2pPr>
            <a:lvl3pPr marL="1358524" indent="0">
              <a:buNone/>
              <a:defRPr sz="1500"/>
            </a:lvl3pPr>
            <a:lvl4pPr marL="2037786" indent="0">
              <a:buNone/>
              <a:defRPr sz="1300"/>
            </a:lvl4pPr>
            <a:lvl5pPr marL="2717048" indent="0">
              <a:buNone/>
              <a:defRPr sz="1300"/>
            </a:lvl5pPr>
            <a:lvl6pPr marL="3396310" indent="0">
              <a:buNone/>
              <a:defRPr sz="1300"/>
            </a:lvl6pPr>
            <a:lvl7pPr marL="4075572" indent="0">
              <a:buNone/>
              <a:defRPr sz="1300"/>
            </a:lvl7pPr>
            <a:lvl8pPr marL="4754834" indent="0">
              <a:buNone/>
              <a:defRPr sz="1300"/>
            </a:lvl8pPr>
            <a:lvl9pPr marL="5434096"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EE1B38-C5EB-4D66-9137-0AFE9CDEDE8F}" type="datetime1">
              <a:rPr lang="en-US" smtClean="0"/>
              <a:pPr/>
              <a:t>12/14/2013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
        <p:nvSpPr>
          <p:cNvPr id="9" name="Content Placeholder 8"/>
          <p:cNvSpPr>
            <a:spLocks noGrp="1"/>
          </p:cNvSpPr>
          <p:nvPr>
            <p:ph sz="quarter" idx="13"/>
          </p:nvPr>
        </p:nvSpPr>
        <p:spPr>
          <a:xfrm>
            <a:off x="548640" y="508000"/>
            <a:ext cx="13990320" cy="659045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3153" y="7327038"/>
            <a:ext cx="13990320" cy="792836"/>
          </a:xfrm>
        </p:spPr>
        <p:txBody>
          <a:bodyPr anchor="b"/>
          <a:lstStyle>
            <a:lvl1pPr algn="ctr">
              <a:defRPr sz="33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15224760" cy="7315200"/>
          </a:xfrm>
        </p:spPr>
        <p:txBody>
          <a:bodyPr/>
          <a:lstStyle>
            <a:lvl1pPr marL="0" indent="0">
              <a:buNone/>
              <a:defRPr sz="4800"/>
            </a:lvl1pPr>
            <a:lvl2pPr marL="679262" indent="0">
              <a:buNone/>
              <a:defRPr sz="4200"/>
            </a:lvl2pPr>
            <a:lvl3pPr marL="1358524" indent="0">
              <a:buNone/>
              <a:defRPr sz="3600"/>
            </a:lvl3pPr>
            <a:lvl4pPr marL="2037786" indent="0">
              <a:buNone/>
              <a:defRPr sz="3000"/>
            </a:lvl4pPr>
            <a:lvl5pPr marL="2717048" indent="0">
              <a:buNone/>
              <a:defRPr sz="3000"/>
            </a:lvl5pPr>
            <a:lvl6pPr marL="3396310" indent="0">
              <a:buNone/>
              <a:defRPr sz="3000"/>
            </a:lvl6pPr>
            <a:lvl7pPr marL="4075572" indent="0">
              <a:buNone/>
              <a:defRPr sz="3000"/>
            </a:lvl7pPr>
            <a:lvl8pPr marL="4754834" indent="0">
              <a:buNone/>
              <a:defRPr sz="3000"/>
            </a:lvl8pPr>
            <a:lvl9pPr marL="5434096" indent="0">
              <a:buNone/>
              <a:defRPr sz="3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543153" y="8128000"/>
            <a:ext cx="13990320" cy="816864"/>
          </a:xfrm>
        </p:spPr>
        <p:txBody>
          <a:bodyPr>
            <a:normAutofit/>
          </a:bodyPr>
          <a:lstStyle>
            <a:lvl1pPr marL="0" indent="0" algn="ctr">
              <a:buNone/>
              <a:defRPr sz="2400"/>
            </a:lvl1pPr>
            <a:lvl2pPr marL="679262" indent="0">
              <a:buNone/>
              <a:defRPr sz="1800"/>
            </a:lvl2pPr>
            <a:lvl3pPr marL="1358524" indent="0">
              <a:buNone/>
              <a:defRPr sz="1500"/>
            </a:lvl3pPr>
            <a:lvl4pPr marL="2037786" indent="0">
              <a:buNone/>
              <a:defRPr sz="1300"/>
            </a:lvl4pPr>
            <a:lvl5pPr marL="2717048" indent="0">
              <a:buNone/>
              <a:defRPr sz="1300"/>
            </a:lvl5pPr>
            <a:lvl6pPr marL="3396310" indent="0">
              <a:buNone/>
              <a:defRPr sz="1300"/>
            </a:lvl6pPr>
            <a:lvl7pPr marL="4075572" indent="0">
              <a:buNone/>
              <a:defRPr sz="1300"/>
            </a:lvl7pPr>
            <a:lvl8pPr marL="4754834" indent="0">
              <a:buNone/>
              <a:defRPr sz="1300"/>
            </a:lvl8pPr>
            <a:lvl9pPr marL="5434096" indent="0">
              <a:buNone/>
              <a:defRPr sz="13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327B613C-1AD7-49D3-885D-F654C5CDBAA6}" type="datetime1">
              <a:rPr lang="en-US" smtClean="0"/>
              <a:pPr/>
              <a:t>12/14/2013</a:t>
            </a:fld>
            <a:endParaRPr lang="en-US" dirty="0"/>
          </a:p>
        </p:txBody>
      </p:sp>
      <p:sp>
        <p:nvSpPr>
          <p:cNvPr id="9" name="Slide Number Placeholder 8"/>
          <p:cNvSpPr>
            <a:spLocks noGrp="1"/>
          </p:cNvSpPr>
          <p:nvPr>
            <p:ph type="sldNum" sz="quarter" idx="11"/>
          </p:nvPr>
        </p:nvSpPr>
        <p:spPr/>
        <p:txBody>
          <a:bodyPr/>
          <a:lstStyle/>
          <a:p>
            <a:fld id="{6E2D2B3B-882E-40F3-A32F-6DD516915044}"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22960" y="366184"/>
            <a:ext cx="13716000" cy="1524000"/>
          </a:xfrm>
          <a:prstGeom prst="rect">
            <a:avLst/>
          </a:prstGeom>
        </p:spPr>
        <p:txBody>
          <a:bodyPr vert="horz" lIns="135852" tIns="67926" rIns="135852" bIns="67926"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2133600"/>
            <a:ext cx="13716000" cy="6400800"/>
          </a:xfrm>
          <a:prstGeom prst="rect">
            <a:avLst/>
          </a:prstGeom>
        </p:spPr>
        <p:txBody>
          <a:bodyPr vert="horz" lIns="135852" tIns="67926" rIns="135852" bIns="6792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15224760" y="0"/>
            <a:ext cx="1234440" cy="9144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35852" tIns="67926" rIns="135852" bIns="67926" rtlCol="0" anchor="ctr"/>
          <a:lstStyle/>
          <a:p>
            <a:pPr algn="ctr"/>
            <a:endParaRPr lang="en-US"/>
          </a:p>
        </p:txBody>
      </p:sp>
      <p:sp>
        <p:nvSpPr>
          <p:cNvPr id="8" name="Rectangle 7"/>
          <p:cNvSpPr/>
          <p:nvPr/>
        </p:nvSpPr>
        <p:spPr>
          <a:xfrm>
            <a:off x="15224760" y="7315200"/>
            <a:ext cx="1234440"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35852" tIns="67926" rIns="135852" bIns="67926" rtlCol="0" anchor="ctr"/>
          <a:lstStyle/>
          <a:p>
            <a:pPr algn="ctr"/>
            <a:endParaRPr lang="en-US"/>
          </a:p>
        </p:txBody>
      </p:sp>
      <p:sp>
        <p:nvSpPr>
          <p:cNvPr id="6" name="Slide Number Placeholder 5"/>
          <p:cNvSpPr>
            <a:spLocks noGrp="1"/>
          </p:cNvSpPr>
          <p:nvPr>
            <p:ph type="sldNum" sz="quarter" idx="4"/>
          </p:nvPr>
        </p:nvSpPr>
        <p:spPr>
          <a:xfrm>
            <a:off x="15357219" y="7531947"/>
            <a:ext cx="987552" cy="528320"/>
          </a:xfrm>
          <a:prstGeom prst="bracketPair">
            <a:avLst>
              <a:gd name="adj" fmla="val 17949"/>
            </a:avLst>
          </a:prstGeom>
          <a:ln w="19050">
            <a:solidFill>
              <a:srgbClr val="FFFFFF"/>
            </a:solidFill>
          </a:ln>
        </p:spPr>
        <p:txBody>
          <a:bodyPr vert="horz" lIns="0" tIns="0" rIns="0" bIns="0" rtlCol="0" anchor="ctr"/>
          <a:lstStyle>
            <a:lvl1pPr algn="ctr">
              <a:defRPr sz="2700">
                <a:solidFill>
                  <a:srgbClr val="FFFFFF"/>
                </a:solidFill>
              </a:defRPr>
            </a:lvl1pPr>
          </a:lstStyle>
          <a:p>
            <a:fld id="{6E2D2B3B-882E-40F3-A32F-6DD516915044}" type="slidenum">
              <a:rPr lang="en-US" smtClean="0"/>
              <a:pPr/>
              <a:t>‹#›</a:t>
            </a:fld>
            <a:endParaRPr lang="en-US" dirty="0"/>
          </a:p>
        </p:txBody>
      </p:sp>
      <p:sp>
        <p:nvSpPr>
          <p:cNvPr id="5" name="Footer Placeholder 4"/>
          <p:cNvSpPr>
            <a:spLocks noGrp="1"/>
          </p:cNvSpPr>
          <p:nvPr>
            <p:ph type="ftr" sz="quarter" idx="3"/>
          </p:nvPr>
        </p:nvSpPr>
        <p:spPr>
          <a:xfrm rot="16200000">
            <a:off x="14208804" y="5313003"/>
            <a:ext cx="3156376" cy="658368"/>
          </a:xfrm>
          <a:prstGeom prst="rect">
            <a:avLst/>
          </a:prstGeom>
        </p:spPr>
        <p:txBody>
          <a:bodyPr vert="horz" lIns="135852" tIns="67926" rIns="135852" bIns="67926" rtlCol="0" anchor="ctr"/>
          <a:lstStyle>
            <a:lvl1pPr algn="r">
              <a:defRPr sz="1800">
                <a:solidFill>
                  <a:schemeClr val="bg2"/>
                </a:solidFill>
              </a:defRPr>
            </a:lvl1pPr>
          </a:lstStyle>
          <a:p>
            <a:endParaRPr lang="en-US" dirty="0"/>
          </a:p>
        </p:txBody>
      </p:sp>
      <p:sp>
        <p:nvSpPr>
          <p:cNvPr id="4" name="Date Placeholder 3"/>
          <p:cNvSpPr>
            <a:spLocks noGrp="1"/>
          </p:cNvSpPr>
          <p:nvPr>
            <p:ph type="dt" sz="half" idx="2"/>
          </p:nvPr>
        </p:nvSpPr>
        <p:spPr>
          <a:xfrm rot="16200000">
            <a:off x="14161394" y="2109216"/>
            <a:ext cx="3251199" cy="658368"/>
          </a:xfrm>
          <a:prstGeom prst="rect">
            <a:avLst/>
          </a:prstGeom>
        </p:spPr>
        <p:txBody>
          <a:bodyPr vert="horz" lIns="135852" tIns="67926" rIns="135852" bIns="67926" rtlCol="0" anchor="ctr"/>
          <a:lstStyle>
            <a:lvl1pPr algn="l">
              <a:defRPr sz="1800">
                <a:solidFill>
                  <a:schemeClr val="bg2"/>
                </a:solidFill>
              </a:defRPr>
            </a:lvl1pPr>
          </a:lstStyle>
          <a:p>
            <a:fld id="{327B613C-1AD7-49D3-885D-F654C5CDBAA6}" type="datetime1">
              <a:rPr lang="en-US" smtClean="0"/>
              <a:pPr/>
              <a:t>12/14/2013</a:t>
            </a:fld>
            <a:endParaRPr lang="en-US" dirty="0"/>
          </a:p>
        </p:txBody>
      </p:sp>
    </p:spTree>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Lst>
  <p:hf sldNum="0" hdr="0" ftr="0" dt="0"/>
  <p:txStyles>
    <p:titleStyle>
      <a:lvl1pPr algn="l" defTabSz="1358524" rtl="0" eaLnBrk="1" latinLnBrk="0" hangingPunct="1">
        <a:spcBef>
          <a:spcPct val="0"/>
        </a:spcBef>
        <a:buNone/>
        <a:defRPr sz="6800" kern="1200" cap="none" spc="-149" baseline="0">
          <a:ln>
            <a:noFill/>
          </a:ln>
          <a:solidFill>
            <a:schemeClr val="tx2"/>
          </a:solidFill>
          <a:effectLst/>
          <a:latin typeface="+mj-lt"/>
          <a:ea typeface="+mj-ea"/>
          <a:cs typeface="+mj-cs"/>
        </a:defRPr>
      </a:lvl1pPr>
    </p:titleStyle>
    <p:bodyStyle>
      <a:lvl1pPr marL="509447" indent="-339631" algn="l" defTabSz="1358524" rtl="0" eaLnBrk="1" latinLnBrk="0" hangingPunct="1">
        <a:spcBef>
          <a:spcPct val="20000"/>
        </a:spcBef>
        <a:buClr>
          <a:schemeClr val="accent1"/>
        </a:buClr>
        <a:buFont typeface="Arial" pitchFamily="34" charset="0"/>
        <a:buChar char="•"/>
        <a:defRPr sz="3300" kern="1200">
          <a:solidFill>
            <a:schemeClr val="tx1"/>
          </a:solidFill>
          <a:latin typeface="+mn-lt"/>
          <a:ea typeface="+mn-ea"/>
          <a:cs typeface="+mn-cs"/>
        </a:defRPr>
      </a:lvl1pPr>
      <a:lvl2pPr marL="950967" indent="-339631" algn="l" defTabSz="1358524" rtl="0" eaLnBrk="1" latinLnBrk="0" hangingPunct="1">
        <a:spcBef>
          <a:spcPct val="20000"/>
        </a:spcBef>
        <a:buClr>
          <a:schemeClr val="accent2"/>
        </a:buClr>
        <a:buFont typeface="Arial" pitchFamily="34" charset="0"/>
        <a:buChar char="•"/>
        <a:defRPr sz="3000" kern="1200">
          <a:solidFill>
            <a:schemeClr val="tx1"/>
          </a:solidFill>
          <a:latin typeface="+mn-lt"/>
          <a:ea typeface="+mn-ea"/>
          <a:cs typeface="+mn-cs"/>
        </a:defRPr>
      </a:lvl2pPr>
      <a:lvl3pPr marL="1494376" indent="-339631" algn="l" defTabSz="1358524" rtl="0" eaLnBrk="1" latinLnBrk="0" hangingPunct="1">
        <a:spcBef>
          <a:spcPct val="20000"/>
        </a:spcBef>
        <a:buClr>
          <a:schemeClr val="accent3"/>
        </a:buClr>
        <a:buFont typeface="Arial" pitchFamily="34" charset="0"/>
        <a:buChar char="•"/>
        <a:defRPr sz="2700" kern="1200">
          <a:solidFill>
            <a:schemeClr val="tx1"/>
          </a:solidFill>
          <a:latin typeface="+mn-lt"/>
          <a:ea typeface="+mn-ea"/>
          <a:cs typeface="+mn-cs"/>
        </a:defRPr>
      </a:lvl3pPr>
      <a:lvl4pPr marL="1901934" indent="-339631" algn="l" defTabSz="1358524" rtl="0" eaLnBrk="1" latinLnBrk="0" hangingPunct="1">
        <a:spcBef>
          <a:spcPct val="20000"/>
        </a:spcBef>
        <a:buClr>
          <a:schemeClr val="accent4"/>
        </a:buClr>
        <a:buFont typeface="Arial" pitchFamily="34" charset="0"/>
        <a:buChar char="•"/>
        <a:defRPr sz="2400" kern="1200">
          <a:solidFill>
            <a:schemeClr val="tx1"/>
          </a:solidFill>
          <a:latin typeface="+mn-lt"/>
          <a:ea typeface="+mn-ea"/>
          <a:cs typeface="+mn-cs"/>
        </a:defRPr>
      </a:lvl4pPr>
      <a:lvl5pPr marL="2309491" indent="-339631" algn="l" defTabSz="1358524" rtl="0" eaLnBrk="1" latinLnBrk="0" hangingPunct="1">
        <a:spcBef>
          <a:spcPct val="20000"/>
        </a:spcBef>
        <a:buClr>
          <a:schemeClr val="accent5"/>
        </a:buClr>
        <a:buFont typeface="Arial" pitchFamily="34" charset="0"/>
        <a:buChar char="•"/>
        <a:defRPr sz="2100" kern="1200" baseline="0">
          <a:solidFill>
            <a:schemeClr val="tx1"/>
          </a:solidFill>
          <a:latin typeface="+mn-lt"/>
          <a:ea typeface="+mn-ea"/>
          <a:cs typeface="+mn-cs"/>
        </a:defRPr>
      </a:lvl5pPr>
      <a:lvl6pPr marL="2581196" indent="-271705" algn="l" defTabSz="1358524" rtl="0" eaLnBrk="1" latinLnBrk="0" hangingPunct="1">
        <a:spcBef>
          <a:spcPct val="20000"/>
        </a:spcBef>
        <a:buClr>
          <a:schemeClr val="accent1"/>
        </a:buClr>
        <a:buFont typeface="Arial" pitchFamily="34" charset="0"/>
        <a:buChar char="•"/>
        <a:defRPr sz="2100" kern="1200" baseline="0">
          <a:solidFill>
            <a:schemeClr val="tx1"/>
          </a:solidFill>
          <a:latin typeface="+mn-lt"/>
          <a:ea typeface="+mn-ea"/>
          <a:cs typeface="+mn-cs"/>
        </a:defRPr>
      </a:lvl6pPr>
      <a:lvl7pPr marL="2852901" indent="-271705" algn="l" defTabSz="1358524" rtl="0" eaLnBrk="1" latinLnBrk="0" hangingPunct="1">
        <a:spcBef>
          <a:spcPct val="20000"/>
        </a:spcBef>
        <a:buClr>
          <a:schemeClr val="accent2"/>
        </a:buClr>
        <a:buFont typeface="Arial" pitchFamily="34" charset="0"/>
        <a:buChar char="•"/>
        <a:defRPr sz="2100" kern="1200">
          <a:solidFill>
            <a:schemeClr val="tx1"/>
          </a:solidFill>
          <a:latin typeface="+mn-lt"/>
          <a:ea typeface="+mn-ea"/>
          <a:cs typeface="+mn-cs"/>
        </a:defRPr>
      </a:lvl7pPr>
      <a:lvl8pPr marL="3124605" indent="-271705" algn="l" defTabSz="1358524" rtl="0" eaLnBrk="1" latinLnBrk="0" hangingPunct="1">
        <a:spcBef>
          <a:spcPct val="20000"/>
        </a:spcBef>
        <a:buClr>
          <a:schemeClr val="accent3"/>
        </a:buClr>
        <a:buFont typeface="Arial" pitchFamily="34" charset="0"/>
        <a:buChar char="•"/>
        <a:defRPr sz="2100" kern="1200">
          <a:solidFill>
            <a:schemeClr val="tx1"/>
          </a:solidFill>
          <a:latin typeface="+mn-lt"/>
          <a:ea typeface="+mn-ea"/>
          <a:cs typeface="+mn-cs"/>
        </a:defRPr>
      </a:lvl8pPr>
      <a:lvl9pPr marL="3396310" indent="-271705" algn="l" defTabSz="1358524" rtl="0" eaLnBrk="1" latinLnBrk="0" hangingPunct="1">
        <a:spcBef>
          <a:spcPct val="20000"/>
        </a:spcBef>
        <a:buClr>
          <a:schemeClr val="accent4"/>
        </a:buClr>
        <a:buFont typeface="Arial" pitchFamily="34" charset="0"/>
        <a:buChar char="•"/>
        <a:defRPr sz="2100" kern="1200">
          <a:solidFill>
            <a:schemeClr val="tx1"/>
          </a:solidFill>
          <a:latin typeface="+mn-lt"/>
          <a:ea typeface="+mn-ea"/>
          <a:cs typeface="+mn-cs"/>
        </a:defRPr>
      </a:lvl9pPr>
    </p:bodyStyle>
    <p:otherStyle>
      <a:defPPr>
        <a:defRPr lang="en-US"/>
      </a:defPPr>
      <a:lvl1pPr marL="0" algn="l" defTabSz="1358524" rtl="0" eaLnBrk="1" latinLnBrk="0" hangingPunct="1">
        <a:defRPr sz="2700" kern="1200">
          <a:solidFill>
            <a:schemeClr val="tx1"/>
          </a:solidFill>
          <a:latin typeface="+mn-lt"/>
          <a:ea typeface="+mn-ea"/>
          <a:cs typeface="+mn-cs"/>
        </a:defRPr>
      </a:lvl1pPr>
      <a:lvl2pPr marL="679262" algn="l" defTabSz="1358524" rtl="0" eaLnBrk="1" latinLnBrk="0" hangingPunct="1">
        <a:defRPr sz="2700" kern="1200">
          <a:solidFill>
            <a:schemeClr val="tx1"/>
          </a:solidFill>
          <a:latin typeface="+mn-lt"/>
          <a:ea typeface="+mn-ea"/>
          <a:cs typeface="+mn-cs"/>
        </a:defRPr>
      </a:lvl2pPr>
      <a:lvl3pPr marL="1358524" algn="l" defTabSz="1358524" rtl="0" eaLnBrk="1" latinLnBrk="0" hangingPunct="1">
        <a:defRPr sz="2700" kern="1200">
          <a:solidFill>
            <a:schemeClr val="tx1"/>
          </a:solidFill>
          <a:latin typeface="+mn-lt"/>
          <a:ea typeface="+mn-ea"/>
          <a:cs typeface="+mn-cs"/>
        </a:defRPr>
      </a:lvl3pPr>
      <a:lvl4pPr marL="2037786" algn="l" defTabSz="1358524" rtl="0" eaLnBrk="1" latinLnBrk="0" hangingPunct="1">
        <a:defRPr sz="2700" kern="1200">
          <a:solidFill>
            <a:schemeClr val="tx1"/>
          </a:solidFill>
          <a:latin typeface="+mn-lt"/>
          <a:ea typeface="+mn-ea"/>
          <a:cs typeface="+mn-cs"/>
        </a:defRPr>
      </a:lvl4pPr>
      <a:lvl5pPr marL="2717048" algn="l" defTabSz="1358524" rtl="0" eaLnBrk="1" latinLnBrk="0" hangingPunct="1">
        <a:defRPr sz="2700" kern="1200">
          <a:solidFill>
            <a:schemeClr val="tx1"/>
          </a:solidFill>
          <a:latin typeface="+mn-lt"/>
          <a:ea typeface="+mn-ea"/>
          <a:cs typeface="+mn-cs"/>
        </a:defRPr>
      </a:lvl5pPr>
      <a:lvl6pPr marL="3396310" algn="l" defTabSz="1358524" rtl="0" eaLnBrk="1" latinLnBrk="0" hangingPunct="1">
        <a:defRPr sz="2700" kern="1200">
          <a:solidFill>
            <a:schemeClr val="tx1"/>
          </a:solidFill>
          <a:latin typeface="+mn-lt"/>
          <a:ea typeface="+mn-ea"/>
          <a:cs typeface="+mn-cs"/>
        </a:defRPr>
      </a:lvl6pPr>
      <a:lvl7pPr marL="4075572" algn="l" defTabSz="1358524" rtl="0" eaLnBrk="1" latinLnBrk="0" hangingPunct="1">
        <a:defRPr sz="2700" kern="1200">
          <a:solidFill>
            <a:schemeClr val="tx1"/>
          </a:solidFill>
          <a:latin typeface="+mn-lt"/>
          <a:ea typeface="+mn-ea"/>
          <a:cs typeface="+mn-cs"/>
        </a:defRPr>
      </a:lvl7pPr>
      <a:lvl8pPr marL="4754834" algn="l" defTabSz="1358524" rtl="0" eaLnBrk="1" latinLnBrk="0" hangingPunct="1">
        <a:defRPr sz="2700" kern="1200">
          <a:solidFill>
            <a:schemeClr val="tx1"/>
          </a:solidFill>
          <a:latin typeface="+mn-lt"/>
          <a:ea typeface="+mn-ea"/>
          <a:cs typeface="+mn-cs"/>
        </a:defRPr>
      </a:lvl8pPr>
      <a:lvl9pPr marL="5434096" algn="l" defTabSz="1358524" rtl="0" eaLnBrk="1" latinLnBrk="0" hangingPunct="1">
        <a:defRPr sz="2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Songs For Our Worship</a:t>
            </a:r>
            <a:endParaRPr lang="en-US" dirty="0"/>
          </a:p>
        </p:txBody>
      </p:sp>
      <p:sp>
        <p:nvSpPr>
          <p:cNvPr id="3" name="Content Placeholder 2"/>
          <p:cNvSpPr>
            <a:spLocks noGrp="1"/>
          </p:cNvSpPr>
          <p:nvPr>
            <p:ph idx="1"/>
          </p:nvPr>
        </p:nvSpPr>
        <p:spPr/>
        <p:txBody>
          <a:bodyPr>
            <a:normAutofit/>
          </a:bodyPr>
          <a:lstStyle/>
          <a:p>
            <a:endParaRPr lang="en-US" sz="5400" dirty="0"/>
          </a:p>
        </p:txBody>
      </p:sp>
    </p:spTree>
    <p:extLst>
      <p:ext uri="{BB962C8B-B14F-4D97-AF65-F5344CB8AC3E}">
        <p14:creationId xmlns:p14="http://schemas.microsoft.com/office/powerpoint/2010/main" val="2459568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Horizontal Scroll 5"/>
          <p:cNvSpPr/>
          <p:nvPr/>
        </p:nvSpPr>
        <p:spPr>
          <a:xfrm>
            <a:off x="1313332" y="341043"/>
            <a:ext cx="12744177" cy="1549143"/>
          </a:xfrm>
          <a:prstGeom prst="horizontalScroll">
            <a:avLst/>
          </a:prstGeom>
          <a:solidFill>
            <a:schemeClr val="tx2"/>
          </a:solidFill>
        </p:spPr>
        <p:style>
          <a:lnRef idx="1">
            <a:schemeClr val="accent1"/>
          </a:lnRef>
          <a:fillRef idx="3">
            <a:schemeClr val="accent1"/>
          </a:fillRef>
          <a:effectRef idx="2">
            <a:schemeClr val="accent1"/>
          </a:effectRef>
          <a:fontRef idx="minor">
            <a:schemeClr val="lt1"/>
          </a:fontRef>
        </p:style>
        <p:txBody>
          <a:bodyPr lIns="135852" tIns="67926" rIns="135852" bIns="67926" rtlCol="0" anchor="ctr"/>
          <a:lstStyle/>
          <a:p>
            <a:pPr algn="ctr"/>
            <a:endParaRPr lang="en-US"/>
          </a:p>
        </p:txBody>
      </p:sp>
      <p:sp>
        <p:nvSpPr>
          <p:cNvPr id="7" name="Title 6"/>
          <p:cNvSpPr>
            <a:spLocks noGrp="1"/>
          </p:cNvSpPr>
          <p:nvPr>
            <p:ph type="title"/>
          </p:nvPr>
        </p:nvSpPr>
        <p:spPr/>
        <p:txBody>
          <a:bodyPr/>
          <a:lstStyle/>
          <a:p>
            <a:pPr algn="ctr"/>
            <a:r>
              <a:rPr lang="en-US" b="1" dirty="0" smtClean="0">
                <a:solidFill>
                  <a:srgbClr val="FFFFFF"/>
                </a:solidFill>
                <a:effectLst>
                  <a:outerShdw blurRad="50800" dist="38100" dir="2700000" algn="tl" rotWithShape="0">
                    <a:prstClr val="black">
                      <a:alpha val="40000"/>
                    </a:prstClr>
                  </a:outerShdw>
                </a:effectLst>
                <a:latin typeface="Papyrus"/>
                <a:cs typeface="Papyrus"/>
              </a:rPr>
              <a:t>What Historians Have Said:</a:t>
            </a:r>
            <a:endParaRPr lang="en-US" sz="5900" b="1" dirty="0">
              <a:solidFill>
                <a:srgbClr val="FFFFFF"/>
              </a:solidFill>
              <a:effectLst>
                <a:outerShdw blurRad="50800" dist="38100" dir="2700000" algn="tl" rotWithShape="0">
                  <a:prstClr val="black">
                    <a:alpha val="40000"/>
                  </a:prstClr>
                </a:outerShdw>
              </a:effectLst>
            </a:endParaRPr>
          </a:p>
        </p:txBody>
      </p:sp>
      <p:sp>
        <p:nvSpPr>
          <p:cNvPr id="8" name="Content Placeholder 7"/>
          <p:cNvSpPr>
            <a:spLocks noGrp="1"/>
          </p:cNvSpPr>
          <p:nvPr>
            <p:ph idx="1"/>
          </p:nvPr>
        </p:nvSpPr>
        <p:spPr/>
        <p:txBody>
          <a:bodyPr>
            <a:normAutofit/>
          </a:bodyPr>
          <a:lstStyle/>
          <a:p>
            <a:r>
              <a:rPr lang="en-US" sz="5300" b="1" i="1" dirty="0"/>
              <a:t>“The absence of instrumental music from the church for some centuries after the apostles… (is) unaccountable, if in the apostolic church such music was used”</a:t>
            </a:r>
          </a:p>
          <a:p>
            <a:pPr lvl="1"/>
            <a:r>
              <a:rPr lang="en-US" sz="4800" dirty="0">
                <a:solidFill>
                  <a:schemeClr val="accent1"/>
                </a:solidFill>
              </a:rPr>
              <a:t>(</a:t>
            </a:r>
            <a:r>
              <a:rPr lang="en-US" sz="4800" dirty="0" err="1">
                <a:solidFill>
                  <a:schemeClr val="accent1"/>
                </a:solidFill>
              </a:rPr>
              <a:t>Schaff</a:t>
            </a:r>
            <a:r>
              <a:rPr lang="en-US" sz="4800" dirty="0">
                <a:solidFill>
                  <a:schemeClr val="accent1"/>
                </a:solidFill>
              </a:rPr>
              <a:t>-Herzog </a:t>
            </a:r>
            <a:r>
              <a:rPr lang="en-US" sz="4800" u="sng" dirty="0">
                <a:solidFill>
                  <a:schemeClr val="accent1"/>
                </a:solidFill>
              </a:rPr>
              <a:t>Encyclopedia of Religious Knowledge</a:t>
            </a:r>
            <a:r>
              <a:rPr lang="en-US" sz="4800" dirty="0">
                <a:solidFill>
                  <a:schemeClr val="accent1"/>
                </a:solidFill>
              </a:rPr>
              <a:t>, Vol.3, p.1961)</a:t>
            </a:r>
          </a:p>
        </p:txBody>
      </p:sp>
      <p:sp>
        <p:nvSpPr>
          <p:cNvPr id="4" name="TextBox 3"/>
          <p:cNvSpPr txBox="1"/>
          <p:nvPr/>
        </p:nvSpPr>
        <p:spPr>
          <a:xfrm rot="5400000">
            <a:off x="12197519" y="3180312"/>
            <a:ext cx="7313401" cy="952787"/>
          </a:xfrm>
          <a:prstGeom prst="rect">
            <a:avLst/>
          </a:prstGeom>
          <a:noFill/>
        </p:spPr>
        <p:txBody>
          <a:bodyPr wrap="square" lIns="135852" tIns="67926" rIns="135852" bIns="67926" rtlCol="0">
            <a:spAutoFit/>
          </a:bodyPr>
          <a:lstStyle/>
          <a:p>
            <a:r>
              <a:rPr lang="en-US" sz="5300" dirty="0">
                <a:latin typeface="Papyrus"/>
                <a:cs typeface="Papyrus"/>
              </a:rPr>
              <a:t>The Music Question</a:t>
            </a:r>
          </a:p>
        </p:txBody>
      </p:sp>
    </p:spTree>
    <p:extLst>
      <p:ext uri="{BB962C8B-B14F-4D97-AF65-F5344CB8AC3E}">
        <p14:creationId xmlns:p14="http://schemas.microsoft.com/office/powerpoint/2010/main" val="1362505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dissolve">
                                      <p:cBhvr>
                                        <p:cTn id="7" dur="500"/>
                                        <p:tgtEl>
                                          <p:spTgt spid="8">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8">
                                            <p:txEl>
                                              <p:pRg st="1" end="1"/>
                                            </p:txEl>
                                          </p:spTgt>
                                        </p:tgtEl>
                                        <p:attrNameLst>
                                          <p:attrName>style.visibility</p:attrName>
                                        </p:attrNameLst>
                                      </p:cBhvr>
                                      <p:to>
                                        <p:strVal val="visible"/>
                                      </p:to>
                                    </p:set>
                                    <p:animEffect transition="in" filter="dissolve">
                                      <p:cBhvr>
                                        <p:cTn id="10"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Horizontal Scroll 8"/>
          <p:cNvSpPr/>
          <p:nvPr/>
        </p:nvSpPr>
        <p:spPr>
          <a:xfrm>
            <a:off x="1313332" y="341043"/>
            <a:ext cx="12744177" cy="1549143"/>
          </a:xfrm>
          <a:prstGeom prst="horizontalScroll">
            <a:avLst/>
          </a:prstGeom>
          <a:solidFill>
            <a:schemeClr val="tx2"/>
          </a:solidFill>
        </p:spPr>
        <p:style>
          <a:lnRef idx="1">
            <a:schemeClr val="accent1"/>
          </a:lnRef>
          <a:fillRef idx="3">
            <a:schemeClr val="accent1"/>
          </a:fillRef>
          <a:effectRef idx="2">
            <a:schemeClr val="accent1"/>
          </a:effectRef>
          <a:fontRef idx="minor">
            <a:schemeClr val="lt1"/>
          </a:fontRef>
        </p:style>
        <p:txBody>
          <a:bodyPr lIns="135852" tIns="67926" rIns="135852" bIns="67926" rtlCol="0" anchor="ctr"/>
          <a:lstStyle/>
          <a:p>
            <a:pPr algn="ctr"/>
            <a:endParaRPr lang="en-US"/>
          </a:p>
        </p:txBody>
      </p:sp>
      <p:sp>
        <p:nvSpPr>
          <p:cNvPr id="7" name="Title 6"/>
          <p:cNvSpPr>
            <a:spLocks noGrp="1"/>
          </p:cNvSpPr>
          <p:nvPr>
            <p:ph type="title"/>
          </p:nvPr>
        </p:nvSpPr>
        <p:spPr/>
        <p:txBody>
          <a:bodyPr/>
          <a:lstStyle/>
          <a:p>
            <a:pPr algn="ctr"/>
            <a:r>
              <a:rPr lang="en-US" b="1" dirty="0" smtClean="0">
                <a:solidFill>
                  <a:srgbClr val="FFFFFF"/>
                </a:solidFill>
                <a:effectLst>
                  <a:outerShdw blurRad="50800" dist="38100" dir="2700000" algn="tl" rotWithShape="0">
                    <a:prstClr val="black">
                      <a:alpha val="40000"/>
                    </a:prstClr>
                  </a:outerShdw>
                </a:effectLst>
                <a:latin typeface="Papyrus"/>
                <a:cs typeface="Papyrus"/>
              </a:rPr>
              <a:t>What Historians Have Said:</a:t>
            </a:r>
            <a:endParaRPr lang="en-US" sz="5900" b="1" dirty="0">
              <a:solidFill>
                <a:srgbClr val="FFFFFF"/>
              </a:solidFill>
              <a:effectLst>
                <a:outerShdw blurRad="50800" dist="38100" dir="2700000" algn="tl" rotWithShape="0">
                  <a:prstClr val="black">
                    <a:alpha val="40000"/>
                  </a:prstClr>
                </a:outerShdw>
              </a:effectLst>
              <a:latin typeface="Papyrus"/>
              <a:cs typeface="Papyrus"/>
            </a:endParaRPr>
          </a:p>
        </p:txBody>
      </p:sp>
      <p:sp>
        <p:nvSpPr>
          <p:cNvPr id="8" name="Content Placeholder 7"/>
          <p:cNvSpPr>
            <a:spLocks noGrp="1"/>
          </p:cNvSpPr>
          <p:nvPr>
            <p:ph idx="1"/>
          </p:nvPr>
        </p:nvSpPr>
        <p:spPr/>
        <p:txBody>
          <a:bodyPr>
            <a:normAutofit/>
          </a:bodyPr>
          <a:lstStyle/>
          <a:p>
            <a:r>
              <a:rPr lang="en-US" sz="5300" b="1" i="1" dirty="0"/>
              <a:t>“Singing (there was no instrumental accompaniment of any kind)”</a:t>
            </a:r>
          </a:p>
          <a:p>
            <a:pPr lvl="1"/>
            <a:r>
              <a:rPr lang="en-US" sz="4800" dirty="0">
                <a:solidFill>
                  <a:schemeClr val="accent1"/>
                </a:solidFill>
              </a:rPr>
              <a:t>(Lorenz, </a:t>
            </a:r>
            <a:r>
              <a:rPr lang="en-US" sz="4800" u="sng" dirty="0">
                <a:solidFill>
                  <a:schemeClr val="accent1"/>
                </a:solidFill>
              </a:rPr>
              <a:t>Church Music</a:t>
            </a:r>
            <a:r>
              <a:rPr lang="en-US" sz="4800" dirty="0">
                <a:solidFill>
                  <a:schemeClr val="accent1"/>
                </a:solidFill>
              </a:rPr>
              <a:t>, pp.217, 250, 404)</a:t>
            </a:r>
          </a:p>
          <a:p>
            <a:pPr lvl="3"/>
            <a:endParaRPr lang="en-US" sz="2700" i="1" dirty="0">
              <a:solidFill>
                <a:schemeClr val="accent1"/>
              </a:solidFill>
            </a:endParaRPr>
          </a:p>
          <a:p>
            <a:r>
              <a:rPr lang="en-US" sz="5300" b="1" i="1" dirty="0"/>
              <a:t>“Music in churches is as ancient as the apostles, but instrumental music not so”</a:t>
            </a:r>
          </a:p>
          <a:p>
            <a:pPr lvl="1"/>
            <a:r>
              <a:rPr lang="en-US" sz="4800" dirty="0">
                <a:solidFill>
                  <a:srgbClr val="A9A57C"/>
                </a:solidFill>
              </a:rPr>
              <a:t>(Jos. Bingham, </a:t>
            </a:r>
            <a:r>
              <a:rPr lang="en-US" sz="4800" u="sng" dirty="0">
                <a:solidFill>
                  <a:srgbClr val="A9A57C"/>
                </a:solidFill>
              </a:rPr>
              <a:t>Works</a:t>
            </a:r>
            <a:r>
              <a:rPr lang="en-US" sz="4800" dirty="0">
                <a:solidFill>
                  <a:srgbClr val="A9A57C"/>
                </a:solidFill>
              </a:rPr>
              <a:t>, Vol.3, p.137)</a:t>
            </a:r>
          </a:p>
        </p:txBody>
      </p:sp>
      <p:sp>
        <p:nvSpPr>
          <p:cNvPr id="2" name="TextBox 1"/>
          <p:cNvSpPr txBox="1"/>
          <p:nvPr/>
        </p:nvSpPr>
        <p:spPr>
          <a:xfrm rot="5400000">
            <a:off x="12197519" y="3180312"/>
            <a:ext cx="7313401" cy="952787"/>
          </a:xfrm>
          <a:prstGeom prst="rect">
            <a:avLst/>
          </a:prstGeom>
          <a:noFill/>
        </p:spPr>
        <p:txBody>
          <a:bodyPr wrap="square" lIns="135852" tIns="67926" rIns="135852" bIns="67926" rtlCol="0">
            <a:spAutoFit/>
          </a:bodyPr>
          <a:lstStyle/>
          <a:p>
            <a:r>
              <a:rPr lang="en-US" sz="5300" dirty="0">
                <a:latin typeface="Papyrus"/>
                <a:cs typeface="Papyrus"/>
              </a:rPr>
              <a:t>The Music Question</a:t>
            </a:r>
          </a:p>
        </p:txBody>
      </p:sp>
    </p:spTree>
    <p:extLst>
      <p:ext uri="{BB962C8B-B14F-4D97-AF65-F5344CB8AC3E}">
        <p14:creationId xmlns:p14="http://schemas.microsoft.com/office/powerpoint/2010/main" val="2102611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dissolve">
                                      <p:cBhvr>
                                        <p:cTn id="7" dur="500"/>
                                        <p:tgtEl>
                                          <p:spTgt spid="8">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8">
                                            <p:txEl>
                                              <p:pRg st="1" end="1"/>
                                            </p:txEl>
                                          </p:spTgt>
                                        </p:tgtEl>
                                        <p:attrNameLst>
                                          <p:attrName>style.visibility</p:attrName>
                                        </p:attrNameLst>
                                      </p:cBhvr>
                                      <p:to>
                                        <p:strVal val="visible"/>
                                      </p:to>
                                    </p:set>
                                    <p:animEffect transition="in" filter="dissolve">
                                      <p:cBhvr>
                                        <p:cTn id="10" dur="500"/>
                                        <p:tgtEl>
                                          <p:spTgt spid="8">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animEffect transition="in" filter="dissolve">
                                      <p:cBhvr>
                                        <p:cTn id="15" dur="500"/>
                                        <p:tgtEl>
                                          <p:spTgt spid="8">
                                            <p:txEl>
                                              <p:pRg st="3" end="3"/>
                                            </p:txEl>
                                          </p:spTgt>
                                        </p:tgtEl>
                                      </p:cBhvr>
                                    </p:animEffect>
                                  </p:childTnLst>
                                </p:cTn>
                              </p:par>
                              <p:par>
                                <p:cTn id="16" presetID="9" presetClass="entr" presetSubtype="0" fill="hold" nodeType="withEffect">
                                  <p:stCondLst>
                                    <p:cond delay="0"/>
                                  </p:stCondLst>
                                  <p:childTnLst>
                                    <p:set>
                                      <p:cBhvr>
                                        <p:cTn id="17" dur="1" fill="hold">
                                          <p:stCondLst>
                                            <p:cond delay="0"/>
                                          </p:stCondLst>
                                        </p:cTn>
                                        <p:tgtEl>
                                          <p:spTgt spid="8">
                                            <p:txEl>
                                              <p:pRg st="4" end="4"/>
                                            </p:txEl>
                                          </p:spTgt>
                                        </p:tgtEl>
                                        <p:attrNameLst>
                                          <p:attrName>style.visibility</p:attrName>
                                        </p:attrNameLst>
                                      </p:cBhvr>
                                      <p:to>
                                        <p:strVal val="visible"/>
                                      </p:to>
                                    </p:set>
                                    <p:animEffect transition="in" filter="dissolve">
                                      <p:cBhvr>
                                        <p:cTn id="18"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val Callout 8"/>
          <p:cNvSpPr/>
          <p:nvPr/>
        </p:nvSpPr>
        <p:spPr>
          <a:xfrm>
            <a:off x="555431" y="2133601"/>
            <a:ext cx="13983531" cy="3674713"/>
          </a:xfrm>
          <a:prstGeom prst="wedgeEllipseCallout">
            <a:avLst>
              <a:gd name="adj1" fmla="val -31163"/>
              <a:gd name="adj2" fmla="val 70834"/>
            </a:avLst>
          </a:prstGeom>
        </p:spPr>
        <p:style>
          <a:lnRef idx="1">
            <a:schemeClr val="accent1"/>
          </a:lnRef>
          <a:fillRef idx="3">
            <a:schemeClr val="accent1"/>
          </a:fillRef>
          <a:effectRef idx="2">
            <a:schemeClr val="accent1"/>
          </a:effectRef>
          <a:fontRef idx="minor">
            <a:schemeClr val="lt1"/>
          </a:fontRef>
        </p:style>
        <p:txBody>
          <a:bodyPr lIns="135852" tIns="67926" rIns="135852" bIns="67926" rtlCol="0" anchor="ctr"/>
          <a:lstStyle/>
          <a:p>
            <a:pPr algn="ctr"/>
            <a:endParaRPr lang="en-US"/>
          </a:p>
        </p:txBody>
      </p:sp>
      <p:sp>
        <p:nvSpPr>
          <p:cNvPr id="7" name="Title 6"/>
          <p:cNvSpPr>
            <a:spLocks noGrp="1"/>
          </p:cNvSpPr>
          <p:nvPr>
            <p:ph type="title"/>
          </p:nvPr>
        </p:nvSpPr>
        <p:spPr/>
        <p:txBody>
          <a:bodyPr/>
          <a:lstStyle/>
          <a:p>
            <a:pPr algn="ctr"/>
            <a:r>
              <a:rPr lang="en-US" b="1" dirty="0" smtClean="0">
                <a:solidFill>
                  <a:srgbClr val="675E47"/>
                </a:solidFill>
                <a:effectLst>
                  <a:outerShdw blurRad="50800" dist="38100" dir="2700000" algn="tl" rotWithShape="0">
                    <a:prstClr val="black">
                      <a:alpha val="40000"/>
                    </a:prstClr>
                  </a:outerShdw>
                </a:effectLst>
                <a:latin typeface="Papyrus"/>
                <a:cs typeface="Papyrus"/>
              </a:rPr>
              <a:t>What Others Have Said:</a:t>
            </a:r>
            <a:endParaRPr lang="en-US" sz="5900" b="1" dirty="0">
              <a:solidFill>
                <a:srgbClr val="675E47"/>
              </a:solidFill>
              <a:effectLst>
                <a:outerShdw blurRad="50800" dist="38100" dir="2700000" algn="tl" rotWithShape="0">
                  <a:prstClr val="black">
                    <a:alpha val="40000"/>
                  </a:prstClr>
                </a:outerShdw>
              </a:effectLst>
            </a:endParaRPr>
          </a:p>
        </p:txBody>
      </p:sp>
      <p:sp>
        <p:nvSpPr>
          <p:cNvPr id="8" name="Content Placeholder 7"/>
          <p:cNvSpPr>
            <a:spLocks noGrp="1"/>
          </p:cNvSpPr>
          <p:nvPr>
            <p:ph idx="1"/>
          </p:nvPr>
        </p:nvSpPr>
        <p:spPr/>
        <p:txBody>
          <a:bodyPr>
            <a:normAutofit/>
          </a:bodyPr>
          <a:lstStyle/>
          <a:p>
            <a:pPr marL="169816" indent="0" algn="ctr">
              <a:buNone/>
            </a:pPr>
            <a:endParaRPr lang="en-US" sz="4800" dirty="0"/>
          </a:p>
          <a:p>
            <a:pPr marL="1154745" lvl="2" indent="0" algn="ctr">
              <a:buNone/>
            </a:pPr>
            <a:endParaRPr lang="en-US" sz="4200" dirty="0"/>
          </a:p>
          <a:p>
            <a:pPr marL="169816" indent="0" algn="ctr">
              <a:buNone/>
            </a:pPr>
            <a:r>
              <a:rPr lang="en-US" sz="4800" b="1" i="1" dirty="0"/>
              <a:t>“We do not need them; they would hinder our praise”</a:t>
            </a:r>
          </a:p>
          <a:p>
            <a:pPr marL="611336" lvl="1" indent="0" algn="ctr">
              <a:buNone/>
            </a:pPr>
            <a:endParaRPr lang="en-US" sz="4200" b="1" dirty="0">
              <a:solidFill>
                <a:srgbClr val="2F2B20"/>
              </a:solidFill>
            </a:endParaRPr>
          </a:p>
          <a:p>
            <a:pPr marL="611336" lvl="1" indent="0" algn="ctr">
              <a:buNone/>
            </a:pPr>
            <a:endParaRPr lang="en-US" sz="4200" b="1" dirty="0">
              <a:solidFill>
                <a:srgbClr val="2F2B20"/>
              </a:solidFill>
            </a:endParaRPr>
          </a:p>
          <a:p>
            <a:pPr marL="611336" lvl="1" indent="0">
              <a:buNone/>
            </a:pPr>
            <a:r>
              <a:rPr lang="en-US" sz="4800" b="1" dirty="0">
                <a:solidFill>
                  <a:srgbClr val="2F2B20"/>
                </a:solidFill>
              </a:rPr>
              <a:t>Charles Spurgeon</a:t>
            </a:r>
            <a:r>
              <a:rPr lang="en-US" sz="4800" i="1" dirty="0">
                <a:solidFill>
                  <a:srgbClr val="2F2B20"/>
                </a:solidFill>
              </a:rPr>
              <a:t>, Baptist</a:t>
            </a:r>
          </a:p>
        </p:txBody>
      </p:sp>
      <p:sp>
        <p:nvSpPr>
          <p:cNvPr id="6" name="TextBox 5"/>
          <p:cNvSpPr txBox="1"/>
          <p:nvPr/>
        </p:nvSpPr>
        <p:spPr>
          <a:xfrm rot="5400000">
            <a:off x="12197519" y="3180312"/>
            <a:ext cx="7313401" cy="952787"/>
          </a:xfrm>
          <a:prstGeom prst="rect">
            <a:avLst/>
          </a:prstGeom>
          <a:noFill/>
        </p:spPr>
        <p:txBody>
          <a:bodyPr wrap="square" lIns="135852" tIns="67926" rIns="135852" bIns="67926" rtlCol="0">
            <a:spAutoFit/>
          </a:bodyPr>
          <a:lstStyle/>
          <a:p>
            <a:r>
              <a:rPr lang="en-US" sz="5300" dirty="0">
                <a:latin typeface="Papyrus"/>
                <a:cs typeface="Papyrus"/>
              </a:rPr>
              <a:t>The Music Question</a:t>
            </a:r>
          </a:p>
        </p:txBody>
      </p:sp>
    </p:spTree>
    <p:extLst>
      <p:ext uri="{BB962C8B-B14F-4D97-AF65-F5344CB8AC3E}">
        <p14:creationId xmlns:p14="http://schemas.microsoft.com/office/powerpoint/2010/main" val="200166095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8">
                                            <p:txEl>
                                              <p:pRg st="5" end="5"/>
                                            </p:txEl>
                                          </p:spTgt>
                                        </p:tgtEl>
                                        <p:attrNameLst>
                                          <p:attrName>style.visibility</p:attrName>
                                        </p:attrNameLst>
                                      </p:cBhvr>
                                      <p:to>
                                        <p:strVal val="visible"/>
                                      </p:to>
                                    </p:set>
                                    <p:animEffect transition="in" filter="fade">
                                      <p:cBhvr>
                                        <p:cTn id="7" dur="500"/>
                                        <p:tgtEl>
                                          <p:spTgt spid="8">
                                            <p:txEl>
                                              <p:pRg st="5" end="5"/>
                                            </p:txEl>
                                          </p:spTgt>
                                        </p:tgtEl>
                                      </p:cBhvr>
                                    </p:animEffect>
                                  </p:childTnLst>
                                </p:cTn>
                              </p:par>
                              <p:par>
                                <p:cTn id="8" presetID="55"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 calcmode="lin" valueType="num">
                                      <p:cBhvr>
                                        <p:cTn id="10" dur="1000" fill="hold"/>
                                        <p:tgtEl>
                                          <p:spTgt spid="9"/>
                                        </p:tgtEl>
                                        <p:attrNameLst>
                                          <p:attrName>ppt_w</p:attrName>
                                        </p:attrNameLst>
                                      </p:cBhvr>
                                      <p:tavLst>
                                        <p:tav tm="0">
                                          <p:val>
                                            <p:strVal val="#ppt_w*0.70"/>
                                          </p:val>
                                        </p:tav>
                                        <p:tav tm="100000">
                                          <p:val>
                                            <p:strVal val="#ppt_w"/>
                                          </p:val>
                                        </p:tav>
                                      </p:tavLst>
                                    </p:anim>
                                    <p:anim calcmode="lin" valueType="num">
                                      <p:cBhvr>
                                        <p:cTn id="11" dur="1000" fill="hold"/>
                                        <p:tgtEl>
                                          <p:spTgt spid="9"/>
                                        </p:tgtEl>
                                        <p:attrNameLst>
                                          <p:attrName>ppt_h</p:attrName>
                                        </p:attrNameLst>
                                      </p:cBhvr>
                                      <p:tavLst>
                                        <p:tav tm="0">
                                          <p:val>
                                            <p:strVal val="#ppt_h"/>
                                          </p:val>
                                        </p:tav>
                                        <p:tav tm="100000">
                                          <p:val>
                                            <p:strVal val="#ppt_h"/>
                                          </p:val>
                                        </p:tav>
                                      </p:tavLst>
                                    </p:anim>
                                    <p:animEffect transition="in" filter="fade">
                                      <p:cBhvr>
                                        <p:cTn id="12" dur="1000"/>
                                        <p:tgtEl>
                                          <p:spTgt spid="9"/>
                                        </p:tgtEl>
                                      </p:cBhvr>
                                    </p:animEffect>
                                  </p:childTnLst>
                                </p:cTn>
                              </p:par>
                            </p:childTnLst>
                          </p:cTn>
                        </p:par>
                        <p:par>
                          <p:cTn id="13" fill="hold">
                            <p:stCondLst>
                              <p:cond delay="1000"/>
                            </p:stCondLst>
                            <p:childTnLst>
                              <p:par>
                                <p:cTn id="14" presetID="9" presetClass="entr" presetSubtype="0" fill="hold" nodeType="afterEffect">
                                  <p:stCondLst>
                                    <p:cond delay="0"/>
                                  </p:stCondLst>
                                  <p:childTnLst>
                                    <p:set>
                                      <p:cBhvr>
                                        <p:cTn id="15" dur="1" fill="hold">
                                          <p:stCondLst>
                                            <p:cond delay="0"/>
                                          </p:stCondLst>
                                        </p:cTn>
                                        <p:tgtEl>
                                          <p:spTgt spid="8">
                                            <p:txEl>
                                              <p:pRg st="2" end="2"/>
                                            </p:txEl>
                                          </p:spTgt>
                                        </p:tgtEl>
                                        <p:attrNameLst>
                                          <p:attrName>style.visibility</p:attrName>
                                        </p:attrNameLst>
                                      </p:cBhvr>
                                      <p:to>
                                        <p:strVal val="visible"/>
                                      </p:to>
                                    </p:set>
                                    <p:animEffect transition="in" filter="dissolve">
                                      <p:cBhvr>
                                        <p:cTn id="16"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Callout 4"/>
          <p:cNvSpPr/>
          <p:nvPr/>
        </p:nvSpPr>
        <p:spPr>
          <a:xfrm>
            <a:off x="555431" y="2133601"/>
            <a:ext cx="13983531" cy="3674713"/>
          </a:xfrm>
          <a:prstGeom prst="wedgeEllipseCallout">
            <a:avLst>
              <a:gd name="adj1" fmla="val -31163"/>
              <a:gd name="adj2" fmla="val 70834"/>
            </a:avLst>
          </a:prstGeom>
        </p:spPr>
        <p:style>
          <a:lnRef idx="1">
            <a:schemeClr val="accent1"/>
          </a:lnRef>
          <a:fillRef idx="3">
            <a:schemeClr val="accent1"/>
          </a:fillRef>
          <a:effectRef idx="2">
            <a:schemeClr val="accent1"/>
          </a:effectRef>
          <a:fontRef idx="minor">
            <a:schemeClr val="lt1"/>
          </a:fontRef>
        </p:style>
        <p:txBody>
          <a:bodyPr lIns="135852" tIns="67926" rIns="135852" bIns="67926" rtlCol="0" anchor="ctr"/>
          <a:lstStyle/>
          <a:p>
            <a:pPr algn="ctr"/>
            <a:endParaRPr lang="en-US"/>
          </a:p>
        </p:txBody>
      </p:sp>
      <p:sp>
        <p:nvSpPr>
          <p:cNvPr id="7" name="Title 6"/>
          <p:cNvSpPr>
            <a:spLocks noGrp="1"/>
          </p:cNvSpPr>
          <p:nvPr>
            <p:ph type="title"/>
          </p:nvPr>
        </p:nvSpPr>
        <p:spPr/>
        <p:txBody>
          <a:bodyPr/>
          <a:lstStyle/>
          <a:p>
            <a:pPr algn="ctr"/>
            <a:r>
              <a:rPr lang="en-US" b="1" dirty="0" smtClean="0">
                <a:solidFill>
                  <a:srgbClr val="675E47"/>
                </a:solidFill>
                <a:effectLst>
                  <a:outerShdw blurRad="50800" dist="38100" dir="2700000" algn="tl" rotWithShape="0">
                    <a:prstClr val="black">
                      <a:alpha val="40000"/>
                    </a:prstClr>
                  </a:outerShdw>
                </a:effectLst>
                <a:latin typeface="Papyrus"/>
                <a:cs typeface="Papyrus"/>
              </a:rPr>
              <a:t>What Others Have Said:</a:t>
            </a:r>
            <a:endParaRPr lang="en-US" sz="5900" b="1" dirty="0">
              <a:solidFill>
                <a:srgbClr val="675E47"/>
              </a:solidFill>
              <a:effectLst>
                <a:outerShdw blurRad="50800" dist="38100" dir="2700000" algn="tl" rotWithShape="0">
                  <a:prstClr val="black">
                    <a:alpha val="40000"/>
                  </a:prstClr>
                </a:outerShdw>
              </a:effectLst>
            </a:endParaRPr>
          </a:p>
        </p:txBody>
      </p:sp>
      <p:sp>
        <p:nvSpPr>
          <p:cNvPr id="8" name="Content Placeholder 7"/>
          <p:cNvSpPr>
            <a:spLocks noGrp="1"/>
          </p:cNvSpPr>
          <p:nvPr>
            <p:ph idx="1"/>
          </p:nvPr>
        </p:nvSpPr>
        <p:spPr/>
        <p:txBody>
          <a:bodyPr>
            <a:normAutofit/>
          </a:bodyPr>
          <a:lstStyle/>
          <a:p>
            <a:pPr marL="169816" indent="0" algn="ctr">
              <a:buNone/>
            </a:pPr>
            <a:endParaRPr lang="en-US" sz="4800" dirty="0"/>
          </a:p>
          <a:p>
            <a:pPr marL="169816" indent="0" algn="ctr">
              <a:buNone/>
            </a:pPr>
            <a:r>
              <a:rPr lang="en-US" sz="4800" b="1" i="1" dirty="0"/>
              <a:t>“Music as a science I esteem,… But instruments of music in the House of God, I abominate and abhor”</a:t>
            </a:r>
          </a:p>
          <a:p>
            <a:pPr marL="611336" lvl="1" indent="0" algn="ctr">
              <a:buNone/>
            </a:pPr>
            <a:endParaRPr lang="en-US" sz="4200" b="1" dirty="0"/>
          </a:p>
          <a:p>
            <a:pPr marL="611336" lvl="1" indent="0" algn="ctr">
              <a:buNone/>
            </a:pPr>
            <a:endParaRPr lang="en-US" sz="4200" b="1" dirty="0"/>
          </a:p>
          <a:p>
            <a:pPr marL="611336" lvl="1" indent="0">
              <a:buNone/>
            </a:pPr>
            <a:endParaRPr lang="en-US" sz="4800" b="1" dirty="0" smtClean="0"/>
          </a:p>
          <a:p>
            <a:pPr marL="611336" lvl="1" indent="0">
              <a:buNone/>
            </a:pPr>
            <a:r>
              <a:rPr lang="en-US" sz="4800" b="1" dirty="0" smtClean="0"/>
              <a:t>Adam </a:t>
            </a:r>
            <a:r>
              <a:rPr lang="en-US" sz="4800" b="1" dirty="0"/>
              <a:t>Clarke</a:t>
            </a:r>
            <a:r>
              <a:rPr lang="en-US" sz="4800" i="1" dirty="0"/>
              <a:t>, Methodist</a:t>
            </a:r>
          </a:p>
        </p:txBody>
      </p:sp>
      <p:sp>
        <p:nvSpPr>
          <p:cNvPr id="6" name="TextBox 5"/>
          <p:cNvSpPr txBox="1"/>
          <p:nvPr/>
        </p:nvSpPr>
        <p:spPr>
          <a:xfrm rot="5400000">
            <a:off x="12197519" y="3180312"/>
            <a:ext cx="7313401" cy="952787"/>
          </a:xfrm>
          <a:prstGeom prst="rect">
            <a:avLst/>
          </a:prstGeom>
          <a:noFill/>
        </p:spPr>
        <p:txBody>
          <a:bodyPr wrap="square" lIns="135852" tIns="67926" rIns="135852" bIns="67926" rtlCol="0">
            <a:spAutoFit/>
          </a:bodyPr>
          <a:lstStyle/>
          <a:p>
            <a:r>
              <a:rPr lang="en-US" sz="5300" dirty="0">
                <a:latin typeface="Papyrus"/>
                <a:cs typeface="Papyrus"/>
              </a:rPr>
              <a:t>The Music Question</a:t>
            </a:r>
          </a:p>
        </p:txBody>
      </p:sp>
    </p:spTree>
    <p:extLst>
      <p:ext uri="{BB962C8B-B14F-4D97-AF65-F5344CB8AC3E}">
        <p14:creationId xmlns:p14="http://schemas.microsoft.com/office/powerpoint/2010/main" val="2992612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8">
                                            <p:txEl>
                                              <p:pRg st="5" end="5"/>
                                            </p:txEl>
                                          </p:spTgt>
                                        </p:tgtEl>
                                        <p:attrNameLst>
                                          <p:attrName>style.visibility</p:attrName>
                                        </p:attrNameLst>
                                      </p:cBhvr>
                                      <p:to>
                                        <p:strVal val="visible"/>
                                      </p:to>
                                    </p:set>
                                    <p:animEffect transition="in" filter="fade">
                                      <p:cBhvr>
                                        <p:cTn id="7" dur="500"/>
                                        <p:tgtEl>
                                          <p:spTgt spid="8">
                                            <p:txEl>
                                              <p:pRg st="5" end="5"/>
                                            </p:txEl>
                                          </p:spTgt>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animEffect transition="in" filter="dissolve">
                                      <p:cBhvr>
                                        <p:cTn id="11"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Callout 3"/>
          <p:cNvSpPr/>
          <p:nvPr/>
        </p:nvSpPr>
        <p:spPr>
          <a:xfrm>
            <a:off x="555431" y="2133601"/>
            <a:ext cx="13983531" cy="3674713"/>
          </a:xfrm>
          <a:prstGeom prst="wedgeEllipseCallout">
            <a:avLst>
              <a:gd name="adj1" fmla="val -31163"/>
              <a:gd name="adj2" fmla="val 70834"/>
            </a:avLst>
          </a:prstGeom>
        </p:spPr>
        <p:style>
          <a:lnRef idx="1">
            <a:schemeClr val="accent1"/>
          </a:lnRef>
          <a:fillRef idx="3">
            <a:schemeClr val="accent1"/>
          </a:fillRef>
          <a:effectRef idx="2">
            <a:schemeClr val="accent1"/>
          </a:effectRef>
          <a:fontRef idx="minor">
            <a:schemeClr val="lt1"/>
          </a:fontRef>
        </p:style>
        <p:txBody>
          <a:bodyPr lIns="135852" tIns="67926" rIns="135852" bIns="67926" rtlCol="0" anchor="ctr"/>
          <a:lstStyle/>
          <a:p>
            <a:pPr algn="ctr"/>
            <a:endParaRPr lang="en-US"/>
          </a:p>
        </p:txBody>
      </p:sp>
      <p:sp>
        <p:nvSpPr>
          <p:cNvPr id="7" name="Title 6"/>
          <p:cNvSpPr>
            <a:spLocks noGrp="1"/>
          </p:cNvSpPr>
          <p:nvPr>
            <p:ph type="title"/>
          </p:nvPr>
        </p:nvSpPr>
        <p:spPr/>
        <p:txBody>
          <a:bodyPr/>
          <a:lstStyle/>
          <a:p>
            <a:pPr algn="ctr"/>
            <a:r>
              <a:rPr lang="en-US" b="1" dirty="0" smtClean="0">
                <a:effectLst>
                  <a:outerShdw blurRad="50800" dist="38100" dir="2700000" algn="tl" rotWithShape="0">
                    <a:prstClr val="black">
                      <a:alpha val="40000"/>
                    </a:prstClr>
                  </a:outerShdw>
                </a:effectLst>
                <a:latin typeface="Papyrus"/>
                <a:cs typeface="Papyrus"/>
              </a:rPr>
              <a:t>What Others Have Said:</a:t>
            </a:r>
            <a:endParaRPr lang="en-US" sz="5900" b="1" dirty="0">
              <a:effectLst>
                <a:outerShdw blurRad="50800" dist="38100" dir="2700000" algn="tl" rotWithShape="0">
                  <a:prstClr val="black">
                    <a:alpha val="40000"/>
                  </a:prstClr>
                </a:outerShdw>
              </a:effectLst>
            </a:endParaRPr>
          </a:p>
        </p:txBody>
      </p:sp>
      <p:sp>
        <p:nvSpPr>
          <p:cNvPr id="8" name="Content Placeholder 7"/>
          <p:cNvSpPr>
            <a:spLocks noGrp="1"/>
          </p:cNvSpPr>
          <p:nvPr>
            <p:ph idx="1"/>
          </p:nvPr>
        </p:nvSpPr>
        <p:spPr/>
        <p:txBody>
          <a:bodyPr>
            <a:normAutofit/>
          </a:bodyPr>
          <a:lstStyle/>
          <a:p>
            <a:pPr marL="169816" indent="0" algn="ctr">
              <a:buNone/>
            </a:pPr>
            <a:endParaRPr lang="en-US" sz="4800" i="1" dirty="0"/>
          </a:p>
          <a:p>
            <a:pPr marL="169816" indent="0" algn="ctr">
              <a:buNone/>
            </a:pPr>
            <a:r>
              <a:rPr lang="en-US" sz="4800" b="1" i="1" dirty="0"/>
              <a:t>“Musical instruments in celebrating the praises of God would be no more suitable than the burning of incense”</a:t>
            </a:r>
          </a:p>
          <a:p>
            <a:pPr marL="611336" lvl="1" indent="0">
              <a:buNone/>
            </a:pPr>
            <a:endParaRPr lang="en-US" sz="4200" b="1" i="1" dirty="0">
              <a:solidFill>
                <a:schemeClr val="accent1"/>
              </a:solidFill>
            </a:endParaRPr>
          </a:p>
          <a:p>
            <a:pPr marL="611336" lvl="1" indent="0">
              <a:buNone/>
            </a:pPr>
            <a:endParaRPr lang="en-US" sz="4200" i="1" dirty="0">
              <a:solidFill>
                <a:schemeClr val="accent1"/>
              </a:solidFill>
            </a:endParaRPr>
          </a:p>
          <a:p>
            <a:pPr marL="169816" indent="0">
              <a:buNone/>
            </a:pPr>
            <a:r>
              <a:rPr lang="en-US" sz="4500" b="1" dirty="0"/>
              <a:t>John Calvin, </a:t>
            </a:r>
            <a:r>
              <a:rPr lang="en-US" sz="4500" i="1" dirty="0"/>
              <a:t>Presbyterian</a:t>
            </a:r>
          </a:p>
        </p:txBody>
      </p:sp>
      <p:sp>
        <p:nvSpPr>
          <p:cNvPr id="9" name="TextBox 8"/>
          <p:cNvSpPr txBox="1"/>
          <p:nvPr/>
        </p:nvSpPr>
        <p:spPr>
          <a:xfrm rot="5400000">
            <a:off x="12197519" y="3180312"/>
            <a:ext cx="7313401" cy="952787"/>
          </a:xfrm>
          <a:prstGeom prst="rect">
            <a:avLst/>
          </a:prstGeom>
          <a:noFill/>
        </p:spPr>
        <p:txBody>
          <a:bodyPr wrap="square" lIns="135852" tIns="67926" rIns="135852" bIns="67926" rtlCol="0">
            <a:spAutoFit/>
          </a:bodyPr>
          <a:lstStyle/>
          <a:p>
            <a:r>
              <a:rPr lang="en-US" sz="5300" dirty="0">
                <a:latin typeface="Papyrus"/>
                <a:cs typeface="Papyrus"/>
              </a:rPr>
              <a:t>The Music Question</a:t>
            </a:r>
          </a:p>
        </p:txBody>
      </p:sp>
    </p:spTree>
    <p:extLst>
      <p:ext uri="{BB962C8B-B14F-4D97-AF65-F5344CB8AC3E}">
        <p14:creationId xmlns:p14="http://schemas.microsoft.com/office/powerpoint/2010/main" val="3869349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8">
                                            <p:txEl>
                                              <p:pRg st="4" end="4"/>
                                            </p:txEl>
                                          </p:spTgt>
                                        </p:tgtEl>
                                        <p:attrNameLst>
                                          <p:attrName>style.visibility</p:attrName>
                                        </p:attrNameLst>
                                      </p:cBhvr>
                                      <p:to>
                                        <p:strVal val="visible"/>
                                      </p:to>
                                    </p:set>
                                    <p:animEffect transition="in" filter="fade">
                                      <p:cBhvr>
                                        <p:cTn id="7" dur="500"/>
                                        <p:tgtEl>
                                          <p:spTgt spid="8">
                                            <p:txEl>
                                              <p:pRg st="4" end="4"/>
                                            </p:txEl>
                                          </p:spTgt>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animEffect transition="in" filter="dissolve">
                                      <p:cBhvr>
                                        <p:cTn id="11"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Down Arrow 15"/>
          <p:cNvSpPr/>
          <p:nvPr/>
        </p:nvSpPr>
        <p:spPr>
          <a:xfrm>
            <a:off x="6372088" y="1657225"/>
            <a:ext cx="2164565" cy="1729276"/>
          </a:xfrm>
          <a:prstGeom prst="downArrow">
            <a:avLst/>
          </a:prstGeom>
        </p:spPr>
        <p:style>
          <a:lnRef idx="1">
            <a:schemeClr val="accent1"/>
          </a:lnRef>
          <a:fillRef idx="3">
            <a:schemeClr val="accent1"/>
          </a:fillRef>
          <a:effectRef idx="2">
            <a:schemeClr val="accent1"/>
          </a:effectRef>
          <a:fontRef idx="minor">
            <a:schemeClr val="lt1"/>
          </a:fontRef>
        </p:style>
        <p:txBody>
          <a:bodyPr lIns="135852" tIns="67926" rIns="135852" bIns="67926" rtlCol="0" anchor="ctr"/>
          <a:lstStyle/>
          <a:p>
            <a:pPr algn="ctr"/>
            <a:endParaRPr lang="en-US"/>
          </a:p>
        </p:txBody>
      </p:sp>
      <p:sp>
        <p:nvSpPr>
          <p:cNvPr id="17" name="Down Arrow 16"/>
          <p:cNvSpPr/>
          <p:nvPr/>
        </p:nvSpPr>
        <p:spPr>
          <a:xfrm>
            <a:off x="10640414" y="1657225"/>
            <a:ext cx="2164565" cy="1729276"/>
          </a:xfrm>
          <a:prstGeom prst="downArrow">
            <a:avLst/>
          </a:prstGeom>
        </p:spPr>
        <p:style>
          <a:lnRef idx="1">
            <a:schemeClr val="accent1"/>
          </a:lnRef>
          <a:fillRef idx="3">
            <a:schemeClr val="accent1"/>
          </a:fillRef>
          <a:effectRef idx="2">
            <a:schemeClr val="accent1"/>
          </a:effectRef>
          <a:fontRef idx="minor">
            <a:schemeClr val="lt1"/>
          </a:fontRef>
        </p:style>
        <p:txBody>
          <a:bodyPr lIns="135852" tIns="67926" rIns="135852" bIns="67926" rtlCol="0" anchor="ctr"/>
          <a:lstStyle/>
          <a:p>
            <a:pPr algn="ctr"/>
            <a:endParaRPr lang="en-US"/>
          </a:p>
        </p:txBody>
      </p:sp>
      <p:sp>
        <p:nvSpPr>
          <p:cNvPr id="12" name="Cloud Callout 11"/>
          <p:cNvSpPr/>
          <p:nvPr/>
        </p:nvSpPr>
        <p:spPr>
          <a:xfrm>
            <a:off x="11722698" y="4485313"/>
            <a:ext cx="3477895" cy="2341728"/>
          </a:xfrm>
          <a:prstGeom prst="cloudCallout">
            <a:avLst/>
          </a:prstGeom>
        </p:spPr>
        <p:style>
          <a:lnRef idx="1">
            <a:schemeClr val="accent1"/>
          </a:lnRef>
          <a:fillRef idx="3">
            <a:schemeClr val="accent1"/>
          </a:fillRef>
          <a:effectRef idx="2">
            <a:schemeClr val="accent1"/>
          </a:effectRef>
          <a:fontRef idx="minor">
            <a:schemeClr val="lt1"/>
          </a:fontRef>
        </p:style>
        <p:txBody>
          <a:bodyPr lIns="135852" tIns="67926" rIns="135852" bIns="67926" rtlCol="0" anchor="ctr"/>
          <a:lstStyle/>
          <a:p>
            <a:pPr algn="ctr"/>
            <a:endParaRPr lang="en-US"/>
          </a:p>
        </p:txBody>
      </p:sp>
      <p:sp>
        <p:nvSpPr>
          <p:cNvPr id="2" name="Title 1"/>
          <p:cNvSpPr>
            <a:spLocks noGrp="1"/>
          </p:cNvSpPr>
          <p:nvPr>
            <p:ph type="title"/>
          </p:nvPr>
        </p:nvSpPr>
        <p:spPr/>
        <p:txBody>
          <a:bodyPr/>
          <a:lstStyle/>
          <a:p>
            <a:r>
              <a:rPr lang="en-US" b="1" dirty="0" smtClean="0">
                <a:solidFill>
                  <a:srgbClr val="675E47"/>
                </a:solidFill>
                <a:effectLst>
                  <a:outerShdw blurRad="50800" dist="38100" dir="2700000" algn="tl" rotWithShape="0">
                    <a:prstClr val="black">
                      <a:alpha val="40000"/>
                    </a:prstClr>
                  </a:outerShdw>
                </a:effectLst>
                <a:latin typeface="Papyrus"/>
                <a:cs typeface="Papyrus"/>
              </a:rPr>
              <a:t>“I Don’t See Any Harm In It”</a:t>
            </a:r>
            <a:endParaRPr lang="en-US" b="1" dirty="0">
              <a:solidFill>
                <a:srgbClr val="675E47"/>
              </a:solidFill>
              <a:effectLst>
                <a:outerShdw blurRad="50800" dist="38100" dir="2700000" algn="tl" rotWithShape="0">
                  <a:prstClr val="black">
                    <a:alpha val="40000"/>
                  </a:prstClr>
                </a:outerShdw>
              </a:effectLst>
              <a:latin typeface="Papyrus"/>
              <a:cs typeface="Papyrus"/>
            </a:endParaRPr>
          </a:p>
        </p:txBody>
      </p:sp>
      <p:sp>
        <p:nvSpPr>
          <p:cNvPr id="3" name="Content Placeholder 2"/>
          <p:cNvSpPr>
            <a:spLocks noGrp="1"/>
          </p:cNvSpPr>
          <p:nvPr>
            <p:ph idx="1"/>
          </p:nvPr>
        </p:nvSpPr>
        <p:spPr/>
        <p:txBody>
          <a:bodyPr>
            <a:normAutofit/>
          </a:bodyPr>
          <a:lstStyle/>
          <a:p>
            <a:endParaRPr lang="en-US" sz="4800" dirty="0"/>
          </a:p>
          <a:p>
            <a:endParaRPr lang="en-US" sz="4800" dirty="0"/>
          </a:p>
          <a:p>
            <a:pPr lvl="1"/>
            <a:endParaRPr lang="en-US" sz="4500" dirty="0"/>
          </a:p>
          <a:p>
            <a:r>
              <a:rPr lang="en-US" sz="5300" b="1" dirty="0" err="1"/>
              <a:t>Uzzah</a:t>
            </a:r>
            <a:r>
              <a:rPr lang="en-US" sz="5300" b="1" dirty="0"/>
              <a:t> – </a:t>
            </a:r>
            <a:r>
              <a:rPr lang="en-US" sz="4200" b="1" dirty="0">
                <a:solidFill>
                  <a:srgbClr val="FF6600"/>
                </a:solidFill>
              </a:rPr>
              <a:t>1 Chron. 13</a:t>
            </a:r>
          </a:p>
          <a:p>
            <a:r>
              <a:rPr lang="en-US" sz="5300" b="1" dirty="0"/>
              <a:t>Aaron’s Sons – </a:t>
            </a:r>
            <a:r>
              <a:rPr lang="en-US" sz="4200" b="1" dirty="0">
                <a:solidFill>
                  <a:srgbClr val="FF6600"/>
                </a:solidFill>
              </a:rPr>
              <a:t>Lev.10:1-2</a:t>
            </a:r>
          </a:p>
          <a:p>
            <a:r>
              <a:rPr lang="en-US" sz="5300" b="1" dirty="0"/>
              <a:t>Prophet – </a:t>
            </a:r>
            <a:r>
              <a:rPr lang="en-US" sz="4200" b="1" dirty="0">
                <a:solidFill>
                  <a:srgbClr val="FF6600"/>
                </a:solidFill>
              </a:rPr>
              <a:t>1 Kings 13</a:t>
            </a:r>
          </a:p>
          <a:p>
            <a:endParaRPr lang="en-US" sz="4800" dirty="0"/>
          </a:p>
        </p:txBody>
      </p:sp>
      <p:sp>
        <p:nvSpPr>
          <p:cNvPr id="8" name="TextBox 7"/>
          <p:cNvSpPr txBox="1"/>
          <p:nvPr/>
        </p:nvSpPr>
        <p:spPr>
          <a:xfrm>
            <a:off x="11892946" y="4734751"/>
            <a:ext cx="3307647" cy="1768394"/>
          </a:xfrm>
          <a:prstGeom prst="rect">
            <a:avLst/>
          </a:prstGeom>
          <a:noFill/>
        </p:spPr>
        <p:txBody>
          <a:bodyPr wrap="square" lIns="135852" tIns="67926" rIns="135852" bIns="67926" rtlCol="0">
            <a:spAutoFit/>
          </a:bodyPr>
          <a:lstStyle/>
          <a:p>
            <a:pPr algn="ctr"/>
            <a:r>
              <a:rPr lang="en-US" sz="5300" b="1" dirty="0"/>
              <a:t>See Any “Harm”?</a:t>
            </a:r>
          </a:p>
        </p:txBody>
      </p:sp>
      <p:sp>
        <p:nvSpPr>
          <p:cNvPr id="6" name="Chevron 5"/>
          <p:cNvSpPr/>
          <p:nvPr/>
        </p:nvSpPr>
        <p:spPr>
          <a:xfrm>
            <a:off x="8098872" y="4734751"/>
            <a:ext cx="2942840" cy="3026232"/>
          </a:xfrm>
          <a:prstGeom prst="chevron">
            <a:avLst/>
          </a:prstGeom>
          <a:solidFill>
            <a:srgbClr val="675E47"/>
          </a:solidFill>
        </p:spPr>
        <p:style>
          <a:lnRef idx="1">
            <a:schemeClr val="accent1"/>
          </a:lnRef>
          <a:fillRef idx="3">
            <a:schemeClr val="accent1"/>
          </a:fillRef>
          <a:effectRef idx="2">
            <a:schemeClr val="accent1"/>
          </a:effectRef>
          <a:fontRef idx="minor">
            <a:schemeClr val="lt1"/>
          </a:fontRef>
        </p:style>
        <p:txBody>
          <a:bodyPr lIns="135852" tIns="67926" rIns="135852" bIns="67926" rtlCol="0" anchor="ctr"/>
          <a:lstStyle/>
          <a:p>
            <a:pPr algn="ctr"/>
            <a:endParaRPr lang="en-US">
              <a:solidFill>
                <a:schemeClr val="tx1"/>
              </a:solidFill>
            </a:endParaRPr>
          </a:p>
        </p:txBody>
      </p:sp>
      <p:sp>
        <p:nvSpPr>
          <p:cNvPr id="14" name="TextBox 13"/>
          <p:cNvSpPr txBox="1"/>
          <p:nvPr/>
        </p:nvSpPr>
        <p:spPr>
          <a:xfrm rot="5400000">
            <a:off x="12197519" y="3180312"/>
            <a:ext cx="7313401" cy="952787"/>
          </a:xfrm>
          <a:prstGeom prst="rect">
            <a:avLst/>
          </a:prstGeom>
          <a:noFill/>
        </p:spPr>
        <p:txBody>
          <a:bodyPr wrap="square" lIns="135852" tIns="67926" rIns="135852" bIns="67926" rtlCol="0">
            <a:spAutoFit/>
          </a:bodyPr>
          <a:lstStyle/>
          <a:p>
            <a:r>
              <a:rPr lang="en-US" sz="5300" dirty="0">
                <a:latin typeface="Papyrus"/>
                <a:cs typeface="Papyrus"/>
              </a:rPr>
              <a:t>The Music Question</a:t>
            </a:r>
          </a:p>
        </p:txBody>
      </p:sp>
      <p:sp>
        <p:nvSpPr>
          <p:cNvPr id="15" name="Down Arrow 14"/>
          <p:cNvSpPr/>
          <p:nvPr/>
        </p:nvSpPr>
        <p:spPr>
          <a:xfrm>
            <a:off x="2067281" y="1657225"/>
            <a:ext cx="2164565" cy="1729276"/>
          </a:xfrm>
          <a:prstGeom prst="downArrow">
            <a:avLst/>
          </a:prstGeom>
        </p:spPr>
        <p:style>
          <a:lnRef idx="1">
            <a:schemeClr val="accent1"/>
          </a:lnRef>
          <a:fillRef idx="3">
            <a:schemeClr val="accent1"/>
          </a:fillRef>
          <a:effectRef idx="2">
            <a:schemeClr val="accent1"/>
          </a:effectRef>
          <a:fontRef idx="minor">
            <a:schemeClr val="lt1"/>
          </a:fontRef>
        </p:style>
        <p:txBody>
          <a:bodyPr lIns="135852" tIns="67926" rIns="135852" bIns="67926" rtlCol="0" anchor="ctr"/>
          <a:lstStyle/>
          <a:p>
            <a:pPr algn="ctr"/>
            <a:endParaRPr lang="en-US"/>
          </a:p>
        </p:txBody>
      </p:sp>
      <p:sp>
        <p:nvSpPr>
          <p:cNvPr id="18" name="TextBox 17"/>
          <p:cNvSpPr txBox="1"/>
          <p:nvPr/>
        </p:nvSpPr>
        <p:spPr>
          <a:xfrm>
            <a:off x="997158" y="3188354"/>
            <a:ext cx="4304808" cy="875842"/>
          </a:xfrm>
          <a:prstGeom prst="rect">
            <a:avLst/>
          </a:prstGeom>
          <a:noFill/>
        </p:spPr>
        <p:txBody>
          <a:bodyPr wrap="square" lIns="135852" tIns="67926" rIns="135852" bIns="67926" rtlCol="0">
            <a:spAutoFit/>
          </a:bodyPr>
          <a:lstStyle/>
          <a:p>
            <a:pPr algn="ctr"/>
            <a:r>
              <a:rPr lang="en-US" sz="4800" b="1" dirty="0"/>
              <a:t>Prov.14:12</a:t>
            </a:r>
          </a:p>
        </p:txBody>
      </p:sp>
      <p:sp>
        <p:nvSpPr>
          <p:cNvPr id="19" name="TextBox 18"/>
          <p:cNvSpPr txBox="1"/>
          <p:nvPr/>
        </p:nvSpPr>
        <p:spPr>
          <a:xfrm>
            <a:off x="5301966" y="3185652"/>
            <a:ext cx="4304808" cy="875842"/>
          </a:xfrm>
          <a:prstGeom prst="rect">
            <a:avLst/>
          </a:prstGeom>
          <a:noFill/>
        </p:spPr>
        <p:txBody>
          <a:bodyPr wrap="square" lIns="135852" tIns="67926" rIns="135852" bIns="67926" rtlCol="0">
            <a:spAutoFit/>
          </a:bodyPr>
          <a:lstStyle/>
          <a:p>
            <a:pPr algn="ctr"/>
            <a:r>
              <a:rPr lang="en-US" sz="4800" b="1" dirty="0"/>
              <a:t>Jer.10:23</a:t>
            </a:r>
          </a:p>
        </p:txBody>
      </p:sp>
      <p:sp>
        <p:nvSpPr>
          <p:cNvPr id="20" name="TextBox 19"/>
          <p:cNvSpPr txBox="1"/>
          <p:nvPr/>
        </p:nvSpPr>
        <p:spPr>
          <a:xfrm>
            <a:off x="9570292" y="3185652"/>
            <a:ext cx="4304808" cy="875842"/>
          </a:xfrm>
          <a:prstGeom prst="rect">
            <a:avLst/>
          </a:prstGeom>
          <a:noFill/>
        </p:spPr>
        <p:txBody>
          <a:bodyPr wrap="square" lIns="135852" tIns="67926" rIns="135852" bIns="67926" rtlCol="0">
            <a:spAutoFit/>
          </a:bodyPr>
          <a:lstStyle/>
          <a:p>
            <a:pPr algn="ctr"/>
            <a:r>
              <a:rPr lang="en-US" sz="4800" b="1" dirty="0"/>
              <a:t>Isa.55:8-9</a:t>
            </a:r>
          </a:p>
        </p:txBody>
      </p:sp>
    </p:spTree>
    <p:extLst>
      <p:ext uri="{BB962C8B-B14F-4D97-AF65-F5344CB8AC3E}">
        <p14:creationId xmlns:p14="http://schemas.microsoft.com/office/powerpoint/2010/main" val="4163926652"/>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9" presetClass="entr" presetSubtype="0" fill="hold" grpId="0" nodeType="after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dissolve">
                                      <p:cBhvr>
                                        <p:cTn id="13" dur="500"/>
                                        <p:tgtEl>
                                          <p:spTgt spid="18"/>
                                        </p:tgtEl>
                                      </p:cBhvr>
                                    </p:animEffect>
                                  </p:childTnLst>
                                </p:cTn>
                              </p:par>
                            </p:childTnLst>
                          </p:cTn>
                        </p:par>
                      </p:childTnLst>
                    </p:cTn>
                  </p:par>
                  <p:par>
                    <p:cTn id="14" fill="hold">
                      <p:stCondLst>
                        <p:cond delay="indefinite"/>
                      </p:stCondLst>
                      <p:childTnLst>
                        <p:par>
                          <p:cTn id="15" fill="hold">
                            <p:stCondLst>
                              <p:cond delay="0"/>
                            </p:stCondLst>
                            <p:childTnLst>
                              <p:par>
                                <p:cTn id="16" presetID="47" presetClass="entr" presetSubtype="0" fill="hold" grpId="0" nodeType="click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fade">
                                      <p:cBhvr>
                                        <p:cTn id="18" dur="1000"/>
                                        <p:tgtEl>
                                          <p:spTgt spid="16"/>
                                        </p:tgtEl>
                                      </p:cBhvr>
                                    </p:animEffect>
                                    <p:anim calcmode="lin" valueType="num">
                                      <p:cBhvr>
                                        <p:cTn id="19" dur="1000" fill="hold"/>
                                        <p:tgtEl>
                                          <p:spTgt spid="16"/>
                                        </p:tgtEl>
                                        <p:attrNameLst>
                                          <p:attrName>ppt_x</p:attrName>
                                        </p:attrNameLst>
                                      </p:cBhvr>
                                      <p:tavLst>
                                        <p:tav tm="0">
                                          <p:val>
                                            <p:strVal val="#ppt_x"/>
                                          </p:val>
                                        </p:tav>
                                        <p:tav tm="100000">
                                          <p:val>
                                            <p:strVal val="#ppt_x"/>
                                          </p:val>
                                        </p:tav>
                                      </p:tavLst>
                                    </p:anim>
                                    <p:anim calcmode="lin" valueType="num">
                                      <p:cBhvr>
                                        <p:cTn id="20" dur="1000" fill="hold"/>
                                        <p:tgtEl>
                                          <p:spTgt spid="16"/>
                                        </p:tgtEl>
                                        <p:attrNameLst>
                                          <p:attrName>ppt_y</p:attrName>
                                        </p:attrNameLst>
                                      </p:cBhvr>
                                      <p:tavLst>
                                        <p:tav tm="0">
                                          <p:val>
                                            <p:strVal val="#ppt_y-.1"/>
                                          </p:val>
                                        </p:tav>
                                        <p:tav tm="100000">
                                          <p:val>
                                            <p:strVal val="#ppt_y"/>
                                          </p:val>
                                        </p:tav>
                                      </p:tavLst>
                                    </p:anim>
                                  </p:childTnLst>
                                </p:cTn>
                              </p:par>
                            </p:childTnLst>
                          </p:cTn>
                        </p:par>
                        <p:par>
                          <p:cTn id="21" fill="hold">
                            <p:stCondLst>
                              <p:cond delay="1000"/>
                            </p:stCondLst>
                            <p:childTnLst>
                              <p:par>
                                <p:cTn id="22" presetID="9" presetClass="entr" presetSubtype="0" fill="hold" grpId="0" nodeType="afterEffect">
                                  <p:stCondLst>
                                    <p:cond delay="0"/>
                                  </p:stCondLst>
                                  <p:childTnLst>
                                    <p:set>
                                      <p:cBhvr>
                                        <p:cTn id="23" dur="1" fill="hold">
                                          <p:stCondLst>
                                            <p:cond delay="0"/>
                                          </p:stCondLst>
                                        </p:cTn>
                                        <p:tgtEl>
                                          <p:spTgt spid="19"/>
                                        </p:tgtEl>
                                        <p:attrNameLst>
                                          <p:attrName>style.visibility</p:attrName>
                                        </p:attrNameLst>
                                      </p:cBhvr>
                                      <p:to>
                                        <p:strVal val="visible"/>
                                      </p:to>
                                    </p:set>
                                    <p:animEffect transition="in" filter="dissolve">
                                      <p:cBhvr>
                                        <p:cTn id="24" dur="500"/>
                                        <p:tgtEl>
                                          <p:spTgt spid="19"/>
                                        </p:tgtEl>
                                      </p:cBhvr>
                                    </p:animEffect>
                                  </p:childTnLst>
                                </p:cTn>
                              </p:par>
                            </p:childTnLst>
                          </p:cTn>
                        </p:par>
                      </p:childTnLst>
                    </p:cTn>
                  </p:par>
                  <p:par>
                    <p:cTn id="25" fill="hold">
                      <p:stCondLst>
                        <p:cond delay="indefinite"/>
                      </p:stCondLst>
                      <p:childTnLst>
                        <p:par>
                          <p:cTn id="26" fill="hold">
                            <p:stCondLst>
                              <p:cond delay="0"/>
                            </p:stCondLst>
                            <p:childTnLst>
                              <p:par>
                                <p:cTn id="27" presetID="47" presetClass="entr" presetSubtype="0" fill="hold" grpId="0" nodeType="clickEffect">
                                  <p:stCondLst>
                                    <p:cond delay="0"/>
                                  </p:stCondLst>
                                  <p:childTnLst>
                                    <p:set>
                                      <p:cBhvr>
                                        <p:cTn id="28" dur="1" fill="hold">
                                          <p:stCondLst>
                                            <p:cond delay="0"/>
                                          </p:stCondLst>
                                        </p:cTn>
                                        <p:tgtEl>
                                          <p:spTgt spid="17"/>
                                        </p:tgtEl>
                                        <p:attrNameLst>
                                          <p:attrName>style.visibility</p:attrName>
                                        </p:attrNameLst>
                                      </p:cBhvr>
                                      <p:to>
                                        <p:strVal val="visible"/>
                                      </p:to>
                                    </p:set>
                                    <p:animEffect transition="in" filter="fade">
                                      <p:cBhvr>
                                        <p:cTn id="29" dur="1000"/>
                                        <p:tgtEl>
                                          <p:spTgt spid="17"/>
                                        </p:tgtEl>
                                      </p:cBhvr>
                                    </p:animEffect>
                                    <p:anim calcmode="lin" valueType="num">
                                      <p:cBhvr>
                                        <p:cTn id="30" dur="1000" fill="hold"/>
                                        <p:tgtEl>
                                          <p:spTgt spid="17"/>
                                        </p:tgtEl>
                                        <p:attrNameLst>
                                          <p:attrName>ppt_x</p:attrName>
                                        </p:attrNameLst>
                                      </p:cBhvr>
                                      <p:tavLst>
                                        <p:tav tm="0">
                                          <p:val>
                                            <p:strVal val="#ppt_x"/>
                                          </p:val>
                                        </p:tav>
                                        <p:tav tm="100000">
                                          <p:val>
                                            <p:strVal val="#ppt_x"/>
                                          </p:val>
                                        </p:tav>
                                      </p:tavLst>
                                    </p:anim>
                                    <p:anim calcmode="lin" valueType="num">
                                      <p:cBhvr>
                                        <p:cTn id="31" dur="1000" fill="hold"/>
                                        <p:tgtEl>
                                          <p:spTgt spid="17"/>
                                        </p:tgtEl>
                                        <p:attrNameLst>
                                          <p:attrName>ppt_y</p:attrName>
                                        </p:attrNameLst>
                                      </p:cBhvr>
                                      <p:tavLst>
                                        <p:tav tm="0">
                                          <p:val>
                                            <p:strVal val="#ppt_y-.1"/>
                                          </p:val>
                                        </p:tav>
                                        <p:tav tm="100000">
                                          <p:val>
                                            <p:strVal val="#ppt_y"/>
                                          </p:val>
                                        </p:tav>
                                      </p:tavLst>
                                    </p:anim>
                                  </p:childTnLst>
                                </p:cTn>
                              </p:par>
                            </p:childTnLst>
                          </p:cTn>
                        </p:par>
                        <p:par>
                          <p:cTn id="32" fill="hold">
                            <p:stCondLst>
                              <p:cond delay="1000"/>
                            </p:stCondLst>
                            <p:childTnLst>
                              <p:par>
                                <p:cTn id="33" presetID="9" presetClass="entr" presetSubtype="0" fill="hold" grpId="0" nodeType="after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dissolve">
                                      <p:cBhvr>
                                        <p:cTn id="35" dur="500"/>
                                        <p:tgtEl>
                                          <p:spTgt spid="20"/>
                                        </p:tgtEl>
                                      </p:cBhvr>
                                    </p:animEffect>
                                  </p:childTnLst>
                                </p:cTn>
                              </p:par>
                            </p:childTnLst>
                          </p:cTn>
                        </p:par>
                      </p:childTnLst>
                    </p:cTn>
                  </p:par>
                  <p:par>
                    <p:cTn id="36" fill="hold">
                      <p:stCondLst>
                        <p:cond delay="indefinite"/>
                      </p:stCondLst>
                      <p:childTnLst>
                        <p:par>
                          <p:cTn id="37" fill="hold">
                            <p:stCondLst>
                              <p:cond delay="0"/>
                            </p:stCondLst>
                            <p:childTnLst>
                              <p:par>
                                <p:cTn id="38" presetID="9" presetClass="entr" presetSubtype="0" fill="hold"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Effect transition="in" filter="dissolve">
                                      <p:cBhvr>
                                        <p:cTn id="40" dur="500"/>
                                        <p:tgtEl>
                                          <p:spTgt spid="3">
                                            <p:txEl>
                                              <p:pRg st="3" end="3"/>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9" presetClass="entr" presetSubtype="0" fill="hold" nodeType="clickEffect">
                                  <p:stCondLst>
                                    <p:cond delay="0"/>
                                  </p:stCondLst>
                                  <p:childTnLst>
                                    <p:set>
                                      <p:cBhvr>
                                        <p:cTn id="44" dur="1" fill="hold">
                                          <p:stCondLst>
                                            <p:cond delay="0"/>
                                          </p:stCondLst>
                                        </p:cTn>
                                        <p:tgtEl>
                                          <p:spTgt spid="3">
                                            <p:txEl>
                                              <p:pRg st="4" end="4"/>
                                            </p:txEl>
                                          </p:spTgt>
                                        </p:tgtEl>
                                        <p:attrNameLst>
                                          <p:attrName>style.visibility</p:attrName>
                                        </p:attrNameLst>
                                      </p:cBhvr>
                                      <p:to>
                                        <p:strVal val="visible"/>
                                      </p:to>
                                    </p:set>
                                    <p:animEffect transition="in" filter="dissolve">
                                      <p:cBhvr>
                                        <p:cTn id="45" dur="500"/>
                                        <p:tgtEl>
                                          <p:spTgt spid="3">
                                            <p:txEl>
                                              <p:pRg st="4" end="4"/>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9" presetClass="entr" presetSubtype="0" fill="hold" nodeType="clickEffect">
                                  <p:stCondLst>
                                    <p:cond delay="0"/>
                                  </p:stCondLst>
                                  <p:childTnLst>
                                    <p:set>
                                      <p:cBhvr>
                                        <p:cTn id="49" dur="1" fill="hold">
                                          <p:stCondLst>
                                            <p:cond delay="0"/>
                                          </p:stCondLst>
                                        </p:cTn>
                                        <p:tgtEl>
                                          <p:spTgt spid="3">
                                            <p:txEl>
                                              <p:pRg st="5" end="5"/>
                                            </p:txEl>
                                          </p:spTgt>
                                        </p:tgtEl>
                                        <p:attrNameLst>
                                          <p:attrName>style.visibility</p:attrName>
                                        </p:attrNameLst>
                                      </p:cBhvr>
                                      <p:to>
                                        <p:strVal val="visible"/>
                                      </p:to>
                                    </p:set>
                                    <p:animEffect transition="in" filter="dissolve">
                                      <p:cBhvr>
                                        <p:cTn id="50" dur="500"/>
                                        <p:tgtEl>
                                          <p:spTgt spid="3">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55" presetClass="entr" presetSubtype="0" fill="hold" grpId="0" nodeType="clickEffect">
                                  <p:stCondLst>
                                    <p:cond delay="0"/>
                                  </p:stCondLst>
                                  <p:childTnLst>
                                    <p:set>
                                      <p:cBhvr>
                                        <p:cTn id="54" dur="1" fill="hold">
                                          <p:stCondLst>
                                            <p:cond delay="0"/>
                                          </p:stCondLst>
                                        </p:cTn>
                                        <p:tgtEl>
                                          <p:spTgt spid="6"/>
                                        </p:tgtEl>
                                        <p:attrNameLst>
                                          <p:attrName>style.visibility</p:attrName>
                                        </p:attrNameLst>
                                      </p:cBhvr>
                                      <p:to>
                                        <p:strVal val="visible"/>
                                      </p:to>
                                    </p:set>
                                    <p:anim calcmode="lin" valueType="num">
                                      <p:cBhvr>
                                        <p:cTn id="55" dur="1000" fill="hold"/>
                                        <p:tgtEl>
                                          <p:spTgt spid="6"/>
                                        </p:tgtEl>
                                        <p:attrNameLst>
                                          <p:attrName>ppt_w</p:attrName>
                                        </p:attrNameLst>
                                      </p:cBhvr>
                                      <p:tavLst>
                                        <p:tav tm="0">
                                          <p:val>
                                            <p:strVal val="#ppt_w*0.70"/>
                                          </p:val>
                                        </p:tav>
                                        <p:tav tm="100000">
                                          <p:val>
                                            <p:strVal val="#ppt_w"/>
                                          </p:val>
                                        </p:tav>
                                      </p:tavLst>
                                    </p:anim>
                                    <p:anim calcmode="lin" valueType="num">
                                      <p:cBhvr>
                                        <p:cTn id="56" dur="1000" fill="hold"/>
                                        <p:tgtEl>
                                          <p:spTgt spid="6"/>
                                        </p:tgtEl>
                                        <p:attrNameLst>
                                          <p:attrName>ppt_h</p:attrName>
                                        </p:attrNameLst>
                                      </p:cBhvr>
                                      <p:tavLst>
                                        <p:tav tm="0">
                                          <p:val>
                                            <p:strVal val="#ppt_h"/>
                                          </p:val>
                                        </p:tav>
                                        <p:tav tm="100000">
                                          <p:val>
                                            <p:strVal val="#ppt_h"/>
                                          </p:val>
                                        </p:tav>
                                      </p:tavLst>
                                    </p:anim>
                                    <p:animEffect transition="in" filter="fade">
                                      <p:cBhvr>
                                        <p:cTn id="57" dur="1000"/>
                                        <p:tgtEl>
                                          <p:spTgt spid="6"/>
                                        </p:tgtEl>
                                      </p:cBhvr>
                                    </p:animEffect>
                                  </p:childTnLst>
                                </p:cTn>
                              </p:par>
                            </p:childTnLst>
                          </p:cTn>
                        </p:par>
                        <p:par>
                          <p:cTn id="58" fill="hold">
                            <p:stCondLst>
                              <p:cond delay="1000"/>
                            </p:stCondLst>
                            <p:childTnLst>
                              <p:par>
                                <p:cTn id="59" presetID="10" presetClass="entr" presetSubtype="0" fill="hold" grpId="0" nodeType="afterEffect">
                                  <p:stCondLst>
                                    <p:cond delay="0"/>
                                  </p:stCondLst>
                                  <p:childTnLst>
                                    <p:set>
                                      <p:cBhvr>
                                        <p:cTn id="60" dur="1" fill="hold">
                                          <p:stCondLst>
                                            <p:cond delay="0"/>
                                          </p:stCondLst>
                                        </p:cTn>
                                        <p:tgtEl>
                                          <p:spTgt spid="12"/>
                                        </p:tgtEl>
                                        <p:attrNameLst>
                                          <p:attrName>style.visibility</p:attrName>
                                        </p:attrNameLst>
                                      </p:cBhvr>
                                      <p:to>
                                        <p:strVal val="visible"/>
                                      </p:to>
                                    </p:set>
                                    <p:animEffect transition="in" filter="fade">
                                      <p:cBhvr>
                                        <p:cTn id="61" dur="500"/>
                                        <p:tgtEl>
                                          <p:spTgt spid="12"/>
                                        </p:tgtEl>
                                      </p:cBhvr>
                                    </p:animEffect>
                                  </p:childTnLst>
                                </p:cTn>
                              </p:par>
                              <p:par>
                                <p:cTn id="62" presetID="9" presetClass="entr" presetSubtype="0" fill="hold" grpId="0" nodeType="withEffect">
                                  <p:stCondLst>
                                    <p:cond delay="0"/>
                                  </p:stCondLst>
                                  <p:childTnLst>
                                    <p:set>
                                      <p:cBhvr>
                                        <p:cTn id="63" dur="1" fill="hold">
                                          <p:stCondLst>
                                            <p:cond delay="0"/>
                                          </p:stCondLst>
                                        </p:cTn>
                                        <p:tgtEl>
                                          <p:spTgt spid="8"/>
                                        </p:tgtEl>
                                        <p:attrNameLst>
                                          <p:attrName>style.visibility</p:attrName>
                                        </p:attrNameLst>
                                      </p:cBhvr>
                                      <p:to>
                                        <p:strVal val="visible"/>
                                      </p:to>
                                    </p:set>
                                    <p:animEffect transition="in" filter="dissolve">
                                      <p:cBhvr>
                                        <p:cTn id="6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2" grpId="0" animBg="1"/>
      <p:bldP spid="8" grpId="0"/>
      <p:bldP spid="6" grpId="0" animBg="1"/>
      <p:bldP spid="15" grpId="0" animBg="1"/>
      <p:bldP spid="18" grpId="0"/>
      <p:bldP spid="19" grpId="0"/>
      <p:bldP spid="2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hevron 5"/>
          <p:cNvSpPr/>
          <p:nvPr/>
        </p:nvSpPr>
        <p:spPr>
          <a:xfrm>
            <a:off x="8098876" y="4734752"/>
            <a:ext cx="3380618" cy="3461299"/>
          </a:xfrm>
          <a:prstGeom prst="chevron">
            <a:avLst/>
          </a:prstGeom>
          <a:solidFill>
            <a:srgbClr val="675E47"/>
          </a:solidFill>
        </p:spPr>
        <p:style>
          <a:lnRef idx="1">
            <a:schemeClr val="accent1"/>
          </a:lnRef>
          <a:fillRef idx="3">
            <a:schemeClr val="accent1"/>
          </a:fillRef>
          <a:effectRef idx="2">
            <a:schemeClr val="accent1"/>
          </a:effectRef>
          <a:fontRef idx="minor">
            <a:schemeClr val="lt1"/>
          </a:fontRef>
        </p:style>
        <p:txBody>
          <a:bodyPr lIns="135852" tIns="67926" rIns="135852" bIns="67926" rtlCol="0" anchor="ctr"/>
          <a:lstStyle/>
          <a:p>
            <a:pPr algn="ctr"/>
            <a:endParaRPr lang="en-US">
              <a:solidFill>
                <a:schemeClr val="tx1"/>
              </a:solidFill>
            </a:endParaRPr>
          </a:p>
        </p:txBody>
      </p:sp>
      <p:sp>
        <p:nvSpPr>
          <p:cNvPr id="12" name="Cloud Callout 11"/>
          <p:cNvSpPr/>
          <p:nvPr/>
        </p:nvSpPr>
        <p:spPr>
          <a:xfrm>
            <a:off x="11547494" y="5131044"/>
            <a:ext cx="3409896" cy="2832728"/>
          </a:xfrm>
          <a:prstGeom prst="cloudCallout">
            <a:avLst/>
          </a:prstGeom>
        </p:spPr>
        <p:style>
          <a:lnRef idx="1">
            <a:schemeClr val="accent1"/>
          </a:lnRef>
          <a:fillRef idx="3">
            <a:schemeClr val="accent1"/>
          </a:fillRef>
          <a:effectRef idx="2">
            <a:schemeClr val="accent1"/>
          </a:effectRef>
          <a:fontRef idx="minor">
            <a:schemeClr val="lt1"/>
          </a:fontRef>
        </p:style>
        <p:txBody>
          <a:bodyPr lIns="135852" tIns="67926" rIns="135852" bIns="67926" rtlCol="0" anchor="ctr"/>
          <a:lstStyle/>
          <a:p>
            <a:pPr algn="ctr"/>
            <a:endParaRPr lang="en-US"/>
          </a:p>
        </p:txBody>
      </p:sp>
      <p:sp>
        <p:nvSpPr>
          <p:cNvPr id="3" name="Content Placeholder 2"/>
          <p:cNvSpPr>
            <a:spLocks noGrp="1"/>
          </p:cNvSpPr>
          <p:nvPr>
            <p:ph idx="1"/>
          </p:nvPr>
        </p:nvSpPr>
        <p:spPr/>
        <p:txBody>
          <a:bodyPr>
            <a:normAutofit lnSpcReduction="10000"/>
          </a:bodyPr>
          <a:lstStyle/>
          <a:p>
            <a:endParaRPr lang="en-US" sz="4800" dirty="0"/>
          </a:p>
          <a:p>
            <a:endParaRPr lang="en-US" sz="4800" dirty="0"/>
          </a:p>
          <a:p>
            <a:endParaRPr lang="en-US" sz="4800" dirty="0"/>
          </a:p>
          <a:p>
            <a:pPr lvl="5"/>
            <a:endParaRPr lang="en-US" sz="2400" dirty="0"/>
          </a:p>
          <a:p>
            <a:r>
              <a:rPr lang="en-US" sz="4800" dirty="0"/>
              <a:t>Offer Animal Sacrifice</a:t>
            </a:r>
            <a:endParaRPr lang="en-US" sz="4800" dirty="0">
              <a:solidFill>
                <a:srgbClr val="FF6600"/>
              </a:solidFill>
            </a:endParaRPr>
          </a:p>
          <a:p>
            <a:r>
              <a:rPr lang="en-US" sz="4800" dirty="0"/>
              <a:t>Baptize Infants</a:t>
            </a:r>
          </a:p>
          <a:p>
            <a:r>
              <a:rPr lang="en-US" sz="4800" dirty="0">
                <a:solidFill>
                  <a:srgbClr val="2F2B20"/>
                </a:solidFill>
              </a:rPr>
              <a:t>Pepsi &amp; Twinkies on L.S.</a:t>
            </a:r>
          </a:p>
          <a:p>
            <a:r>
              <a:rPr lang="en-US" sz="4800" dirty="0"/>
              <a:t>Pope Oversee Church</a:t>
            </a:r>
          </a:p>
        </p:txBody>
      </p:sp>
      <p:sp>
        <p:nvSpPr>
          <p:cNvPr id="8" name="TextBox 7"/>
          <p:cNvSpPr txBox="1"/>
          <p:nvPr/>
        </p:nvSpPr>
        <p:spPr>
          <a:xfrm>
            <a:off x="11547493" y="5257136"/>
            <a:ext cx="3307647" cy="2076171"/>
          </a:xfrm>
          <a:prstGeom prst="rect">
            <a:avLst/>
          </a:prstGeom>
          <a:noFill/>
        </p:spPr>
        <p:txBody>
          <a:bodyPr wrap="square" lIns="135852" tIns="67926" rIns="135852" bIns="67926" rtlCol="0">
            <a:spAutoFit/>
          </a:bodyPr>
          <a:lstStyle/>
          <a:p>
            <a:pPr algn="ctr"/>
            <a:r>
              <a:rPr lang="en-US" sz="4200" b="1" dirty="0"/>
              <a:t>Where Does The Bible Say “Not To”?</a:t>
            </a:r>
          </a:p>
        </p:txBody>
      </p:sp>
      <p:sp>
        <p:nvSpPr>
          <p:cNvPr id="14" name="TextBox 13"/>
          <p:cNvSpPr txBox="1"/>
          <p:nvPr/>
        </p:nvSpPr>
        <p:spPr>
          <a:xfrm rot="5400000">
            <a:off x="12197519" y="3180312"/>
            <a:ext cx="7313401" cy="952787"/>
          </a:xfrm>
          <a:prstGeom prst="rect">
            <a:avLst/>
          </a:prstGeom>
          <a:noFill/>
        </p:spPr>
        <p:txBody>
          <a:bodyPr wrap="square" lIns="135852" tIns="67926" rIns="135852" bIns="67926" rtlCol="0">
            <a:spAutoFit/>
          </a:bodyPr>
          <a:lstStyle/>
          <a:p>
            <a:r>
              <a:rPr lang="en-US" sz="5300" dirty="0">
                <a:latin typeface="Papyrus"/>
                <a:cs typeface="Papyrus"/>
              </a:rPr>
              <a:t>The Music Question</a:t>
            </a:r>
          </a:p>
        </p:txBody>
      </p:sp>
      <p:sp>
        <p:nvSpPr>
          <p:cNvPr id="2" name="Title 1"/>
          <p:cNvSpPr>
            <a:spLocks noGrp="1"/>
          </p:cNvSpPr>
          <p:nvPr>
            <p:ph type="title"/>
          </p:nvPr>
        </p:nvSpPr>
        <p:spPr>
          <a:xfrm>
            <a:off x="-1" y="366184"/>
            <a:ext cx="15272520" cy="1524000"/>
          </a:xfrm>
        </p:spPr>
        <p:txBody>
          <a:bodyPr/>
          <a:lstStyle/>
          <a:p>
            <a:pPr algn="ctr"/>
            <a:r>
              <a:rPr lang="en-US" sz="5900" b="1" dirty="0">
                <a:solidFill>
                  <a:srgbClr val="675E47"/>
                </a:solidFill>
                <a:effectLst>
                  <a:outerShdw blurRad="50800" dist="38100" dir="2700000" algn="tl" rotWithShape="0">
                    <a:prstClr val="black">
                      <a:alpha val="40000"/>
                    </a:prstClr>
                  </a:outerShdw>
                </a:effectLst>
                <a:latin typeface="Papyrus"/>
                <a:cs typeface="Papyrus"/>
              </a:rPr>
              <a:t>“Where Does The Bible Say </a:t>
            </a:r>
            <a:r>
              <a:rPr lang="en-US" sz="5900" b="1" dirty="0">
                <a:solidFill>
                  <a:srgbClr val="2F2B20"/>
                </a:solidFill>
                <a:effectLst>
                  <a:outerShdw blurRad="50800" dist="38100" dir="2700000" algn="tl" rotWithShape="0">
                    <a:prstClr val="black">
                      <a:alpha val="40000"/>
                    </a:prstClr>
                  </a:outerShdw>
                </a:effectLst>
                <a:latin typeface="Papyrus"/>
                <a:cs typeface="Papyrus"/>
              </a:rPr>
              <a:t>‘</a:t>
            </a:r>
            <a:r>
              <a:rPr lang="en-US" sz="5900" b="1" u="sng" dirty="0">
                <a:solidFill>
                  <a:srgbClr val="2F2B20"/>
                </a:solidFill>
                <a:effectLst>
                  <a:outerShdw blurRad="50800" dist="38100" dir="2700000" algn="tl" rotWithShape="0">
                    <a:prstClr val="black">
                      <a:alpha val="40000"/>
                    </a:prstClr>
                  </a:outerShdw>
                </a:effectLst>
                <a:latin typeface="Papyrus"/>
                <a:cs typeface="Papyrus"/>
              </a:rPr>
              <a:t>Not To’</a:t>
            </a:r>
            <a:r>
              <a:rPr lang="en-US" sz="5900" b="1" dirty="0">
                <a:solidFill>
                  <a:srgbClr val="675E47"/>
                </a:solidFill>
                <a:effectLst>
                  <a:outerShdw blurRad="50800" dist="38100" dir="2700000" algn="tl" rotWithShape="0">
                    <a:prstClr val="black">
                      <a:alpha val="40000"/>
                    </a:prstClr>
                  </a:outerShdw>
                </a:effectLst>
                <a:latin typeface="Papyrus"/>
                <a:cs typeface="Papyrus"/>
              </a:rPr>
              <a:t>?”</a:t>
            </a:r>
          </a:p>
        </p:txBody>
      </p:sp>
      <p:sp>
        <p:nvSpPr>
          <p:cNvPr id="11" name="TextBox 10"/>
          <p:cNvSpPr txBox="1"/>
          <p:nvPr/>
        </p:nvSpPr>
        <p:spPr>
          <a:xfrm>
            <a:off x="997158" y="3188354"/>
            <a:ext cx="4304808" cy="875842"/>
          </a:xfrm>
          <a:prstGeom prst="rect">
            <a:avLst/>
          </a:prstGeom>
          <a:noFill/>
        </p:spPr>
        <p:txBody>
          <a:bodyPr wrap="square" lIns="135852" tIns="67926" rIns="135852" bIns="67926" rtlCol="0">
            <a:spAutoFit/>
          </a:bodyPr>
          <a:lstStyle/>
          <a:p>
            <a:pPr algn="ctr"/>
            <a:r>
              <a:rPr lang="en-US" sz="4800" b="1" dirty="0"/>
              <a:t>Acts 15:24</a:t>
            </a:r>
          </a:p>
        </p:txBody>
      </p:sp>
      <p:sp>
        <p:nvSpPr>
          <p:cNvPr id="13" name="Down Arrow 12"/>
          <p:cNvSpPr/>
          <p:nvPr/>
        </p:nvSpPr>
        <p:spPr>
          <a:xfrm>
            <a:off x="2067281" y="1657225"/>
            <a:ext cx="2164565" cy="1729276"/>
          </a:xfrm>
          <a:prstGeom prst="downArrow">
            <a:avLst/>
          </a:prstGeom>
        </p:spPr>
        <p:style>
          <a:lnRef idx="1">
            <a:schemeClr val="accent1"/>
          </a:lnRef>
          <a:fillRef idx="3">
            <a:schemeClr val="accent1"/>
          </a:fillRef>
          <a:effectRef idx="2">
            <a:schemeClr val="accent1"/>
          </a:effectRef>
          <a:fontRef idx="minor">
            <a:schemeClr val="lt1"/>
          </a:fontRef>
        </p:style>
        <p:txBody>
          <a:bodyPr lIns="135852" tIns="67926" rIns="135852" bIns="67926" rtlCol="0" anchor="ctr"/>
          <a:lstStyle/>
          <a:p>
            <a:pPr algn="ctr"/>
            <a:endParaRPr lang="en-US"/>
          </a:p>
        </p:txBody>
      </p:sp>
      <p:sp>
        <p:nvSpPr>
          <p:cNvPr id="18" name="Down Arrow 17"/>
          <p:cNvSpPr/>
          <p:nvPr/>
        </p:nvSpPr>
        <p:spPr>
          <a:xfrm>
            <a:off x="6372088" y="1657225"/>
            <a:ext cx="2164565" cy="1729276"/>
          </a:xfrm>
          <a:prstGeom prst="downArrow">
            <a:avLst/>
          </a:prstGeom>
        </p:spPr>
        <p:style>
          <a:lnRef idx="1">
            <a:schemeClr val="accent1"/>
          </a:lnRef>
          <a:fillRef idx="3">
            <a:schemeClr val="accent1"/>
          </a:fillRef>
          <a:effectRef idx="2">
            <a:schemeClr val="accent1"/>
          </a:effectRef>
          <a:fontRef idx="minor">
            <a:schemeClr val="lt1"/>
          </a:fontRef>
        </p:style>
        <p:txBody>
          <a:bodyPr lIns="135852" tIns="67926" rIns="135852" bIns="67926" rtlCol="0" anchor="ctr"/>
          <a:lstStyle/>
          <a:p>
            <a:pPr algn="ctr"/>
            <a:endParaRPr lang="en-US"/>
          </a:p>
        </p:txBody>
      </p:sp>
      <p:sp>
        <p:nvSpPr>
          <p:cNvPr id="19" name="Down Arrow 18"/>
          <p:cNvSpPr/>
          <p:nvPr/>
        </p:nvSpPr>
        <p:spPr>
          <a:xfrm>
            <a:off x="10640414" y="1657225"/>
            <a:ext cx="2164565" cy="1729276"/>
          </a:xfrm>
          <a:prstGeom prst="downArrow">
            <a:avLst/>
          </a:prstGeom>
        </p:spPr>
        <p:style>
          <a:lnRef idx="1">
            <a:schemeClr val="accent1"/>
          </a:lnRef>
          <a:fillRef idx="3">
            <a:schemeClr val="accent1"/>
          </a:fillRef>
          <a:effectRef idx="2">
            <a:schemeClr val="accent1"/>
          </a:effectRef>
          <a:fontRef idx="minor">
            <a:schemeClr val="lt1"/>
          </a:fontRef>
        </p:style>
        <p:txBody>
          <a:bodyPr lIns="135852" tIns="67926" rIns="135852" bIns="67926" rtlCol="0" anchor="ctr"/>
          <a:lstStyle/>
          <a:p>
            <a:pPr algn="ctr"/>
            <a:endParaRPr lang="en-US"/>
          </a:p>
        </p:txBody>
      </p:sp>
      <p:sp>
        <p:nvSpPr>
          <p:cNvPr id="20" name="TextBox 19"/>
          <p:cNvSpPr txBox="1"/>
          <p:nvPr/>
        </p:nvSpPr>
        <p:spPr>
          <a:xfrm>
            <a:off x="5301966" y="3185652"/>
            <a:ext cx="4304808" cy="875842"/>
          </a:xfrm>
          <a:prstGeom prst="rect">
            <a:avLst/>
          </a:prstGeom>
          <a:noFill/>
        </p:spPr>
        <p:txBody>
          <a:bodyPr wrap="square" lIns="135852" tIns="67926" rIns="135852" bIns="67926" rtlCol="0">
            <a:spAutoFit/>
          </a:bodyPr>
          <a:lstStyle/>
          <a:p>
            <a:pPr algn="ctr"/>
            <a:r>
              <a:rPr lang="en-US" sz="4800" b="1" dirty="0"/>
              <a:t>Matt.28:20</a:t>
            </a:r>
          </a:p>
        </p:txBody>
      </p:sp>
      <p:sp>
        <p:nvSpPr>
          <p:cNvPr id="21" name="TextBox 20"/>
          <p:cNvSpPr txBox="1"/>
          <p:nvPr/>
        </p:nvSpPr>
        <p:spPr>
          <a:xfrm>
            <a:off x="9570292" y="3185652"/>
            <a:ext cx="4304808" cy="875842"/>
          </a:xfrm>
          <a:prstGeom prst="rect">
            <a:avLst/>
          </a:prstGeom>
          <a:noFill/>
        </p:spPr>
        <p:txBody>
          <a:bodyPr wrap="square" lIns="135852" tIns="67926" rIns="135852" bIns="67926" rtlCol="0">
            <a:spAutoFit/>
          </a:bodyPr>
          <a:lstStyle/>
          <a:p>
            <a:pPr algn="ctr"/>
            <a:r>
              <a:rPr lang="en-US" sz="4800" b="1" dirty="0"/>
              <a:t>Heb.7:14</a:t>
            </a:r>
          </a:p>
        </p:txBody>
      </p:sp>
    </p:spTree>
    <p:extLst>
      <p:ext uri="{BB962C8B-B14F-4D97-AF65-F5344CB8AC3E}">
        <p14:creationId xmlns:p14="http://schemas.microsoft.com/office/powerpoint/2010/main" val="912951833"/>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9" presetClass="entr" presetSubtype="0" fill="hold" grpId="0" nodeType="after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dissolve">
                                      <p:cBhvr>
                                        <p:cTn id="13" dur="500"/>
                                        <p:tgtEl>
                                          <p:spTgt spid="11"/>
                                        </p:tgtEl>
                                      </p:cBhvr>
                                    </p:animEffect>
                                  </p:childTnLst>
                                </p:cTn>
                              </p:par>
                            </p:childTnLst>
                          </p:cTn>
                        </p:par>
                      </p:childTnLst>
                    </p:cTn>
                  </p:par>
                  <p:par>
                    <p:cTn id="14" fill="hold">
                      <p:stCondLst>
                        <p:cond delay="indefinite"/>
                      </p:stCondLst>
                      <p:childTnLst>
                        <p:par>
                          <p:cTn id="15" fill="hold">
                            <p:stCondLst>
                              <p:cond delay="0"/>
                            </p:stCondLst>
                            <p:childTnLst>
                              <p:par>
                                <p:cTn id="16" presetID="47" presetClass="entr" presetSubtype="0" fill="hold" grpId="0" nodeType="clickEffect">
                                  <p:stCondLst>
                                    <p:cond delay="0"/>
                                  </p:stCondLst>
                                  <p:childTnLst>
                                    <p:set>
                                      <p:cBhvr>
                                        <p:cTn id="17" dur="1" fill="hold">
                                          <p:stCondLst>
                                            <p:cond delay="0"/>
                                          </p:stCondLst>
                                        </p:cTn>
                                        <p:tgtEl>
                                          <p:spTgt spid="18"/>
                                        </p:tgtEl>
                                        <p:attrNameLst>
                                          <p:attrName>style.visibility</p:attrName>
                                        </p:attrNameLst>
                                      </p:cBhvr>
                                      <p:to>
                                        <p:strVal val="visible"/>
                                      </p:to>
                                    </p:set>
                                    <p:animEffect transition="in" filter="fade">
                                      <p:cBhvr>
                                        <p:cTn id="18" dur="1000"/>
                                        <p:tgtEl>
                                          <p:spTgt spid="18"/>
                                        </p:tgtEl>
                                      </p:cBhvr>
                                    </p:animEffect>
                                    <p:anim calcmode="lin" valueType="num">
                                      <p:cBhvr>
                                        <p:cTn id="19" dur="1000" fill="hold"/>
                                        <p:tgtEl>
                                          <p:spTgt spid="18"/>
                                        </p:tgtEl>
                                        <p:attrNameLst>
                                          <p:attrName>ppt_x</p:attrName>
                                        </p:attrNameLst>
                                      </p:cBhvr>
                                      <p:tavLst>
                                        <p:tav tm="0">
                                          <p:val>
                                            <p:strVal val="#ppt_x"/>
                                          </p:val>
                                        </p:tav>
                                        <p:tav tm="100000">
                                          <p:val>
                                            <p:strVal val="#ppt_x"/>
                                          </p:val>
                                        </p:tav>
                                      </p:tavLst>
                                    </p:anim>
                                    <p:anim calcmode="lin" valueType="num">
                                      <p:cBhvr>
                                        <p:cTn id="20" dur="1000" fill="hold"/>
                                        <p:tgtEl>
                                          <p:spTgt spid="18"/>
                                        </p:tgtEl>
                                        <p:attrNameLst>
                                          <p:attrName>ppt_y</p:attrName>
                                        </p:attrNameLst>
                                      </p:cBhvr>
                                      <p:tavLst>
                                        <p:tav tm="0">
                                          <p:val>
                                            <p:strVal val="#ppt_y-.1"/>
                                          </p:val>
                                        </p:tav>
                                        <p:tav tm="100000">
                                          <p:val>
                                            <p:strVal val="#ppt_y"/>
                                          </p:val>
                                        </p:tav>
                                      </p:tavLst>
                                    </p:anim>
                                  </p:childTnLst>
                                </p:cTn>
                              </p:par>
                            </p:childTnLst>
                          </p:cTn>
                        </p:par>
                        <p:par>
                          <p:cTn id="21" fill="hold">
                            <p:stCondLst>
                              <p:cond delay="1000"/>
                            </p:stCondLst>
                            <p:childTnLst>
                              <p:par>
                                <p:cTn id="22" presetID="9" presetClass="entr" presetSubtype="0" fill="hold" grpId="0" nodeType="after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dissolve">
                                      <p:cBhvr>
                                        <p:cTn id="24" dur="500"/>
                                        <p:tgtEl>
                                          <p:spTgt spid="20"/>
                                        </p:tgtEl>
                                      </p:cBhvr>
                                    </p:animEffect>
                                  </p:childTnLst>
                                </p:cTn>
                              </p:par>
                            </p:childTnLst>
                          </p:cTn>
                        </p:par>
                      </p:childTnLst>
                    </p:cTn>
                  </p:par>
                  <p:par>
                    <p:cTn id="25" fill="hold">
                      <p:stCondLst>
                        <p:cond delay="indefinite"/>
                      </p:stCondLst>
                      <p:childTnLst>
                        <p:par>
                          <p:cTn id="26" fill="hold">
                            <p:stCondLst>
                              <p:cond delay="0"/>
                            </p:stCondLst>
                            <p:childTnLst>
                              <p:par>
                                <p:cTn id="27" presetID="47" presetClass="entr" presetSubtype="0" fill="hold" grpId="0" nodeType="click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fade">
                                      <p:cBhvr>
                                        <p:cTn id="29" dur="1000"/>
                                        <p:tgtEl>
                                          <p:spTgt spid="19"/>
                                        </p:tgtEl>
                                      </p:cBhvr>
                                    </p:animEffect>
                                    <p:anim calcmode="lin" valueType="num">
                                      <p:cBhvr>
                                        <p:cTn id="30" dur="1000" fill="hold"/>
                                        <p:tgtEl>
                                          <p:spTgt spid="19"/>
                                        </p:tgtEl>
                                        <p:attrNameLst>
                                          <p:attrName>ppt_x</p:attrName>
                                        </p:attrNameLst>
                                      </p:cBhvr>
                                      <p:tavLst>
                                        <p:tav tm="0">
                                          <p:val>
                                            <p:strVal val="#ppt_x"/>
                                          </p:val>
                                        </p:tav>
                                        <p:tav tm="100000">
                                          <p:val>
                                            <p:strVal val="#ppt_x"/>
                                          </p:val>
                                        </p:tav>
                                      </p:tavLst>
                                    </p:anim>
                                    <p:anim calcmode="lin" valueType="num">
                                      <p:cBhvr>
                                        <p:cTn id="31" dur="1000" fill="hold"/>
                                        <p:tgtEl>
                                          <p:spTgt spid="19"/>
                                        </p:tgtEl>
                                        <p:attrNameLst>
                                          <p:attrName>ppt_y</p:attrName>
                                        </p:attrNameLst>
                                      </p:cBhvr>
                                      <p:tavLst>
                                        <p:tav tm="0">
                                          <p:val>
                                            <p:strVal val="#ppt_y-.1"/>
                                          </p:val>
                                        </p:tav>
                                        <p:tav tm="100000">
                                          <p:val>
                                            <p:strVal val="#ppt_y"/>
                                          </p:val>
                                        </p:tav>
                                      </p:tavLst>
                                    </p:anim>
                                  </p:childTnLst>
                                </p:cTn>
                              </p:par>
                            </p:childTnLst>
                          </p:cTn>
                        </p:par>
                        <p:par>
                          <p:cTn id="32" fill="hold">
                            <p:stCondLst>
                              <p:cond delay="1000"/>
                            </p:stCondLst>
                            <p:childTnLst>
                              <p:par>
                                <p:cTn id="33" presetID="9" presetClass="entr" presetSubtype="0" fill="hold" grpId="0" nodeType="afterEffect">
                                  <p:stCondLst>
                                    <p:cond delay="0"/>
                                  </p:stCondLst>
                                  <p:childTnLst>
                                    <p:set>
                                      <p:cBhvr>
                                        <p:cTn id="34" dur="1" fill="hold">
                                          <p:stCondLst>
                                            <p:cond delay="0"/>
                                          </p:stCondLst>
                                        </p:cTn>
                                        <p:tgtEl>
                                          <p:spTgt spid="21"/>
                                        </p:tgtEl>
                                        <p:attrNameLst>
                                          <p:attrName>style.visibility</p:attrName>
                                        </p:attrNameLst>
                                      </p:cBhvr>
                                      <p:to>
                                        <p:strVal val="visible"/>
                                      </p:to>
                                    </p:set>
                                    <p:animEffect transition="in" filter="dissolve">
                                      <p:cBhvr>
                                        <p:cTn id="35" dur="500"/>
                                        <p:tgtEl>
                                          <p:spTgt spid="21"/>
                                        </p:tgtEl>
                                      </p:cBhvr>
                                    </p:animEffect>
                                  </p:childTnLst>
                                </p:cTn>
                              </p:par>
                            </p:childTnLst>
                          </p:cTn>
                        </p:par>
                      </p:childTnLst>
                    </p:cTn>
                  </p:par>
                  <p:par>
                    <p:cTn id="36" fill="hold">
                      <p:stCondLst>
                        <p:cond delay="indefinite"/>
                      </p:stCondLst>
                      <p:childTnLst>
                        <p:par>
                          <p:cTn id="37" fill="hold">
                            <p:stCondLst>
                              <p:cond delay="0"/>
                            </p:stCondLst>
                            <p:childTnLst>
                              <p:par>
                                <p:cTn id="38" presetID="9" presetClass="entr" presetSubtype="0" fill="hold"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dissolve">
                                      <p:cBhvr>
                                        <p:cTn id="40" dur="1000"/>
                                        <p:tgtEl>
                                          <p:spTgt spid="3">
                                            <p:txEl>
                                              <p:pRg st="4" end="4"/>
                                            </p:txEl>
                                          </p:spTgt>
                                        </p:tgtEl>
                                      </p:cBhvr>
                                    </p:animEffect>
                                  </p:childTnLst>
                                </p:cTn>
                              </p:par>
                            </p:childTnLst>
                          </p:cTn>
                        </p:par>
                        <p:par>
                          <p:cTn id="41" fill="hold">
                            <p:stCondLst>
                              <p:cond delay="1000"/>
                            </p:stCondLst>
                            <p:childTnLst>
                              <p:par>
                                <p:cTn id="42" presetID="9" presetClass="entr" presetSubtype="0" fill="hold" nodeType="after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Effect transition="in" filter="dissolve">
                                      <p:cBhvr>
                                        <p:cTn id="44" dur="1000"/>
                                        <p:tgtEl>
                                          <p:spTgt spid="3">
                                            <p:txEl>
                                              <p:pRg st="5" end="5"/>
                                            </p:txEl>
                                          </p:spTgt>
                                        </p:tgtEl>
                                      </p:cBhvr>
                                    </p:animEffect>
                                  </p:childTnLst>
                                </p:cTn>
                              </p:par>
                            </p:childTnLst>
                          </p:cTn>
                        </p:par>
                        <p:par>
                          <p:cTn id="45" fill="hold">
                            <p:stCondLst>
                              <p:cond delay="2000"/>
                            </p:stCondLst>
                            <p:childTnLst>
                              <p:par>
                                <p:cTn id="46" presetID="9" presetClass="entr" presetSubtype="0" fill="hold" nodeType="after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Effect transition="in" filter="dissolve">
                                      <p:cBhvr>
                                        <p:cTn id="48" dur="1000"/>
                                        <p:tgtEl>
                                          <p:spTgt spid="3">
                                            <p:txEl>
                                              <p:pRg st="6" end="6"/>
                                            </p:txEl>
                                          </p:spTgt>
                                        </p:tgtEl>
                                      </p:cBhvr>
                                    </p:animEffect>
                                  </p:childTnLst>
                                </p:cTn>
                              </p:par>
                            </p:childTnLst>
                          </p:cTn>
                        </p:par>
                        <p:par>
                          <p:cTn id="49" fill="hold">
                            <p:stCondLst>
                              <p:cond delay="3000"/>
                            </p:stCondLst>
                            <p:childTnLst>
                              <p:par>
                                <p:cTn id="50" presetID="9" presetClass="entr" presetSubtype="0" fill="hold" nodeType="after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Effect transition="in" filter="dissolve">
                                      <p:cBhvr>
                                        <p:cTn id="52" dur="1000"/>
                                        <p:tgtEl>
                                          <p:spTgt spid="3">
                                            <p:txEl>
                                              <p:pRg st="7" end="7"/>
                                            </p:txEl>
                                          </p:spTgt>
                                        </p:tgtEl>
                                      </p:cBhvr>
                                    </p:animEffect>
                                  </p:childTnLst>
                                </p:cTn>
                              </p:par>
                            </p:childTnLst>
                          </p:cTn>
                        </p:par>
                        <p:par>
                          <p:cTn id="53" fill="hold">
                            <p:stCondLst>
                              <p:cond delay="4000"/>
                            </p:stCondLst>
                            <p:childTnLst>
                              <p:par>
                                <p:cTn id="54" presetID="55" presetClass="entr" presetSubtype="0" fill="hold" grpId="0" nodeType="afterEffect">
                                  <p:stCondLst>
                                    <p:cond delay="0"/>
                                  </p:stCondLst>
                                  <p:childTnLst>
                                    <p:set>
                                      <p:cBhvr>
                                        <p:cTn id="55" dur="1" fill="hold">
                                          <p:stCondLst>
                                            <p:cond delay="0"/>
                                          </p:stCondLst>
                                        </p:cTn>
                                        <p:tgtEl>
                                          <p:spTgt spid="6"/>
                                        </p:tgtEl>
                                        <p:attrNameLst>
                                          <p:attrName>style.visibility</p:attrName>
                                        </p:attrNameLst>
                                      </p:cBhvr>
                                      <p:to>
                                        <p:strVal val="visible"/>
                                      </p:to>
                                    </p:set>
                                    <p:anim calcmode="lin" valueType="num">
                                      <p:cBhvr>
                                        <p:cTn id="56" dur="1000" fill="hold"/>
                                        <p:tgtEl>
                                          <p:spTgt spid="6"/>
                                        </p:tgtEl>
                                        <p:attrNameLst>
                                          <p:attrName>ppt_w</p:attrName>
                                        </p:attrNameLst>
                                      </p:cBhvr>
                                      <p:tavLst>
                                        <p:tav tm="0">
                                          <p:val>
                                            <p:strVal val="#ppt_w*0.70"/>
                                          </p:val>
                                        </p:tav>
                                        <p:tav tm="100000">
                                          <p:val>
                                            <p:strVal val="#ppt_w"/>
                                          </p:val>
                                        </p:tav>
                                      </p:tavLst>
                                    </p:anim>
                                    <p:anim calcmode="lin" valueType="num">
                                      <p:cBhvr>
                                        <p:cTn id="57" dur="1000" fill="hold"/>
                                        <p:tgtEl>
                                          <p:spTgt spid="6"/>
                                        </p:tgtEl>
                                        <p:attrNameLst>
                                          <p:attrName>ppt_h</p:attrName>
                                        </p:attrNameLst>
                                      </p:cBhvr>
                                      <p:tavLst>
                                        <p:tav tm="0">
                                          <p:val>
                                            <p:strVal val="#ppt_h"/>
                                          </p:val>
                                        </p:tav>
                                        <p:tav tm="100000">
                                          <p:val>
                                            <p:strVal val="#ppt_h"/>
                                          </p:val>
                                        </p:tav>
                                      </p:tavLst>
                                    </p:anim>
                                    <p:animEffect transition="in" filter="fade">
                                      <p:cBhvr>
                                        <p:cTn id="58" dur="1000"/>
                                        <p:tgtEl>
                                          <p:spTgt spid="6"/>
                                        </p:tgtEl>
                                      </p:cBhvr>
                                    </p:animEffect>
                                  </p:childTnLst>
                                </p:cTn>
                              </p:par>
                            </p:childTnLst>
                          </p:cTn>
                        </p:par>
                        <p:par>
                          <p:cTn id="59" fill="hold">
                            <p:stCondLst>
                              <p:cond delay="5000"/>
                            </p:stCondLst>
                            <p:childTnLst>
                              <p:par>
                                <p:cTn id="60" presetID="10" presetClass="entr" presetSubtype="0" fill="hold" grpId="0" nodeType="afterEffect">
                                  <p:stCondLst>
                                    <p:cond delay="0"/>
                                  </p:stCondLst>
                                  <p:childTnLst>
                                    <p:set>
                                      <p:cBhvr>
                                        <p:cTn id="61" dur="1" fill="hold">
                                          <p:stCondLst>
                                            <p:cond delay="0"/>
                                          </p:stCondLst>
                                        </p:cTn>
                                        <p:tgtEl>
                                          <p:spTgt spid="12"/>
                                        </p:tgtEl>
                                        <p:attrNameLst>
                                          <p:attrName>style.visibility</p:attrName>
                                        </p:attrNameLst>
                                      </p:cBhvr>
                                      <p:to>
                                        <p:strVal val="visible"/>
                                      </p:to>
                                    </p:set>
                                    <p:animEffect transition="in" filter="fade">
                                      <p:cBhvr>
                                        <p:cTn id="62" dur="500"/>
                                        <p:tgtEl>
                                          <p:spTgt spid="12"/>
                                        </p:tgtEl>
                                      </p:cBhvr>
                                    </p:animEffect>
                                  </p:childTnLst>
                                </p:cTn>
                              </p:par>
                              <p:par>
                                <p:cTn id="63" presetID="9" presetClass="entr" presetSubtype="0" fill="hold" grpId="0" nodeType="withEffect">
                                  <p:stCondLst>
                                    <p:cond delay="0"/>
                                  </p:stCondLst>
                                  <p:childTnLst>
                                    <p:set>
                                      <p:cBhvr>
                                        <p:cTn id="64" dur="1" fill="hold">
                                          <p:stCondLst>
                                            <p:cond delay="0"/>
                                          </p:stCondLst>
                                        </p:cTn>
                                        <p:tgtEl>
                                          <p:spTgt spid="8"/>
                                        </p:tgtEl>
                                        <p:attrNameLst>
                                          <p:attrName>style.visibility</p:attrName>
                                        </p:attrNameLst>
                                      </p:cBhvr>
                                      <p:to>
                                        <p:strVal val="visible"/>
                                      </p:to>
                                    </p:set>
                                    <p:animEffect transition="in" filter="dissolve">
                                      <p:cBhvr>
                                        <p:cTn id="6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2" grpId="0" animBg="1"/>
      <p:bldP spid="8" grpId="0"/>
      <p:bldP spid="11" grpId="0"/>
      <p:bldP spid="13" grpId="0" animBg="1"/>
      <p:bldP spid="18" grpId="0" animBg="1"/>
      <p:bldP spid="19" grpId="0" animBg="1"/>
      <p:bldP spid="20" grpId="0"/>
      <p:bldP spid="2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2F2B20"/>
                </a:solidFill>
                <a:effectLst>
                  <a:outerShdw blurRad="50800" dist="38100" dir="2700000" algn="tl" rotWithShape="0">
                    <a:prstClr val="black">
                      <a:alpha val="40000"/>
                    </a:prstClr>
                  </a:outerShdw>
                </a:effectLst>
                <a:latin typeface="Papyrus"/>
                <a:cs typeface="Papyrus"/>
              </a:rPr>
              <a:t>“Not To”</a:t>
            </a:r>
            <a:r>
              <a:rPr lang="en-US" b="1" dirty="0" smtClean="0">
                <a:effectLst>
                  <a:outerShdw blurRad="50800" dist="38100" dir="2700000" algn="tl" rotWithShape="0">
                    <a:prstClr val="black">
                      <a:alpha val="40000"/>
                    </a:prstClr>
                  </a:outerShdw>
                </a:effectLst>
                <a:latin typeface="Papyrus"/>
                <a:cs typeface="Papyrus"/>
              </a:rPr>
              <a:t> Principle Exemplified</a:t>
            </a:r>
            <a:endParaRPr lang="en-US" b="1" dirty="0">
              <a:effectLst>
                <a:outerShdw blurRad="50800" dist="38100" dir="2700000" algn="tl" rotWithShape="0">
                  <a:prstClr val="black">
                    <a:alpha val="40000"/>
                  </a:prstClr>
                </a:outerShdw>
              </a:effectLst>
              <a:latin typeface="Papyrus"/>
              <a:cs typeface="Papyrus"/>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67910019"/>
              </p:ext>
            </p:extLst>
          </p:nvPr>
        </p:nvGraphicFramePr>
        <p:xfrm>
          <a:off x="822960" y="2133600"/>
          <a:ext cx="13716000" cy="3911600"/>
        </p:xfrm>
        <a:graphic>
          <a:graphicData uri="http://schemas.openxmlformats.org/drawingml/2006/table">
            <a:tbl>
              <a:tblPr firstRow="1" bandRow="1">
                <a:tableStyleId>{5C22544A-7EE6-4342-B048-85BDC9FD1C3A}</a:tableStyleId>
              </a:tblPr>
              <a:tblGrid>
                <a:gridCol w="3429000"/>
                <a:gridCol w="3429000"/>
                <a:gridCol w="3429000"/>
                <a:gridCol w="3429000"/>
              </a:tblGrid>
              <a:tr h="782320">
                <a:tc>
                  <a:txBody>
                    <a:bodyPr/>
                    <a:lstStyle/>
                    <a:p>
                      <a:r>
                        <a:rPr lang="en-US" sz="4300" dirty="0" smtClean="0">
                          <a:effectLst>
                            <a:outerShdw blurRad="50800" dist="38100" dir="2700000" algn="tl" rotWithShape="0">
                              <a:prstClr val="black">
                                <a:alpha val="40000"/>
                              </a:prstClr>
                            </a:outerShdw>
                          </a:effectLst>
                        </a:rPr>
                        <a:t>Case:</a:t>
                      </a:r>
                      <a:endParaRPr lang="en-US" sz="4300" dirty="0">
                        <a:effectLst>
                          <a:outerShdw blurRad="50800" dist="38100" dir="2700000" algn="tl" rotWithShape="0">
                            <a:prstClr val="black">
                              <a:alpha val="40000"/>
                            </a:prstClr>
                          </a:outerShdw>
                        </a:effectLst>
                      </a:endParaRPr>
                    </a:p>
                  </a:txBody>
                  <a:tcPr marL="164592" marR="164592" marT="60960" marB="60960">
                    <a:cell3D prstMaterial="dkEdge">
                      <a:bevel/>
                      <a:lightRig rig="flood" dir="t"/>
                    </a:cell3D>
                  </a:tcPr>
                </a:tc>
                <a:tc>
                  <a:txBody>
                    <a:bodyPr/>
                    <a:lstStyle/>
                    <a:p>
                      <a:r>
                        <a:rPr lang="en-US" sz="4300" dirty="0" smtClean="0">
                          <a:effectLst>
                            <a:outerShdw blurRad="50800" dist="38100" dir="2700000" algn="tl" rotWithShape="0">
                              <a:prstClr val="black">
                                <a:alpha val="40000"/>
                              </a:prstClr>
                            </a:outerShdw>
                          </a:effectLst>
                        </a:rPr>
                        <a:t>Generic</a:t>
                      </a:r>
                      <a:endParaRPr lang="en-US" sz="4300" dirty="0">
                        <a:effectLst>
                          <a:outerShdw blurRad="50800" dist="38100" dir="2700000" algn="tl" rotWithShape="0">
                            <a:prstClr val="black">
                              <a:alpha val="40000"/>
                            </a:prstClr>
                          </a:outerShdw>
                        </a:effectLst>
                      </a:endParaRPr>
                    </a:p>
                  </a:txBody>
                  <a:tcPr marL="164592" marR="164592" marT="60960" marB="60960">
                    <a:cell3D prstMaterial="dkEdge">
                      <a:bevel/>
                      <a:lightRig rig="flood" dir="t"/>
                    </a:cell3D>
                  </a:tcPr>
                </a:tc>
                <a:tc>
                  <a:txBody>
                    <a:bodyPr/>
                    <a:lstStyle/>
                    <a:p>
                      <a:r>
                        <a:rPr lang="en-US" sz="4300" dirty="0" smtClean="0">
                          <a:effectLst>
                            <a:outerShdw blurRad="50800" dist="38100" dir="2700000" algn="tl" rotWithShape="0">
                              <a:prstClr val="black">
                                <a:alpha val="40000"/>
                              </a:prstClr>
                            </a:outerShdw>
                          </a:effectLst>
                        </a:rPr>
                        <a:t>Specific</a:t>
                      </a:r>
                    </a:p>
                  </a:txBody>
                  <a:tcPr marL="164592" marR="164592" marT="60960" marB="60960">
                    <a:cell3D prstMaterial="dkEdge">
                      <a:bevel/>
                      <a:lightRig rig="flood" dir="t"/>
                    </a:cell3D>
                  </a:tcPr>
                </a:tc>
                <a:tc>
                  <a:txBody>
                    <a:bodyPr/>
                    <a:lstStyle/>
                    <a:p>
                      <a:r>
                        <a:rPr lang="en-US" sz="4300" dirty="0" smtClean="0">
                          <a:effectLst>
                            <a:outerShdw blurRad="50800" dist="38100" dir="2700000" algn="tl" rotWithShape="0">
                              <a:prstClr val="black">
                                <a:alpha val="40000"/>
                              </a:prstClr>
                            </a:outerShdw>
                          </a:effectLst>
                        </a:rPr>
                        <a:t>“Not To”?</a:t>
                      </a:r>
                    </a:p>
                  </a:txBody>
                  <a:tcPr marL="164592" marR="164592" marT="60960" marB="60960">
                    <a:cell3D prstMaterial="dkEdge">
                      <a:bevel/>
                      <a:lightRig rig="flood" dir="t"/>
                    </a:cell3D>
                  </a:tcPr>
                </a:tc>
              </a:tr>
              <a:tr h="782320">
                <a:tc>
                  <a:txBody>
                    <a:bodyPr/>
                    <a:lstStyle/>
                    <a:p>
                      <a:r>
                        <a:rPr lang="en-US" sz="4300" b="1" dirty="0" smtClean="0"/>
                        <a:t>Noah</a:t>
                      </a:r>
                      <a:endParaRPr lang="en-US" sz="4300" b="1" dirty="0"/>
                    </a:p>
                  </a:txBody>
                  <a:tcPr marL="164592" marR="164592" marT="60960" marB="60960"/>
                </a:tc>
                <a:tc>
                  <a:txBody>
                    <a:bodyPr/>
                    <a:lstStyle/>
                    <a:p>
                      <a:r>
                        <a:rPr lang="en-US" sz="4300" b="1" dirty="0" smtClean="0"/>
                        <a:t>Wood</a:t>
                      </a:r>
                      <a:endParaRPr lang="en-US" sz="4300" b="1" dirty="0"/>
                    </a:p>
                  </a:txBody>
                  <a:tcPr marL="164592" marR="164592" marT="60960" marB="60960"/>
                </a:tc>
                <a:tc>
                  <a:txBody>
                    <a:bodyPr/>
                    <a:lstStyle/>
                    <a:p>
                      <a:r>
                        <a:rPr lang="en-US" sz="4300" b="1" dirty="0" smtClean="0"/>
                        <a:t>“Gopher”</a:t>
                      </a:r>
                      <a:endParaRPr lang="en-US" sz="4300" b="1" dirty="0"/>
                    </a:p>
                  </a:txBody>
                  <a:tcPr marL="164592" marR="164592" marT="60960" marB="60960"/>
                </a:tc>
                <a:tc>
                  <a:txBody>
                    <a:bodyPr/>
                    <a:lstStyle/>
                    <a:p>
                      <a:r>
                        <a:rPr lang="en-US" sz="4300" b="1" dirty="0" smtClean="0"/>
                        <a:t>Oak?</a:t>
                      </a:r>
                      <a:endParaRPr lang="en-US" sz="4300" b="1" dirty="0"/>
                    </a:p>
                  </a:txBody>
                  <a:tcPr marL="164592" marR="164592" marT="60960" marB="60960"/>
                </a:tc>
              </a:tr>
              <a:tr h="782320">
                <a:tc>
                  <a:txBody>
                    <a:bodyPr/>
                    <a:lstStyle/>
                    <a:p>
                      <a:r>
                        <a:rPr lang="en-US" sz="4300" b="1" dirty="0" err="1" smtClean="0"/>
                        <a:t>Naaman</a:t>
                      </a:r>
                      <a:endParaRPr lang="en-US" sz="4300" b="1" dirty="0"/>
                    </a:p>
                  </a:txBody>
                  <a:tcPr marL="164592" marR="164592" marT="60960" marB="60960"/>
                </a:tc>
                <a:tc>
                  <a:txBody>
                    <a:bodyPr/>
                    <a:lstStyle/>
                    <a:p>
                      <a:r>
                        <a:rPr lang="en-US" sz="4300" b="1" dirty="0" smtClean="0"/>
                        <a:t>Water</a:t>
                      </a:r>
                      <a:endParaRPr lang="en-US" sz="4300" b="1" dirty="0"/>
                    </a:p>
                  </a:txBody>
                  <a:tcPr marL="164592" marR="164592" marT="60960" marB="60960"/>
                </a:tc>
                <a:tc>
                  <a:txBody>
                    <a:bodyPr/>
                    <a:lstStyle/>
                    <a:p>
                      <a:r>
                        <a:rPr lang="en-US" sz="4300" b="1" dirty="0" smtClean="0"/>
                        <a:t>“Jordan”</a:t>
                      </a:r>
                      <a:endParaRPr lang="en-US" sz="4300" b="1" dirty="0"/>
                    </a:p>
                  </a:txBody>
                  <a:tcPr marL="164592" marR="164592" marT="60960" marB="60960"/>
                </a:tc>
                <a:tc>
                  <a:txBody>
                    <a:bodyPr/>
                    <a:lstStyle/>
                    <a:p>
                      <a:r>
                        <a:rPr lang="en-US" sz="4300" b="1" dirty="0" smtClean="0"/>
                        <a:t>Nile?</a:t>
                      </a:r>
                      <a:endParaRPr lang="en-US" sz="4300" b="1" dirty="0"/>
                    </a:p>
                  </a:txBody>
                  <a:tcPr marL="164592" marR="164592" marT="60960" marB="60960"/>
                </a:tc>
              </a:tr>
              <a:tr h="782320">
                <a:tc>
                  <a:txBody>
                    <a:bodyPr/>
                    <a:lstStyle/>
                    <a:p>
                      <a:r>
                        <a:rPr lang="en-US" sz="4300" b="1" dirty="0" smtClean="0"/>
                        <a:t>Passover</a:t>
                      </a:r>
                      <a:endParaRPr lang="en-US" sz="4300" b="1" dirty="0"/>
                    </a:p>
                  </a:txBody>
                  <a:tcPr marL="164592" marR="164592" marT="60960" marB="60960"/>
                </a:tc>
                <a:tc>
                  <a:txBody>
                    <a:bodyPr/>
                    <a:lstStyle/>
                    <a:p>
                      <a:r>
                        <a:rPr lang="en-US" sz="4300" b="1" dirty="0" smtClean="0"/>
                        <a:t>Animal</a:t>
                      </a:r>
                      <a:endParaRPr lang="en-US" sz="4300" b="1" dirty="0"/>
                    </a:p>
                  </a:txBody>
                  <a:tcPr marL="164592" marR="164592" marT="60960" marB="60960"/>
                </a:tc>
                <a:tc>
                  <a:txBody>
                    <a:bodyPr/>
                    <a:lstStyle/>
                    <a:p>
                      <a:r>
                        <a:rPr lang="en-US" sz="4300" b="1" dirty="0" smtClean="0"/>
                        <a:t>“Lamb”</a:t>
                      </a:r>
                      <a:endParaRPr lang="en-US" sz="4300" b="1" dirty="0"/>
                    </a:p>
                  </a:txBody>
                  <a:tcPr marL="164592" marR="164592" marT="60960" marB="60960"/>
                </a:tc>
                <a:tc>
                  <a:txBody>
                    <a:bodyPr/>
                    <a:lstStyle/>
                    <a:p>
                      <a:r>
                        <a:rPr lang="en-US" sz="4300" b="1" dirty="0" smtClean="0"/>
                        <a:t>Cow?</a:t>
                      </a:r>
                      <a:endParaRPr lang="en-US" sz="4300" b="1" dirty="0"/>
                    </a:p>
                  </a:txBody>
                  <a:tcPr marL="164592" marR="164592" marT="60960" marB="60960"/>
                </a:tc>
              </a:tr>
              <a:tr h="782320">
                <a:tc>
                  <a:txBody>
                    <a:bodyPr/>
                    <a:lstStyle/>
                    <a:p>
                      <a:r>
                        <a:rPr lang="en-US" sz="4300" b="1" dirty="0" smtClean="0"/>
                        <a:t>Praise</a:t>
                      </a:r>
                      <a:endParaRPr lang="en-US" sz="4300" b="1" dirty="0"/>
                    </a:p>
                  </a:txBody>
                  <a:tcPr marL="164592" marR="164592" marT="60960" marB="60960"/>
                </a:tc>
                <a:tc>
                  <a:txBody>
                    <a:bodyPr/>
                    <a:lstStyle/>
                    <a:p>
                      <a:r>
                        <a:rPr lang="en-US" sz="4300" b="1" dirty="0" smtClean="0"/>
                        <a:t>Music</a:t>
                      </a:r>
                      <a:endParaRPr lang="en-US" sz="4300" b="1" dirty="0"/>
                    </a:p>
                  </a:txBody>
                  <a:tcPr marL="164592" marR="164592" marT="60960" marB="60960"/>
                </a:tc>
                <a:tc>
                  <a:txBody>
                    <a:bodyPr/>
                    <a:lstStyle/>
                    <a:p>
                      <a:r>
                        <a:rPr lang="en-US" sz="4300" b="1" dirty="0" smtClean="0"/>
                        <a:t>“Sing”</a:t>
                      </a:r>
                      <a:endParaRPr lang="en-US" sz="4300" b="1" dirty="0"/>
                    </a:p>
                  </a:txBody>
                  <a:tcPr marL="164592" marR="164592" marT="60960" marB="60960"/>
                </a:tc>
                <a:tc>
                  <a:txBody>
                    <a:bodyPr/>
                    <a:lstStyle/>
                    <a:p>
                      <a:r>
                        <a:rPr lang="en-US" sz="4300" b="1" dirty="0" smtClean="0"/>
                        <a:t>Play?</a:t>
                      </a:r>
                      <a:endParaRPr lang="en-US" sz="4300" b="1" dirty="0"/>
                    </a:p>
                  </a:txBody>
                  <a:tcPr marL="164592" marR="164592" marT="60960" marB="60960"/>
                </a:tc>
              </a:tr>
            </a:tbl>
          </a:graphicData>
        </a:graphic>
      </p:graphicFrame>
      <p:sp>
        <p:nvSpPr>
          <p:cNvPr id="5" name="Rectangle 4"/>
          <p:cNvSpPr/>
          <p:nvPr/>
        </p:nvSpPr>
        <p:spPr>
          <a:xfrm>
            <a:off x="433139" y="6162727"/>
            <a:ext cx="14510082" cy="1768394"/>
          </a:xfrm>
          <a:prstGeom prst="rect">
            <a:avLst/>
          </a:prstGeom>
          <a:solidFill>
            <a:schemeClr val="accent6">
              <a:lumMod val="75000"/>
            </a:schemeClr>
          </a:solidFill>
          <a:effectLst>
            <a:glow rad="101600">
              <a:schemeClr val="accent6">
                <a:satMod val="175000"/>
                <a:alpha val="40000"/>
              </a:schemeClr>
            </a:glow>
            <a:softEdge rad="76200"/>
          </a:effectLst>
        </p:spPr>
        <p:txBody>
          <a:bodyPr wrap="square" lIns="135852" tIns="67926" rIns="135852" bIns="67926">
            <a:spAutoFit/>
          </a:bodyPr>
          <a:lstStyle/>
          <a:p>
            <a:pPr algn="ctr"/>
            <a:r>
              <a:rPr lang="en-US" sz="53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“The expression of one thing is the exclusion of another”</a:t>
            </a:r>
            <a:endParaRPr lang="en-US" sz="4800" b="1" dirty="0">
              <a:ln w="12700">
                <a:solidFill>
                  <a:schemeClr val="tx2">
                    <a:satMod val="155000"/>
                  </a:schemeClr>
                </a:solidFill>
                <a:prstDash val="solid"/>
              </a:ln>
              <a:effectLst>
                <a:outerShdw blurRad="41275" dist="20320" dir="1800000" algn="tl" rotWithShape="0">
                  <a:srgbClr val="000000">
                    <a:alpha val="40000"/>
                  </a:srgbClr>
                </a:outerShdw>
              </a:effectLst>
            </a:endParaRPr>
          </a:p>
        </p:txBody>
      </p:sp>
      <p:sp>
        <p:nvSpPr>
          <p:cNvPr id="6" name="TextBox 5"/>
          <p:cNvSpPr txBox="1"/>
          <p:nvPr/>
        </p:nvSpPr>
        <p:spPr>
          <a:xfrm rot="5400000">
            <a:off x="12197519" y="3180312"/>
            <a:ext cx="7313401" cy="952787"/>
          </a:xfrm>
          <a:prstGeom prst="rect">
            <a:avLst/>
          </a:prstGeom>
          <a:noFill/>
        </p:spPr>
        <p:txBody>
          <a:bodyPr wrap="square" lIns="135852" tIns="67926" rIns="135852" bIns="67926" rtlCol="0">
            <a:spAutoFit/>
          </a:bodyPr>
          <a:lstStyle/>
          <a:p>
            <a:r>
              <a:rPr lang="en-US" sz="5300" dirty="0">
                <a:latin typeface="Papyrus"/>
                <a:cs typeface="Papyrus"/>
              </a:rPr>
              <a:t>The Music Question</a:t>
            </a:r>
          </a:p>
        </p:txBody>
      </p:sp>
    </p:spTree>
    <p:extLst>
      <p:ext uri="{BB962C8B-B14F-4D97-AF65-F5344CB8AC3E}">
        <p14:creationId xmlns:p14="http://schemas.microsoft.com/office/powerpoint/2010/main" val="282199961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 y="366184"/>
            <a:ext cx="15272520" cy="1524000"/>
          </a:xfrm>
        </p:spPr>
        <p:txBody>
          <a:bodyPr/>
          <a:lstStyle/>
          <a:p>
            <a:pPr algn="ctr"/>
            <a:r>
              <a:rPr lang="en-US" sz="6500" b="1" dirty="0">
                <a:effectLst>
                  <a:outerShdw blurRad="50800" dist="38100" dir="2700000" algn="tl" rotWithShape="0">
                    <a:prstClr val="black">
                      <a:alpha val="40000"/>
                    </a:prstClr>
                  </a:outerShdw>
                </a:effectLst>
                <a:latin typeface="Papyrus"/>
                <a:cs typeface="Papyrus"/>
              </a:rPr>
              <a:t>“No Authority For Many Things”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83291"/>
              </p:ext>
            </p:extLst>
          </p:nvPr>
        </p:nvGraphicFramePr>
        <p:xfrm>
          <a:off x="822960" y="2133600"/>
          <a:ext cx="13716000" cy="6742857"/>
        </p:xfrm>
        <a:graphic>
          <a:graphicData uri="http://schemas.openxmlformats.org/drawingml/2006/table">
            <a:tbl>
              <a:tblPr firstRow="1" bandRow="1">
                <a:tableStyleId>{5C22544A-7EE6-4342-B048-85BDC9FD1C3A}</a:tableStyleId>
              </a:tblPr>
              <a:tblGrid>
                <a:gridCol w="4572000"/>
                <a:gridCol w="4572000"/>
                <a:gridCol w="4572000"/>
              </a:tblGrid>
              <a:tr h="612987">
                <a:tc>
                  <a:txBody>
                    <a:bodyPr/>
                    <a:lstStyle/>
                    <a:p>
                      <a:pPr algn="ctr"/>
                      <a:r>
                        <a:rPr lang="en-US" sz="3200" b="1" dirty="0" smtClean="0">
                          <a:effectLst>
                            <a:outerShdw blurRad="50800" dist="38100" dir="2700000" algn="tl" rotWithShape="0">
                              <a:prstClr val="black">
                                <a:alpha val="40000"/>
                              </a:prstClr>
                            </a:outerShdw>
                          </a:effectLst>
                        </a:rPr>
                        <a:t>Command</a:t>
                      </a:r>
                      <a:endParaRPr lang="en-US" sz="3200" b="1" dirty="0">
                        <a:effectLst>
                          <a:outerShdw blurRad="50800" dist="38100" dir="2700000" algn="tl" rotWithShape="0">
                            <a:prstClr val="black">
                              <a:alpha val="40000"/>
                            </a:prstClr>
                          </a:outerShdw>
                        </a:effectLst>
                      </a:endParaRPr>
                    </a:p>
                  </a:txBody>
                  <a:tcPr marL="164592" marR="164592" marT="60960" marB="60960">
                    <a:cell3D prstMaterial="dkEdge">
                      <a:bevel/>
                      <a:lightRig rig="flood" dir="t"/>
                    </a:cell3D>
                  </a:tcPr>
                </a:tc>
                <a:tc>
                  <a:txBody>
                    <a:bodyPr/>
                    <a:lstStyle/>
                    <a:p>
                      <a:pPr algn="ctr"/>
                      <a:r>
                        <a:rPr lang="en-US" sz="3200" b="1" dirty="0" smtClean="0">
                          <a:effectLst>
                            <a:outerShdw blurRad="50800" dist="38100" dir="2700000" algn="tl" rotWithShape="0">
                              <a:prstClr val="black">
                                <a:alpha val="40000"/>
                              </a:prstClr>
                            </a:outerShdw>
                          </a:effectLst>
                        </a:rPr>
                        <a:t>Authorizes</a:t>
                      </a:r>
                      <a:endParaRPr lang="en-US" sz="3200" b="1" dirty="0">
                        <a:effectLst>
                          <a:outerShdw blurRad="50800" dist="38100" dir="2700000" algn="tl" rotWithShape="0">
                            <a:prstClr val="black">
                              <a:alpha val="40000"/>
                            </a:prstClr>
                          </a:outerShdw>
                        </a:effectLst>
                      </a:endParaRPr>
                    </a:p>
                  </a:txBody>
                  <a:tcPr marL="164592" marR="164592" marT="60960" marB="60960">
                    <a:cell3D prstMaterial="dkEdge">
                      <a:bevel/>
                      <a:lightRig rig="flood" dir="t"/>
                    </a:cell3D>
                  </a:tcPr>
                </a:tc>
                <a:tc>
                  <a:txBody>
                    <a:bodyPr/>
                    <a:lstStyle/>
                    <a:p>
                      <a:pPr algn="ctr"/>
                      <a:r>
                        <a:rPr lang="en-US" sz="3200" b="1" dirty="0" smtClean="0">
                          <a:effectLst>
                            <a:outerShdw blurRad="50800" dist="38100" dir="2700000" algn="tl" rotWithShape="0">
                              <a:prstClr val="black">
                                <a:alpha val="40000"/>
                              </a:prstClr>
                            </a:outerShdw>
                          </a:effectLst>
                        </a:rPr>
                        <a:t>Items</a:t>
                      </a:r>
                      <a:endParaRPr lang="en-US" sz="3200" b="1" dirty="0">
                        <a:effectLst>
                          <a:outerShdw blurRad="50800" dist="38100" dir="2700000" algn="tl" rotWithShape="0">
                            <a:prstClr val="black">
                              <a:alpha val="40000"/>
                            </a:prstClr>
                          </a:outerShdw>
                        </a:effectLst>
                      </a:endParaRPr>
                    </a:p>
                  </a:txBody>
                  <a:tcPr marL="164592" marR="164592" marT="60960" marB="60960">
                    <a:cell3D prstMaterial="dkEdge">
                      <a:bevel/>
                      <a:lightRig rig="flood" dir="t"/>
                    </a:cell3D>
                  </a:tcPr>
                </a:tc>
              </a:tr>
              <a:tr h="612987">
                <a:tc>
                  <a:txBody>
                    <a:bodyPr/>
                    <a:lstStyle/>
                    <a:p>
                      <a:r>
                        <a:rPr lang="en-US" sz="3200" b="1" dirty="0" smtClean="0"/>
                        <a:t>Ark</a:t>
                      </a:r>
                      <a:endParaRPr lang="en-US" sz="3200" b="1" dirty="0"/>
                    </a:p>
                  </a:txBody>
                  <a:tcPr marL="164592" marR="164592" marT="60960" marB="60960"/>
                </a:tc>
                <a:tc>
                  <a:txBody>
                    <a:bodyPr/>
                    <a:lstStyle/>
                    <a:p>
                      <a:pPr algn="ctr"/>
                      <a:r>
                        <a:rPr lang="en-US" sz="3200" b="1" dirty="0" smtClean="0"/>
                        <a:t>Tools</a:t>
                      </a:r>
                      <a:endParaRPr lang="en-US" sz="3200" b="1" dirty="0"/>
                    </a:p>
                  </a:txBody>
                  <a:tcPr marL="164592" marR="164592" marT="60960" marB="60960"/>
                </a:tc>
                <a:tc>
                  <a:txBody>
                    <a:bodyPr/>
                    <a:lstStyle/>
                    <a:p>
                      <a:pPr algn="ctr"/>
                      <a:r>
                        <a:rPr lang="en-US" sz="3200" b="1" dirty="0" smtClean="0"/>
                        <a:t>Hammer</a:t>
                      </a:r>
                      <a:endParaRPr lang="en-US" sz="3200" b="1" dirty="0"/>
                    </a:p>
                  </a:txBody>
                  <a:tcPr marL="164592" marR="164592" marT="60960" marB="60960"/>
                </a:tc>
              </a:tr>
              <a:tr h="612987">
                <a:tc>
                  <a:txBody>
                    <a:bodyPr/>
                    <a:lstStyle/>
                    <a:p>
                      <a:r>
                        <a:rPr lang="en-US" sz="3200" b="1" dirty="0" smtClean="0"/>
                        <a:t>Assemble</a:t>
                      </a:r>
                      <a:endParaRPr lang="en-US" sz="3200" b="1" dirty="0"/>
                    </a:p>
                  </a:txBody>
                  <a:tcPr marL="164592" marR="164592" marT="60960" marB="60960"/>
                </a:tc>
                <a:tc>
                  <a:txBody>
                    <a:bodyPr/>
                    <a:lstStyle/>
                    <a:p>
                      <a:pPr algn="ctr"/>
                      <a:r>
                        <a:rPr lang="en-US" sz="3200" b="1" dirty="0" smtClean="0"/>
                        <a:t>Place</a:t>
                      </a:r>
                      <a:endParaRPr lang="en-US" sz="3200" b="1" dirty="0"/>
                    </a:p>
                  </a:txBody>
                  <a:tcPr marL="164592" marR="164592" marT="60960" marB="60960"/>
                </a:tc>
                <a:tc>
                  <a:txBody>
                    <a:bodyPr/>
                    <a:lstStyle/>
                    <a:p>
                      <a:pPr algn="ctr"/>
                      <a:r>
                        <a:rPr lang="en-US" sz="3200" b="1" dirty="0" smtClean="0"/>
                        <a:t>Buy, Rent</a:t>
                      </a:r>
                      <a:endParaRPr lang="en-US" sz="3200" b="1" dirty="0"/>
                    </a:p>
                  </a:txBody>
                  <a:tcPr marL="164592" marR="164592" marT="60960" marB="60960"/>
                </a:tc>
              </a:tr>
              <a:tr h="612987">
                <a:tc>
                  <a:txBody>
                    <a:bodyPr/>
                    <a:lstStyle/>
                    <a:p>
                      <a:r>
                        <a:rPr lang="en-US" sz="3200" b="1" dirty="0" smtClean="0"/>
                        <a:t>Teach &amp; Preach</a:t>
                      </a:r>
                      <a:endParaRPr lang="en-US" sz="3200" b="1" dirty="0"/>
                    </a:p>
                  </a:txBody>
                  <a:tcPr marL="164592" marR="164592" marT="60960" marB="60960"/>
                </a:tc>
                <a:tc>
                  <a:txBody>
                    <a:bodyPr/>
                    <a:lstStyle/>
                    <a:p>
                      <a:pPr algn="ctr"/>
                      <a:r>
                        <a:rPr lang="en-US" sz="3200" b="1" dirty="0" smtClean="0"/>
                        <a:t>Ways</a:t>
                      </a:r>
                      <a:r>
                        <a:rPr lang="en-US" sz="3200" b="1" baseline="0" dirty="0" smtClean="0"/>
                        <a:t> &amp; Means</a:t>
                      </a:r>
                      <a:endParaRPr lang="en-US" sz="3200" b="1" dirty="0"/>
                    </a:p>
                  </a:txBody>
                  <a:tcPr marL="164592" marR="164592" marT="60960" marB="60960"/>
                </a:tc>
                <a:tc>
                  <a:txBody>
                    <a:bodyPr/>
                    <a:lstStyle/>
                    <a:p>
                      <a:pPr algn="ctr"/>
                      <a:r>
                        <a:rPr lang="en-US" sz="3200" b="1" dirty="0" smtClean="0"/>
                        <a:t>Write,</a:t>
                      </a:r>
                      <a:r>
                        <a:rPr lang="en-US" sz="3200" b="1" baseline="0" dirty="0" smtClean="0"/>
                        <a:t> Speak</a:t>
                      </a:r>
                      <a:endParaRPr lang="en-US" sz="3200" b="1" dirty="0"/>
                    </a:p>
                  </a:txBody>
                  <a:tcPr marL="164592" marR="164592" marT="60960" marB="60960"/>
                </a:tc>
              </a:tr>
              <a:tr h="612987">
                <a:tc>
                  <a:txBody>
                    <a:bodyPr/>
                    <a:lstStyle/>
                    <a:p>
                      <a:r>
                        <a:rPr lang="en-US" sz="3200" b="1" dirty="0" smtClean="0"/>
                        <a:t>Go</a:t>
                      </a:r>
                      <a:endParaRPr lang="en-US" sz="3200" b="1" dirty="0"/>
                    </a:p>
                  </a:txBody>
                  <a:tcPr marL="164592" marR="164592" marT="60960" marB="60960"/>
                </a:tc>
                <a:tc>
                  <a:txBody>
                    <a:bodyPr/>
                    <a:lstStyle/>
                    <a:p>
                      <a:pPr algn="ctr"/>
                      <a:r>
                        <a:rPr lang="en-US" sz="3200" b="1" dirty="0" smtClean="0"/>
                        <a:t>Travel</a:t>
                      </a:r>
                      <a:endParaRPr lang="en-US" sz="3200" b="1" dirty="0"/>
                    </a:p>
                  </a:txBody>
                  <a:tcPr marL="164592" marR="164592" marT="60960" marB="60960"/>
                </a:tc>
                <a:tc>
                  <a:txBody>
                    <a:bodyPr/>
                    <a:lstStyle/>
                    <a:p>
                      <a:pPr algn="ctr"/>
                      <a:r>
                        <a:rPr lang="en-US" sz="3200" b="1" dirty="0" smtClean="0"/>
                        <a:t>Walk, Sail,</a:t>
                      </a:r>
                      <a:r>
                        <a:rPr lang="en-US" sz="3200" b="1" baseline="0" dirty="0" smtClean="0"/>
                        <a:t> Drive</a:t>
                      </a:r>
                      <a:endParaRPr lang="en-US" sz="3200" b="1" dirty="0"/>
                    </a:p>
                  </a:txBody>
                  <a:tcPr marL="164592" marR="164592" marT="60960" marB="60960"/>
                </a:tc>
              </a:tr>
              <a:tr h="612987">
                <a:tc>
                  <a:txBody>
                    <a:bodyPr/>
                    <a:lstStyle/>
                    <a:p>
                      <a:r>
                        <a:rPr lang="en-US" sz="3200" b="1" dirty="0" smtClean="0"/>
                        <a:t>Give</a:t>
                      </a:r>
                      <a:endParaRPr lang="en-US" sz="3200" b="1" dirty="0"/>
                    </a:p>
                  </a:txBody>
                  <a:tcPr marL="164592" marR="164592" marT="60960" marB="60960"/>
                </a:tc>
                <a:tc>
                  <a:txBody>
                    <a:bodyPr/>
                    <a:lstStyle/>
                    <a:p>
                      <a:pPr algn="ctr"/>
                      <a:r>
                        <a:rPr lang="en-US" sz="3200" b="1" dirty="0" smtClean="0"/>
                        <a:t>Collection</a:t>
                      </a:r>
                      <a:endParaRPr lang="en-US" sz="3200" b="1" dirty="0"/>
                    </a:p>
                  </a:txBody>
                  <a:tcPr marL="164592" marR="164592" marT="60960" marB="60960"/>
                </a:tc>
                <a:tc>
                  <a:txBody>
                    <a:bodyPr/>
                    <a:lstStyle/>
                    <a:p>
                      <a:pPr algn="ctr"/>
                      <a:r>
                        <a:rPr lang="en-US" sz="3200" b="1" dirty="0" smtClean="0"/>
                        <a:t>Basket,</a:t>
                      </a:r>
                      <a:r>
                        <a:rPr lang="en-US" sz="3200" b="1" baseline="0" dirty="0" smtClean="0"/>
                        <a:t> Treasury</a:t>
                      </a:r>
                    </a:p>
                  </a:txBody>
                  <a:tcPr marL="164592" marR="164592" marT="60960" marB="60960"/>
                </a:tc>
              </a:tr>
              <a:tr h="612987">
                <a:tc>
                  <a:txBody>
                    <a:bodyPr/>
                    <a:lstStyle/>
                    <a:p>
                      <a:r>
                        <a:rPr lang="en-US" sz="3200" b="1" dirty="0" smtClean="0"/>
                        <a:t>Lord’s Supper</a:t>
                      </a:r>
                      <a:endParaRPr lang="en-US" sz="3200" b="1" dirty="0"/>
                    </a:p>
                  </a:txBody>
                  <a:tcPr marL="164592" marR="164592" marT="60960" marB="60960"/>
                </a:tc>
                <a:tc>
                  <a:txBody>
                    <a:bodyPr/>
                    <a:lstStyle/>
                    <a:p>
                      <a:pPr algn="ctr"/>
                      <a:r>
                        <a:rPr lang="en-US" sz="3200" b="1" dirty="0" smtClean="0"/>
                        <a:t>Containers</a:t>
                      </a:r>
                      <a:endParaRPr lang="en-US" sz="3200" b="1" dirty="0"/>
                    </a:p>
                  </a:txBody>
                  <a:tcPr marL="164592" marR="164592" marT="60960" marB="60960"/>
                </a:tc>
                <a:tc>
                  <a:txBody>
                    <a:bodyPr/>
                    <a:lstStyle/>
                    <a:p>
                      <a:pPr algn="ctr"/>
                      <a:r>
                        <a:rPr lang="en-US" sz="3200" b="1" baseline="0" dirty="0" smtClean="0"/>
                        <a:t>Plate, Cup(s)</a:t>
                      </a:r>
                    </a:p>
                  </a:txBody>
                  <a:tcPr marL="164592" marR="164592" marT="60960" marB="60960"/>
                </a:tc>
              </a:tr>
              <a:tr h="612987">
                <a:tc>
                  <a:txBody>
                    <a:bodyPr/>
                    <a:lstStyle/>
                    <a:p>
                      <a:r>
                        <a:rPr lang="en-US" sz="3200" b="1" dirty="0" smtClean="0"/>
                        <a:t>Baptize</a:t>
                      </a:r>
                      <a:endParaRPr lang="en-US" sz="3200" b="1" dirty="0"/>
                    </a:p>
                  </a:txBody>
                  <a:tcPr marL="164592" marR="164592" marT="60960" marB="60960"/>
                </a:tc>
                <a:tc>
                  <a:txBody>
                    <a:bodyPr/>
                    <a:lstStyle/>
                    <a:p>
                      <a:pPr algn="ctr"/>
                      <a:r>
                        <a:rPr lang="en-US" sz="3200" b="1" dirty="0" smtClean="0"/>
                        <a:t>Body</a:t>
                      </a:r>
                      <a:r>
                        <a:rPr lang="en-US" sz="3200" b="1" baseline="0" dirty="0" smtClean="0"/>
                        <a:t> of Water</a:t>
                      </a:r>
                      <a:endParaRPr lang="en-US" sz="3200" b="1" dirty="0"/>
                    </a:p>
                  </a:txBody>
                  <a:tcPr marL="164592" marR="164592" marT="60960" marB="60960"/>
                </a:tc>
                <a:tc>
                  <a:txBody>
                    <a:bodyPr/>
                    <a:lstStyle/>
                    <a:p>
                      <a:pPr algn="ctr"/>
                      <a:r>
                        <a:rPr lang="en-US" sz="3200" b="1" baseline="0" dirty="0" smtClean="0"/>
                        <a:t>Pool, Baptistery</a:t>
                      </a:r>
                    </a:p>
                  </a:txBody>
                  <a:tcPr marL="164592" marR="164592" marT="60960" marB="60960"/>
                </a:tc>
              </a:tr>
              <a:tr h="612987">
                <a:tc>
                  <a:txBody>
                    <a:bodyPr/>
                    <a:lstStyle/>
                    <a:p>
                      <a:r>
                        <a:rPr lang="en-US" sz="3200" b="1" dirty="0" smtClean="0"/>
                        <a:t>Sing Hymns</a:t>
                      </a:r>
                      <a:endParaRPr lang="en-US" sz="3200" b="1" dirty="0"/>
                    </a:p>
                  </a:txBody>
                  <a:tcPr marL="164592" marR="164592" marT="60960" marB="60960"/>
                </a:tc>
                <a:tc>
                  <a:txBody>
                    <a:bodyPr/>
                    <a:lstStyle/>
                    <a:p>
                      <a:pPr algn="ctr"/>
                      <a:r>
                        <a:rPr lang="en-US" sz="3200" b="1" dirty="0" smtClean="0"/>
                        <a:t>Songs, Words</a:t>
                      </a:r>
                      <a:endParaRPr lang="en-US" sz="3200" b="1" dirty="0"/>
                    </a:p>
                  </a:txBody>
                  <a:tcPr marL="164592" marR="164592" marT="60960" marB="60960"/>
                </a:tc>
                <a:tc>
                  <a:txBody>
                    <a:bodyPr/>
                    <a:lstStyle/>
                    <a:p>
                      <a:pPr algn="ctr"/>
                      <a:r>
                        <a:rPr lang="en-US" sz="3200" b="1" baseline="0" dirty="0" smtClean="0"/>
                        <a:t>Notes, Books</a:t>
                      </a:r>
                    </a:p>
                  </a:txBody>
                  <a:tcPr marL="164592" marR="164592" marT="60960" marB="60960"/>
                </a:tc>
              </a:tr>
              <a:tr h="612987">
                <a:tc>
                  <a:txBody>
                    <a:bodyPr/>
                    <a:lstStyle/>
                    <a:p>
                      <a:r>
                        <a:rPr lang="en-US" sz="3200" b="1" dirty="0" smtClean="0"/>
                        <a:t>Play Hymns </a:t>
                      </a:r>
                      <a:r>
                        <a:rPr lang="en-US" sz="3200" b="1" dirty="0" smtClean="0">
                          <a:solidFill>
                            <a:srgbClr val="FF6600"/>
                          </a:solidFill>
                        </a:rPr>
                        <a:t>(?)</a:t>
                      </a:r>
                      <a:endParaRPr lang="en-US" sz="3200" b="1" dirty="0">
                        <a:solidFill>
                          <a:srgbClr val="FF6600"/>
                        </a:solidFill>
                      </a:endParaRPr>
                    </a:p>
                  </a:txBody>
                  <a:tcPr marL="164592" marR="164592" marT="60960" marB="60960"/>
                </a:tc>
                <a:tc>
                  <a:txBody>
                    <a:bodyPr/>
                    <a:lstStyle/>
                    <a:p>
                      <a:pPr algn="ctr"/>
                      <a:r>
                        <a:rPr lang="en-US" sz="3200" b="1" dirty="0" smtClean="0"/>
                        <a:t>Instrument,</a:t>
                      </a:r>
                      <a:r>
                        <a:rPr lang="en-US" sz="3200" b="1" baseline="0" dirty="0" smtClean="0"/>
                        <a:t> Song</a:t>
                      </a:r>
                      <a:endParaRPr lang="en-US" sz="3200" b="1" dirty="0"/>
                    </a:p>
                  </a:txBody>
                  <a:tcPr marL="164592" marR="164592" marT="60960" marB="60960"/>
                </a:tc>
                <a:tc>
                  <a:txBody>
                    <a:bodyPr/>
                    <a:lstStyle/>
                    <a:p>
                      <a:pPr algn="ctr"/>
                      <a:r>
                        <a:rPr lang="en-US" sz="3200" b="1" baseline="0" dirty="0" smtClean="0"/>
                        <a:t>Organ, Guitar</a:t>
                      </a:r>
                    </a:p>
                  </a:txBody>
                  <a:tcPr marL="164592" marR="164592" marT="60960" marB="60960"/>
                </a:tc>
              </a:tr>
              <a:tr h="612987">
                <a:tc>
                  <a:txBody>
                    <a:bodyPr/>
                    <a:lstStyle/>
                    <a:p>
                      <a:r>
                        <a:rPr lang="en-US" sz="3200" b="1" dirty="0" smtClean="0"/>
                        <a:t>Recreation </a:t>
                      </a:r>
                      <a:r>
                        <a:rPr lang="en-US" sz="3200" b="1" dirty="0" smtClean="0">
                          <a:solidFill>
                            <a:srgbClr val="FF6600"/>
                          </a:solidFill>
                        </a:rPr>
                        <a:t>(?)</a:t>
                      </a:r>
                      <a:endParaRPr lang="en-US" sz="3200" b="1" dirty="0">
                        <a:solidFill>
                          <a:srgbClr val="FF6600"/>
                        </a:solidFill>
                      </a:endParaRPr>
                    </a:p>
                  </a:txBody>
                  <a:tcPr marL="164592" marR="164592" marT="60960" marB="60960"/>
                </a:tc>
                <a:tc>
                  <a:txBody>
                    <a:bodyPr/>
                    <a:lstStyle/>
                    <a:p>
                      <a:pPr algn="ctr"/>
                      <a:r>
                        <a:rPr lang="en-US" sz="3200" b="1" dirty="0" smtClean="0"/>
                        <a:t>Fun, Games</a:t>
                      </a:r>
                      <a:endParaRPr lang="en-US" sz="3200" b="1" dirty="0"/>
                    </a:p>
                  </a:txBody>
                  <a:tcPr marL="164592" marR="164592" marT="60960" marB="60960"/>
                </a:tc>
                <a:tc>
                  <a:txBody>
                    <a:bodyPr/>
                    <a:lstStyle/>
                    <a:p>
                      <a:pPr algn="ctr"/>
                      <a:r>
                        <a:rPr lang="en-US" sz="3200" b="1" baseline="0" dirty="0" smtClean="0"/>
                        <a:t>Gym</a:t>
                      </a:r>
                    </a:p>
                  </a:txBody>
                  <a:tcPr marL="164592" marR="164592" marT="60960" marB="60960"/>
                </a:tc>
              </a:tr>
            </a:tbl>
          </a:graphicData>
        </a:graphic>
      </p:graphicFrame>
      <p:sp>
        <p:nvSpPr>
          <p:cNvPr id="6" name="TextBox 5"/>
          <p:cNvSpPr txBox="1"/>
          <p:nvPr/>
        </p:nvSpPr>
        <p:spPr>
          <a:xfrm rot="5400000">
            <a:off x="12197519" y="3180312"/>
            <a:ext cx="7313401" cy="952787"/>
          </a:xfrm>
          <a:prstGeom prst="rect">
            <a:avLst/>
          </a:prstGeom>
          <a:noFill/>
        </p:spPr>
        <p:txBody>
          <a:bodyPr wrap="square" lIns="135852" tIns="67926" rIns="135852" bIns="67926" rtlCol="0">
            <a:spAutoFit/>
          </a:bodyPr>
          <a:lstStyle/>
          <a:p>
            <a:r>
              <a:rPr lang="en-US" sz="5300" dirty="0">
                <a:latin typeface="Papyrus"/>
                <a:cs typeface="Papyrus"/>
              </a:rPr>
              <a:t>The Music Question</a:t>
            </a:r>
          </a:p>
        </p:txBody>
      </p:sp>
    </p:spTree>
    <p:extLst>
      <p:ext uri="{BB962C8B-B14F-4D97-AF65-F5344CB8AC3E}">
        <p14:creationId xmlns:p14="http://schemas.microsoft.com/office/powerpoint/2010/main" val="484749777"/>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 y="366184"/>
            <a:ext cx="15272520" cy="1524000"/>
          </a:xfrm>
        </p:spPr>
        <p:txBody>
          <a:bodyPr/>
          <a:lstStyle/>
          <a:p>
            <a:pPr algn="ctr"/>
            <a:r>
              <a:rPr lang="en-US" sz="6500" b="1" dirty="0">
                <a:effectLst>
                  <a:outerShdw blurRad="50800" dist="38100" dir="2700000" algn="tl" rotWithShape="0">
                    <a:prstClr val="black">
                      <a:alpha val="40000"/>
                    </a:prstClr>
                  </a:outerShdw>
                </a:effectLst>
                <a:latin typeface="Papyrus"/>
                <a:cs typeface="Papyrus"/>
              </a:rPr>
              <a:t>“No Authority For Many Things”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64886858"/>
              </p:ext>
            </p:extLst>
          </p:nvPr>
        </p:nvGraphicFramePr>
        <p:xfrm>
          <a:off x="822960" y="2133600"/>
          <a:ext cx="13716000" cy="6742857"/>
        </p:xfrm>
        <a:graphic>
          <a:graphicData uri="http://schemas.openxmlformats.org/drawingml/2006/table">
            <a:tbl>
              <a:tblPr firstRow="1" bandRow="1">
                <a:tableStyleId>{5C22544A-7EE6-4342-B048-85BDC9FD1C3A}</a:tableStyleId>
              </a:tblPr>
              <a:tblGrid>
                <a:gridCol w="4572000"/>
                <a:gridCol w="4572000"/>
                <a:gridCol w="4572000"/>
              </a:tblGrid>
              <a:tr h="612987">
                <a:tc>
                  <a:txBody>
                    <a:bodyPr/>
                    <a:lstStyle/>
                    <a:p>
                      <a:pPr algn="ctr"/>
                      <a:r>
                        <a:rPr lang="en-US" sz="3200" b="1" dirty="0" smtClean="0">
                          <a:effectLst>
                            <a:outerShdw blurRad="50800" dist="38100" dir="2700000" algn="tl" rotWithShape="0">
                              <a:prstClr val="black">
                                <a:alpha val="40000"/>
                              </a:prstClr>
                            </a:outerShdw>
                          </a:effectLst>
                        </a:rPr>
                        <a:t>Command</a:t>
                      </a:r>
                      <a:endParaRPr lang="en-US" sz="3200" b="1" dirty="0">
                        <a:effectLst>
                          <a:outerShdw blurRad="50800" dist="38100" dir="2700000" algn="tl" rotWithShape="0">
                            <a:prstClr val="black">
                              <a:alpha val="40000"/>
                            </a:prstClr>
                          </a:outerShdw>
                        </a:effectLst>
                      </a:endParaRPr>
                    </a:p>
                  </a:txBody>
                  <a:tcPr marL="164592" marR="164592" marT="60960" marB="60960">
                    <a:cell3D prstMaterial="dkEdge">
                      <a:bevel/>
                      <a:lightRig rig="flood" dir="t"/>
                    </a:cell3D>
                  </a:tcPr>
                </a:tc>
                <a:tc>
                  <a:txBody>
                    <a:bodyPr/>
                    <a:lstStyle/>
                    <a:p>
                      <a:pPr algn="ctr"/>
                      <a:r>
                        <a:rPr lang="en-US" sz="3200" b="1" dirty="0" smtClean="0">
                          <a:effectLst>
                            <a:outerShdw blurRad="50800" dist="38100" dir="2700000" algn="tl" rotWithShape="0">
                              <a:prstClr val="black">
                                <a:alpha val="40000"/>
                              </a:prstClr>
                            </a:outerShdw>
                          </a:effectLst>
                        </a:rPr>
                        <a:t>Authorizes</a:t>
                      </a:r>
                      <a:endParaRPr lang="en-US" sz="3200" b="1" dirty="0">
                        <a:effectLst>
                          <a:outerShdw blurRad="50800" dist="38100" dir="2700000" algn="tl" rotWithShape="0">
                            <a:prstClr val="black">
                              <a:alpha val="40000"/>
                            </a:prstClr>
                          </a:outerShdw>
                        </a:effectLst>
                      </a:endParaRPr>
                    </a:p>
                  </a:txBody>
                  <a:tcPr marL="164592" marR="164592" marT="60960" marB="60960">
                    <a:cell3D prstMaterial="dkEdge">
                      <a:bevel/>
                      <a:lightRig rig="flood" dir="t"/>
                    </a:cell3D>
                  </a:tcPr>
                </a:tc>
                <a:tc>
                  <a:txBody>
                    <a:bodyPr/>
                    <a:lstStyle/>
                    <a:p>
                      <a:pPr algn="ctr"/>
                      <a:r>
                        <a:rPr lang="en-US" sz="3200" b="1" dirty="0" smtClean="0">
                          <a:effectLst>
                            <a:outerShdw blurRad="50800" dist="38100" dir="2700000" algn="tl" rotWithShape="0">
                              <a:prstClr val="black">
                                <a:alpha val="40000"/>
                              </a:prstClr>
                            </a:outerShdw>
                          </a:effectLst>
                        </a:rPr>
                        <a:t>Items</a:t>
                      </a:r>
                      <a:endParaRPr lang="en-US" sz="3200" b="1" dirty="0">
                        <a:effectLst>
                          <a:outerShdw blurRad="50800" dist="38100" dir="2700000" algn="tl" rotWithShape="0">
                            <a:prstClr val="black">
                              <a:alpha val="40000"/>
                            </a:prstClr>
                          </a:outerShdw>
                        </a:effectLst>
                      </a:endParaRPr>
                    </a:p>
                  </a:txBody>
                  <a:tcPr marL="164592" marR="164592" marT="60960" marB="60960">
                    <a:cell3D prstMaterial="dkEdge">
                      <a:bevel/>
                      <a:lightRig rig="flood" dir="t"/>
                    </a:cell3D>
                  </a:tcPr>
                </a:tc>
              </a:tr>
              <a:tr h="612987">
                <a:tc>
                  <a:txBody>
                    <a:bodyPr/>
                    <a:lstStyle/>
                    <a:p>
                      <a:pPr algn="l"/>
                      <a:r>
                        <a:rPr lang="en-US" sz="3200" b="1" dirty="0" smtClean="0"/>
                        <a:t>Ark</a:t>
                      </a:r>
                      <a:endParaRPr lang="en-US" sz="3200" b="1" dirty="0"/>
                    </a:p>
                  </a:txBody>
                  <a:tcPr marL="164592" marR="164592" marT="60960" marB="60960"/>
                </a:tc>
                <a:tc>
                  <a:txBody>
                    <a:bodyPr/>
                    <a:lstStyle/>
                    <a:p>
                      <a:pPr algn="ctr"/>
                      <a:r>
                        <a:rPr lang="en-US" sz="3200" b="1" dirty="0" smtClean="0"/>
                        <a:t>Tools</a:t>
                      </a:r>
                      <a:endParaRPr lang="en-US" sz="3200" b="1" dirty="0"/>
                    </a:p>
                  </a:txBody>
                  <a:tcPr marL="164592" marR="164592" marT="60960" marB="60960"/>
                </a:tc>
                <a:tc>
                  <a:txBody>
                    <a:bodyPr/>
                    <a:lstStyle/>
                    <a:p>
                      <a:pPr algn="ctr"/>
                      <a:r>
                        <a:rPr lang="en-US" sz="3200" b="1" dirty="0" smtClean="0"/>
                        <a:t>Hammer</a:t>
                      </a:r>
                      <a:endParaRPr lang="en-US" sz="3200" b="1" dirty="0"/>
                    </a:p>
                  </a:txBody>
                  <a:tcPr marL="164592" marR="164592" marT="60960" marB="60960"/>
                </a:tc>
              </a:tr>
              <a:tr h="612987">
                <a:tc>
                  <a:txBody>
                    <a:bodyPr/>
                    <a:lstStyle/>
                    <a:p>
                      <a:pPr algn="l"/>
                      <a:r>
                        <a:rPr lang="en-US" sz="3200" b="1" dirty="0" smtClean="0"/>
                        <a:t>Assemble</a:t>
                      </a:r>
                      <a:endParaRPr lang="en-US" sz="3200" b="1" dirty="0"/>
                    </a:p>
                  </a:txBody>
                  <a:tcPr marL="164592" marR="164592" marT="60960" marB="60960"/>
                </a:tc>
                <a:tc>
                  <a:txBody>
                    <a:bodyPr/>
                    <a:lstStyle/>
                    <a:p>
                      <a:pPr algn="ctr"/>
                      <a:r>
                        <a:rPr lang="en-US" sz="3200" b="1" dirty="0" smtClean="0"/>
                        <a:t>Place</a:t>
                      </a:r>
                      <a:endParaRPr lang="en-US" sz="3200" b="1" dirty="0"/>
                    </a:p>
                  </a:txBody>
                  <a:tcPr marL="164592" marR="164592" marT="60960" marB="60960"/>
                </a:tc>
                <a:tc>
                  <a:txBody>
                    <a:bodyPr/>
                    <a:lstStyle/>
                    <a:p>
                      <a:pPr algn="ctr"/>
                      <a:r>
                        <a:rPr lang="en-US" sz="3200" b="1" dirty="0" smtClean="0"/>
                        <a:t>Buy, Rent</a:t>
                      </a:r>
                      <a:endParaRPr lang="en-US" sz="3200" b="1" dirty="0"/>
                    </a:p>
                  </a:txBody>
                  <a:tcPr marL="164592" marR="164592" marT="60960" marB="60960"/>
                </a:tc>
              </a:tr>
              <a:tr h="612987">
                <a:tc>
                  <a:txBody>
                    <a:bodyPr/>
                    <a:lstStyle/>
                    <a:p>
                      <a:pPr algn="l"/>
                      <a:r>
                        <a:rPr lang="en-US" sz="3200" b="1" dirty="0" smtClean="0"/>
                        <a:t>Teach &amp; Preach</a:t>
                      </a:r>
                      <a:endParaRPr lang="en-US" sz="3200" b="1" dirty="0"/>
                    </a:p>
                  </a:txBody>
                  <a:tcPr marL="164592" marR="164592" marT="60960" marB="60960"/>
                </a:tc>
                <a:tc>
                  <a:txBody>
                    <a:bodyPr/>
                    <a:lstStyle/>
                    <a:p>
                      <a:pPr algn="ctr"/>
                      <a:r>
                        <a:rPr lang="en-US" sz="3200" b="1" dirty="0" smtClean="0"/>
                        <a:t>Ways</a:t>
                      </a:r>
                      <a:r>
                        <a:rPr lang="en-US" sz="3200" b="1" baseline="0" dirty="0" smtClean="0"/>
                        <a:t> &amp; Means</a:t>
                      </a:r>
                      <a:endParaRPr lang="en-US" sz="3200" b="1" dirty="0"/>
                    </a:p>
                  </a:txBody>
                  <a:tcPr marL="164592" marR="164592" marT="60960" marB="60960"/>
                </a:tc>
                <a:tc>
                  <a:txBody>
                    <a:bodyPr/>
                    <a:lstStyle/>
                    <a:p>
                      <a:pPr algn="ctr"/>
                      <a:r>
                        <a:rPr lang="en-US" sz="3200" b="1" dirty="0" smtClean="0"/>
                        <a:t>Write,</a:t>
                      </a:r>
                      <a:r>
                        <a:rPr lang="en-US" sz="3200" b="1" baseline="0" dirty="0" smtClean="0"/>
                        <a:t> Speak</a:t>
                      </a:r>
                      <a:endParaRPr lang="en-US" sz="3200" b="1" dirty="0"/>
                    </a:p>
                  </a:txBody>
                  <a:tcPr marL="164592" marR="164592" marT="60960" marB="60960"/>
                </a:tc>
              </a:tr>
              <a:tr h="612987">
                <a:tc>
                  <a:txBody>
                    <a:bodyPr/>
                    <a:lstStyle/>
                    <a:p>
                      <a:pPr algn="l"/>
                      <a:r>
                        <a:rPr lang="en-US" sz="3200" b="1" dirty="0" smtClean="0"/>
                        <a:t>Go</a:t>
                      </a:r>
                      <a:endParaRPr lang="en-US" sz="3200" b="1" dirty="0"/>
                    </a:p>
                  </a:txBody>
                  <a:tcPr marL="164592" marR="164592" marT="60960" marB="60960"/>
                </a:tc>
                <a:tc>
                  <a:txBody>
                    <a:bodyPr/>
                    <a:lstStyle/>
                    <a:p>
                      <a:pPr algn="ctr"/>
                      <a:r>
                        <a:rPr lang="en-US" sz="3200" b="1" dirty="0" smtClean="0"/>
                        <a:t>Travel</a:t>
                      </a:r>
                      <a:endParaRPr lang="en-US" sz="3200" b="1" dirty="0"/>
                    </a:p>
                  </a:txBody>
                  <a:tcPr marL="164592" marR="164592" marT="60960" marB="60960"/>
                </a:tc>
                <a:tc>
                  <a:txBody>
                    <a:bodyPr/>
                    <a:lstStyle/>
                    <a:p>
                      <a:pPr algn="ctr"/>
                      <a:r>
                        <a:rPr lang="en-US" sz="3200" b="1" dirty="0" smtClean="0"/>
                        <a:t>Walk, Sail,</a:t>
                      </a:r>
                      <a:r>
                        <a:rPr lang="en-US" sz="3200" b="1" baseline="0" dirty="0" smtClean="0"/>
                        <a:t> Drive</a:t>
                      </a:r>
                      <a:endParaRPr lang="en-US" sz="3200" b="1" dirty="0"/>
                    </a:p>
                  </a:txBody>
                  <a:tcPr marL="164592" marR="164592" marT="60960" marB="60960"/>
                </a:tc>
              </a:tr>
              <a:tr h="612987">
                <a:tc>
                  <a:txBody>
                    <a:bodyPr/>
                    <a:lstStyle/>
                    <a:p>
                      <a:pPr algn="l"/>
                      <a:r>
                        <a:rPr lang="en-US" sz="3200" b="1" dirty="0" smtClean="0"/>
                        <a:t>Give</a:t>
                      </a:r>
                      <a:endParaRPr lang="en-US" sz="3200" b="1" dirty="0"/>
                    </a:p>
                  </a:txBody>
                  <a:tcPr marL="164592" marR="164592" marT="60960" marB="60960"/>
                </a:tc>
                <a:tc>
                  <a:txBody>
                    <a:bodyPr/>
                    <a:lstStyle/>
                    <a:p>
                      <a:pPr algn="ctr"/>
                      <a:r>
                        <a:rPr lang="en-US" sz="3200" b="1" dirty="0" smtClean="0"/>
                        <a:t>Collection</a:t>
                      </a:r>
                      <a:endParaRPr lang="en-US" sz="3200" b="1" dirty="0"/>
                    </a:p>
                  </a:txBody>
                  <a:tcPr marL="164592" marR="164592" marT="60960" marB="60960"/>
                </a:tc>
                <a:tc>
                  <a:txBody>
                    <a:bodyPr/>
                    <a:lstStyle/>
                    <a:p>
                      <a:pPr algn="ctr"/>
                      <a:r>
                        <a:rPr lang="en-US" sz="3200" b="1" dirty="0" smtClean="0"/>
                        <a:t>Basket,</a:t>
                      </a:r>
                      <a:r>
                        <a:rPr lang="en-US" sz="3200" b="1" baseline="0" dirty="0" smtClean="0"/>
                        <a:t> Treasury</a:t>
                      </a:r>
                    </a:p>
                  </a:txBody>
                  <a:tcPr marL="164592" marR="164592" marT="60960" marB="60960"/>
                </a:tc>
              </a:tr>
              <a:tr h="612987">
                <a:tc>
                  <a:txBody>
                    <a:bodyPr/>
                    <a:lstStyle/>
                    <a:p>
                      <a:pPr algn="l"/>
                      <a:r>
                        <a:rPr lang="en-US" sz="3200" b="1" dirty="0" smtClean="0"/>
                        <a:t>Lord’s Supper</a:t>
                      </a:r>
                      <a:endParaRPr lang="en-US" sz="3200" b="1" dirty="0"/>
                    </a:p>
                  </a:txBody>
                  <a:tcPr marL="164592" marR="164592" marT="60960" marB="60960"/>
                </a:tc>
                <a:tc>
                  <a:txBody>
                    <a:bodyPr/>
                    <a:lstStyle/>
                    <a:p>
                      <a:pPr algn="ctr"/>
                      <a:r>
                        <a:rPr lang="en-US" sz="3200" b="1" dirty="0" smtClean="0"/>
                        <a:t>Containers</a:t>
                      </a:r>
                      <a:endParaRPr lang="en-US" sz="3200" b="1" dirty="0"/>
                    </a:p>
                  </a:txBody>
                  <a:tcPr marL="164592" marR="164592" marT="60960" marB="60960"/>
                </a:tc>
                <a:tc>
                  <a:txBody>
                    <a:bodyPr/>
                    <a:lstStyle/>
                    <a:p>
                      <a:pPr algn="ctr"/>
                      <a:r>
                        <a:rPr lang="en-US" sz="3200" b="1" baseline="0" dirty="0" smtClean="0"/>
                        <a:t>Plate, Cup(s)</a:t>
                      </a:r>
                    </a:p>
                  </a:txBody>
                  <a:tcPr marL="164592" marR="164592" marT="60960" marB="60960"/>
                </a:tc>
              </a:tr>
              <a:tr h="612987">
                <a:tc>
                  <a:txBody>
                    <a:bodyPr/>
                    <a:lstStyle/>
                    <a:p>
                      <a:pPr algn="l"/>
                      <a:r>
                        <a:rPr lang="en-US" sz="3200" b="1" dirty="0" smtClean="0"/>
                        <a:t>Baptize</a:t>
                      </a:r>
                      <a:endParaRPr lang="en-US" sz="3200" b="1" dirty="0"/>
                    </a:p>
                  </a:txBody>
                  <a:tcPr marL="164592" marR="164592" marT="60960" marB="60960"/>
                </a:tc>
                <a:tc>
                  <a:txBody>
                    <a:bodyPr/>
                    <a:lstStyle/>
                    <a:p>
                      <a:pPr algn="ctr"/>
                      <a:r>
                        <a:rPr lang="en-US" sz="3200" b="1" dirty="0" smtClean="0"/>
                        <a:t>Body</a:t>
                      </a:r>
                      <a:r>
                        <a:rPr lang="en-US" sz="3200" b="1" baseline="0" dirty="0" smtClean="0"/>
                        <a:t> of Water</a:t>
                      </a:r>
                      <a:endParaRPr lang="en-US" sz="3200" b="1" dirty="0"/>
                    </a:p>
                  </a:txBody>
                  <a:tcPr marL="164592" marR="164592" marT="60960" marB="60960"/>
                </a:tc>
                <a:tc>
                  <a:txBody>
                    <a:bodyPr/>
                    <a:lstStyle/>
                    <a:p>
                      <a:pPr algn="ctr"/>
                      <a:r>
                        <a:rPr lang="en-US" sz="3200" b="1" baseline="0" dirty="0" smtClean="0"/>
                        <a:t>Pool, Baptistery</a:t>
                      </a:r>
                    </a:p>
                  </a:txBody>
                  <a:tcPr marL="164592" marR="164592" marT="60960" marB="60960"/>
                </a:tc>
              </a:tr>
              <a:tr h="612987">
                <a:tc>
                  <a:txBody>
                    <a:bodyPr/>
                    <a:lstStyle/>
                    <a:p>
                      <a:pPr algn="l"/>
                      <a:r>
                        <a:rPr lang="en-US" sz="3200" b="1" dirty="0" smtClean="0"/>
                        <a:t>Sing Hymns</a:t>
                      </a:r>
                      <a:endParaRPr lang="en-US" sz="3200" b="1" dirty="0"/>
                    </a:p>
                  </a:txBody>
                  <a:tcPr marL="164592" marR="164592" marT="60960" marB="60960"/>
                </a:tc>
                <a:tc>
                  <a:txBody>
                    <a:bodyPr/>
                    <a:lstStyle/>
                    <a:p>
                      <a:pPr algn="ctr"/>
                      <a:r>
                        <a:rPr lang="en-US" sz="3200" b="1" dirty="0" smtClean="0"/>
                        <a:t>Songs, Words</a:t>
                      </a:r>
                      <a:endParaRPr lang="en-US" sz="3200" b="1" dirty="0"/>
                    </a:p>
                  </a:txBody>
                  <a:tcPr marL="164592" marR="164592" marT="60960" marB="60960"/>
                </a:tc>
                <a:tc>
                  <a:txBody>
                    <a:bodyPr/>
                    <a:lstStyle/>
                    <a:p>
                      <a:pPr algn="ctr"/>
                      <a:r>
                        <a:rPr lang="en-US" sz="3200" b="1" baseline="0" dirty="0" smtClean="0"/>
                        <a:t>Notes, Books</a:t>
                      </a:r>
                    </a:p>
                  </a:txBody>
                  <a:tcPr marL="164592" marR="164592" marT="60960" marB="60960"/>
                </a:tc>
              </a:tr>
              <a:tr h="612987">
                <a:tc>
                  <a:txBody>
                    <a:bodyPr/>
                    <a:lstStyle/>
                    <a:p>
                      <a:pPr algn="l"/>
                      <a:r>
                        <a:rPr lang="en-US" sz="3200" b="1" dirty="0" smtClean="0"/>
                        <a:t>Play Hymns </a:t>
                      </a:r>
                      <a:r>
                        <a:rPr lang="en-US" sz="3200" b="1" dirty="0" smtClean="0">
                          <a:solidFill>
                            <a:srgbClr val="FF0000"/>
                          </a:solidFill>
                        </a:rPr>
                        <a:t>(?)</a:t>
                      </a:r>
                      <a:endParaRPr lang="en-US" sz="3200" b="1" dirty="0">
                        <a:solidFill>
                          <a:srgbClr val="FF0000"/>
                        </a:solidFill>
                      </a:endParaRPr>
                    </a:p>
                  </a:txBody>
                  <a:tcPr marL="164592" marR="164592" marT="60960" marB="60960"/>
                </a:tc>
                <a:tc>
                  <a:txBody>
                    <a:bodyPr/>
                    <a:lstStyle/>
                    <a:p>
                      <a:pPr algn="ctr"/>
                      <a:r>
                        <a:rPr lang="en-US" sz="3200" b="1" strike="sngStrike" dirty="0" smtClean="0">
                          <a:solidFill>
                            <a:srgbClr val="FF0000"/>
                          </a:solidFill>
                        </a:rPr>
                        <a:t>Instrument,</a:t>
                      </a:r>
                      <a:r>
                        <a:rPr lang="en-US" sz="3200" b="1" strike="sngStrike" baseline="0" dirty="0" smtClean="0">
                          <a:solidFill>
                            <a:srgbClr val="FF0000"/>
                          </a:solidFill>
                        </a:rPr>
                        <a:t> Song</a:t>
                      </a:r>
                      <a:endParaRPr lang="en-US" sz="3200" b="1" strike="sngStrike" dirty="0">
                        <a:solidFill>
                          <a:srgbClr val="FF0000"/>
                        </a:solidFill>
                      </a:endParaRPr>
                    </a:p>
                  </a:txBody>
                  <a:tcPr marL="164592" marR="164592" marT="60960" marB="60960"/>
                </a:tc>
                <a:tc>
                  <a:txBody>
                    <a:bodyPr/>
                    <a:lstStyle/>
                    <a:p>
                      <a:pPr algn="ctr"/>
                      <a:r>
                        <a:rPr lang="en-US" sz="3200" b="1" strike="sngStrike" baseline="0" dirty="0" smtClean="0">
                          <a:solidFill>
                            <a:srgbClr val="FF0000"/>
                          </a:solidFill>
                        </a:rPr>
                        <a:t>Organ, Guitar</a:t>
                      </a:r>
                    </a:p>
                  </a:txBody>
                  <a:tcPr marL="164592" marR="164592" marT="60960" marB="60960"/>
                </a:tc>
              </a:tr>
              <a:tr h="612987">
                <a:tc>
                  <a:txBody>
                    <a:bodyPr/>
                    <a:lstStyle/>
                    <a:p>
                      <a:pPr algn="l"/>
                      <a:r>
                        <a:rPr lang="en-US" sz="3200" b="1" dirty="0" smtClean="0"/>
                        <a:t>Recreation </a:t>
                      </a:r>
                      <a:r>
                        <a:rPr lang="en-US" sz="3200" b="1" dirty="0" smtClean="0">
                          <a:solidFill>
                            <a:srgbClr val="FF0000"/>
                          </a:solidFill>
                        </a:rPr>
                        <a:t>(?)</a:t>
                      </a:r>
                      <a:endParaRPr lang="en-US" sz="3200" b="1" dirty="0">
                        <a:solidFill>
                          <a:srgbClr val="FF0000"/>
                        </a:solidFill>
                      </a:endParaRPr>
                    </a:p>
                  </a:txBody>
                  <a:tcPr marL="164592" marR="164592" marT="60960" marB="60960"/>
                </a:tc>
                <a:tc>
                  <a:txBody>
                    <a:bodyPr/>
                    <a:lstStyle/>
                    <a:p>
                      <a:pPr algn="ctr"/>
                      <a:r>
                        <a:rPr lang="en-US" sz="3200" b="1" strike="sngStrike" dirty="0" smtClean="0">
                          <a:solidFill>
                            <a:srgbClr val="FF0000"/>
                          </a:solidFill>
                        </a:rPr>
                        <a:t>Fun, Games</a:t>
                      </a:r>
                      <a:endParaRPr lang="en-US" sz="3200" b="1" strike="sngStrike" dirty="0">
                        <a:solidFill>
                          <a:srgbClr val="FF0000"/>
                        </a:solidFill>
                      </a:endParaRPr>
                    </a:p>
                  </a:txBody>
                  <a:tcPr marL="164592" marR="164592" marT="60960" marB="60960"/>
                </a:tc>
                <a:tc>
                  <a:txBody>
                    <a:bodyPr/>
                    <a:lstStyle/>
                    <a:p>
                      <a:pPr algn="ctr"/>
                      <a:r>
                        <a:rPr lang="en-US" sz="3200" b="1" strike="sngStrike" baseline="0" dirty="0" smtClean="0">
                          <a:solidFill>
                            <a:srgbClr val="FF0000"/>
                          </a:solidFill>
                        </a:rPr>
                        <a:t>Gym</a:t>
                      </a:r>
                    </a:p>
                  </a:txBody>
                  <a:tcPr marL="164592" marR="164592" marT="60960" marB="60960"/>
                </a:tc>
              </a:tr>
            </a:tbl>
          </a:graphicData>
        </a:graphic>
      </p:graphicFrame>
      <p:sp>
        <p:nvSpPr>
          <p:cNvPr id="6" name="TextBox 5"/>
          <p:cNvSpPr txBox="1"/>
          <p:nvPr/>
        </p:nvSpPr>
        <p:spPr>
          <a:xfrm rot="5400000">
            <a:off x="12197519" y="3180312"/>
            <a:ext cx="7313401" cy="952787"/>
          </a:xfrm>
          <a:prstGeom prst="rect">
            <a:avLst/>
          </a:prstGeom>
          <a:noFill/>
        </p:spPr>
        <p:txBody>
          <a:bodyPr wrap="square" lIns="135852" tIns="67926" rIns="135852" bIns="67926" rtlCol="0">
            <a:spAutoFit/>
          </a:bodyPr>
          <a:lstStyle/>
          <a:p>
            <a:r>
              <a:rPr lang="en-US" sz="5300" dirty="0">
                <a:latin typeface="Papyrus"/>
                <a:cs typeface="Papyrus"/>
              </a:rPr>
              <a:t>The Music Question</a:t>
            </a:r>
          </a:p>
        </p:txBody>
      </p:sp>
    </p:spTree>
    <p:extLst>
      <p:ext uri="{BB962C8B-B14F-4D97-AF65-F5344CB8AC3E}">
        <p14:creationId xmlns:p14="http://schemas.microsoft.com/office/powerpoint/2010/main" val="72904790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effectLst>
                  <a:outerShdw blurRad="50800" dist="38100" dir="2700000" algn="tl" rotWithShape="0">
                    <a:prstClr val="black">
                      <a:alpha val="40000"/>
                    </a:prstClr>
                  </a:outerShdw>
                </a:effectLst>
              </a:rPr>
              <a:t>The Music Question</a:t>
            </a:r>
            <a:endParaRPr lang="en-US" dirty="0">
              <a:effectLst>
                <a:outerShdw blurRad="50800" dist="38100" dir="2700000" algn="tl" rotWithShape="0">
                  <a:prstClr val="black">
                    <a:alpha val="40000"/>
                  </a:prstClr>
                </a:outerShdw>
              </a:effectLst>
            </a:endParaRPr>
          </a:p>
        </p:txBody>
      </p:sp>
      <p:sp>
        <p:nvSpPr>
          <p:cNvPr id="3" name="Subtitle 2"/>
          <p:cNvSpPr>
            <a:spLocks noGrp="1"/>
          </p:cNvSpPr>
          <p:nvPr>
            <p:ph type="subTitle" idx="1"/>
          </p:nvPr>
        </p:nvSpPr>
        <p:spPr/>
        <p:txBody>
          <a:bodyPr>
            <a:normAutofit/>
          </a:bodyPr>
          <a:lstStyle/>
          <a:p>
            <a:r>
              <a:rPr lang="en-US" sz="4200" b="1" dirty="0">
                <a:solidFill>
                  <a:schemeClr val="tx1"/>
                </a:solidFill>
              </a:rPr>
              <a:t>Singing or Instrumental?</a:t>
            </a:r>
          </a:p>
        </p:txBody>
      </p:sp>
    </p:spTree>
    <p:extLst>
      <p:ext uri="{BB962C8B-B14F-4D97-AF65-F5344CB8AC3E}">
        <p14:creationId xmlns:p14="http://schemas.microsoft.com/office/powerpoint/2010/main" val="63610551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 y="366184"/>
            <a:ext cx="15272520" cy="1524000"/>
          </a:xfrm>
        </p:spPr>
        <p:txBody>
          <a:bodyPr/>
          <a:lstStyle/>
          <a:p>
            <a:pPr algn="ctr"/>
            <a:r>
              <a:rPr lang="en-US" sz="7100" b="1" dirty="0">
                <a:effectLst>
                  <a:outerShdw blurRad="50800" dist="38100" dir="2700000" algn="tl" rotWithShape="0">
                    <a:prstClr val="black">
                      <a:alpha val="40000"/>
                    </a:prstClr>
                  </a:outerShdw>
                </a:effectLst>
                <a:latin typeface="Papyrus"/>
                <a:cs typeface="Papyrus"/>
              </a:rPr>
              <a:t>“Instruments Are Just An </a:t>
            </a:r>
            <a:r>
              <a:rPr lang="en-US" sz="7100" b="1" u="sng" dirty="0">
                <a:solidFill>
                  <a:schemeClr val="tx1"/>
                </a:solidFill>
                <a:effectLst>
                  <a:outerShdw blurRad="50800" dist="38100" dir="2700000" algn="tl" rotWithShape="0">
                    <a:prstClr val="black">
                      <a:alpha val="40000"/>
                    </a:prstClr>
                  </a:outerShdw>
                </a:effectLst>
                <a:latin typeface="Papyrus"/>
                <a:cs typeface="Papyrus"/>
              </a:rPr>
              <a:t>Aid</a:t>
            </a:r>
            <a:r>
              <a:rPr lang="en-US" sz="7100" b="1" dirty="0">
                <a:effectLst>
                  <a:outerShdw blurRad="50800" dist="38100" dir="2700000" algn="tl" rotWithShape="0">
                    <a:prstClr val="black">
                      <a:alpha val="40000"/>
                    </a:prstClr>
                  </a:outerShdw>
                </a:effectLst>
                <a:latin typeface="Papyrus"/>
                <a:cs typeface="Papyrus"/>
              </a:rPr>
              <a: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16551116"/>
              </p:ext>
            </p:extLst>
          </p:nvPr>
        </p:nvGraphicFramePr>
        <p:xfrm>
          <a:off x="822960" y="2133600"/>
          <a:ext cx="13716000" cy="6664960"/>
        </p:xfrm>
        <a:graphic>
          <a:graphicData uri="http://schemas.openxmlformats.org/drawingml/2006/table">
            <a:tbl>
              <a:tblPr firstRow="1" bandRow="1">
                <a:tableStyleId>{5C22544A-7EE6-4342-B048-85BDC9FD1C3A}</a:tableStyleId>
              </a:tblPr>
              <a:tblGrid>
                <a:gridCol w="4572000"/>
                <a:gridCol w="4572000"/>
                <a:gridCol w="4572000"/>
              </a:tblGrid>
              <a:tr h="690880">
                <a:tc>
                  <a:txBody>
                    <a:bodyPr/>
                    <a:lstStyle/>
                    <a:p>
                      <a:pPr algn="ctr"/>
                      <a:r>
                        <a:rPr lang="en-US" sz="3700" dirty="0" smtClean="0">
                          <a:effectLst>
                            <a:outerShdw blurRad="50800" dist="38100" dir="2700000" algn="tl" rotWithShape="0">
                              <a:prstClr val="black">
                                <a:alpha val="40000"/>
                              </a:prstClr>
                            </a:outerShdw>
                          </a:effectLst>
                        </a:rPr>
                        <a:t>Authorized</a:t>
                      </a:r>
                      <a:endParaRPr lang="en-US" sz="3700" dirty="0">
                        <a:effectLst>
                          <a:outerShdw blurRad="50800" dist="38100" dir="2700000" algn="tl" rotWithShape="0">
                            <a:prstClr val="black">
                              <a:alpha val="40000"/>
                            </a:prstClr>
                          </a:outerShdw>
                        </a:effectLst>
                      </a:endParaRPr>
                    </a:p>
                  </a:txBody>
                  <a:tcPr marL="164592" marR="164592" marT="60960" marB="60960">
                    <a:cell3D prstMaterial="dkEdge">
                      <a:bevel/>
                      <a:lightRig rig="flood" dir="t"/>
                    </a:cell3D>
                  </a:tcPr>
                </a:tc>
                <a:tc>
                  <a:txBody>
                    <a:bodyPr/>
                    <a:lstStyle/>
                    <a:p>
                      <a:pPr algn="ctr"/>
                      <a:r>
                        <a:rPr lang="en-US" sz="3700" dirty="0" smtClean="0">
                          <a:effectLst>
                            <a:outerShdw blurRad="50800" dist="38100" dir="2700000" algn="tl" rotWithShape="0">
                              <a:prstClr val="black">
                                <a:alpha val="40000"/>
                              </a:prstClr>
                            </a:outerShdw>
                          </a:effectLst>
                        </a:rPr>
                        <a:t>Aid</a:t>
                      </a:r>
                      <a:endParaRPr lang="en-US" sz="3700" dirty="0">
                        <a:effectLst>
                          <a:outerShdw blurRad="50800" dist="38100" dir="2700000" algn="tl" rotWithShape="0">
                            <a:prstClr val="black">
                              <a:alpha val="40000"/>
                            </a:prstClr>
                          </a:outerShdw>
                        </a:effectLst>
                      </a:endParaRPr>
                    </a:p>
                  </a:txBody>
                  <a:tcPr marL="164592" marR="164592" marT="60960" marB="60960">
                    <a:cell3D prstMaterial="dkEdge">
                      <a:bevel/>
                      <a:lightRig rig="flood" dir="t"/>
                    </a:cell3D>
                  </a:tcPr>
                </a:tc>
                <a:tc>
                  <a:txBody>
                    <a:bodyPr/>
                    <a:lstStyle/>
                    <a:p>
                      <a:pPr algn="ctr"/>
                      <a:r>
                        <a:rPr lang="en-US" sz="3700" dirty="0" smtClean="0">
                          <a:effectLst>
                            <a:outerShdw blurRad="50800" dist="38100" dir="2700000" algn="tl" rotWithShape="0">
                              <a:prstClr val="black">
                                <a:alpha val="40000"/>
                              </a:prstClr>
                            </a:outerShdw>
                          </a:effectLst>
                        </a:rPr>
                        <a:t>Addition</a:t>
                      </a:r>
                      <a:endParaRPr lang="en-US" sz="3700" dirty="0">
                        <a:effectLst>
                          <a:outerShdw blurRad="50800" dist="38100" dir="2700000" algn="tl" rotWithShape="0">
                            <a:prstClr val="black">
                              <a:alpha val="40000"/>
                            </a:prstClr>
                          </a:outerShdw>
                        </a:effectLst>
                      </a:endParaRPr>
                    </a:p>
                  </a:txBody>
                  <a:tcPr marL="164592" marR="164592" marT="60960" marB="60960">
                    <a:cell3D prstMaterial="dkEdge">
                      <a:bevel/>
                      <a:lightRig rig="flood" dir="t"/>
                    </a:cell3D>
                  </a:tcPr>
                </a:tc>
              </a:tr>
              <a:tr h="1259840">
                <a:tc>
                  <a:txBody>
                    <a:bodyPr/>
                    <a:lstStyle/>
                    <a:p>
                      <a:r>
                        <a:rPr lang="en-US" sz="3700" dirty="0" smtClean="0"/>
                        <a:t>Ark</a:t>
                      </a:r>
                      <a:endParaRPr lang="en-US" sz="3700" dirty="0"/>
                    </a:p>
                  </a:txBody>
                  <a:tcPr marL="164592" marR="164592" marT="60960" marB="60960"/>
                </a:tc>
                <a:tc>
                  <a:txBody>
                    <a:bodyPr/>
                    <a:lstStyle/>
                    <a:p>
                      <a:r>
                        <a:rPr lang="en-US" sz="3700" dirty="0" smtClean="0"/>
                        <a:t>Ax,</a:t>
                      </a:r>
                      <a:r>
                        <a:rPr lang="en-US" sz="3700" baseline="0" dirty="0" smtClean="0"/>
                        <a:t> Saw, Hammer</a:t>
                      </a:r>
                      <a:endParaRPr lang="en-US" sz="3700" dirty="0"/>
                    </a:p>
                  </a:txBody>
                  <a:tcPr marL="164592" marR="164592" marT="60960" marB="60960"/>
                </a:tc>
                <a:tc>
                  <a:txBody>
                    <a:bodyPr/>
                    <a:lstStyle/>
                    <a:p>
                      <a:r>
                        <a:rPr lang="en-US" sz="3700" dirty="0" smtClean="0"/>
                        <a:t>Game</a:t>
                      </a:r>
                      <a:r>
                        <a:rPr lang="en-US" sz="3700" baseline="0" dirty="0" smtClean="0"/>
                        <a:t> Room</a:t>
                      </a:r>
                    </a:p>
                    <a:p>
                      <a:r>
                        <a:rPr lang="en-US" sz="3200" i="1" baseline="0" dirty="0" smtClean="0">
                          <a:solidFill>
                            <a:srgbClr val="FF0000"/>
                          </a:solidFill>
                        </a:rPr>
                        <a:t>(Another Building)</a:t>
                      </a:r>
                      <a:endParaRPr lang="en-US" sz="3200" i="1" dirty="0">
                        <a:solidFill>
                          <a:srgbClr val="FF0000"/>
                        </a:solidFill>
                      </a:endParaRPr>
                    </a:p>
                  </a:txBody>
                  <a:tcPr marL="164592" marR="164592" marT="60960" marB="60960"/>
                </a:tc>
              </a:tr>
              <a:tr h="1178560">
                <a:tc>
                  <a:txBody>
                    <a:bodyPr/>
                    <a:lstStyle/>
                    <a:p>
                      <a:r>
                        <a:rPr lang="en-US" sz="3700" dirty="0" smtClean="0"/>
                        <a:t>Baptism</a:t>
                      </a:r>
                      <a:endParaRPr lang="en-US" sz="3700" dirty="0"/>
                    </a:p>
                  </a:txBody>
                  <a:tcPr marL="164592" marR="164592" marT="60960" marB="60960"/>
                </a:tc>
                <a:tc>
                  <a:txBody>
                    <a:bodyPr/>
                    <a:lstStyle/>
                    <a:p>
                      <a:r>
                        <a:rPr lang="en-US" sz="3700" dirty="0" smtClean="0"/>
                        <a:t>Pool, Baptistery</a:t>
                      </a:r>
                      <a:endParaRPr lang="en-US" sz="3700" dirty="0"/>
                    </a:p>
                  </a:txBody>
                  <a:tcPr marL="164592" marR="164592" marT="60960" marB="60960"/>
                </a:tc>
                <a:tc>
                  <a:txBody>
                    <a:bodyPr/>
                    <a:lstStyle/>
                    <a:p>
                      <a:r>
                        <a:rPr lang="en-US" sz="3700" dirty="0" smtClean="0"/>
                        <a:t>Sprinkle</a:t>
                      </a:r>
                    </a:p>
                    <a:p>
                      <a:r>
                        <a:rPr lang="en-US" sz="3200" i="1" dirty="0" smtClean="0">
                          <a:solidFill>
                            <a:srgbClr val="FF0000"/>
                          </a:solidFill>
                        </a:rPr>
                        <a:t>(Another</a:t>
                      </a:r>
                      <a:r>
                        <a:rPr lang="en-US" sz="3200" i="1" baseline="0" dirty="0" smtClean="0">
                          <a:solidFill>
                            <a:srgbClr val="FF0000"/>
                          </a:solidFill>
                        </a:rPr>
                        <a:t> Action)</a:t>
                      </a:r>
                      <a:endParaRPr lang="en-US" sz="3200" i="1" dirty="0">
                        <a:solidFill>
                          <a:srgbClr val="FF0000"/>
                        </a:solidFill>
                      </a:endParaRPr>
                    </a:p>
                  </a:txBody>
                  <a:tcPr marL="164592" marR="164592" marT="60960" marB="60960"/>
                </a:tc>
              </a:tr>
              <a:tr h="1178560">
                <a:tc>
                  <a:txBody>
                    <a:bodyPr/>
                    <a:lstStyle/>
                    <a:p>
                      <a:r>
                        <a:rPr lang="en-US" sz="3700" dirty="0" smtClean="0"/>
                        <a:t>Lord’s Supper</a:t>
                      </a:r>
                      <a:endParaRPr lang="en-US" sz="3700" dirty="0"/>
                    </a:p>
                  </a:txBody>
                  <a:tcPr marL="164592" marR="164592" marT="60960" marB="60960"/>
                </a:tc>
                <a:tc>
                  <a:txBody>
                    <a:bodyPr/>
                    <a:lstStyle/>
                    <a:p>
                      <a:r>
                        <a:rPr lang="en-US" sz="3700" dirty="0" smtClean="0"/>
                        <a:t>Trays, cups</a:t>
                      </a:r>
                      <a:endParaRPr lang="en-US" sz="3700" dirty="0"/>
                    </a:p>
                  </a:txBody>
                  <a:tcPr marL="164592" marR="164592" marT="60960" marB="60960"/>
                </a:tc>
                <a:tc>
                  <a:txBody>
                    <a:bodyPr/>
                    <a:lstStyle/>
                    <a:p>
                      <a:r>
                        <a:rPr lang="en-US" sz="3700" dirty="0" smtClean="0"/>
                        <a:t>Chips </a:t>
                      </a:r>
                      <a:r>
                        <a:rPr lang="en-US" sz="3700" baseline="0" dirty="0" smtClean="0"/>
                        <a:t>&amp; Salsa</a:t>
                      </a:r>
                      <a:endParaRPr lang="en-US" sz="3700" dirty="0" smtClean="0"/>
                    </a:p>
                    <a:p>
                      <a:r>
                        <a:rPr lang="en-US" sz="3200" i="1" dirty="0" smtClean="0">
                          <a:solidFill>
                            <a:srgbClr val="FF0000"/>
                          </a:solidFill>
                        </a:rPr>
                        <a:t>(Another</a:t>
                      </a:r>
                      <a:r>
                        <a:rPr lang="en-US" sz="3200" i="1" baseline="0" dirty="0" smtClean="0">
                          <a:solidFill>
                            <a:srgbClr val="FF0000"/>
                          </a:solidFill>
                        </a:rPr>
                        <a:t> Food)</a:t>
                      </a:r>
                      <a:endParaRPr lang="en-US" sz="3200" i="1" dirty="0">
                        <a:solidFill>
                          <a:srgbClr val="FF0000"/>
                        </a:solidFill>
                      </a:endParaRPr>
                    </a:p>
                  </a:txBody>
                  <a:tcPr marL="164592" marR="164592" marT="60960" marB="60960"/>
                </a:tc>
              </a:tr>
              <a:tr h="1178560">
                <a:tc>
                  <a:txBody>
                    <a:bodyPr/>
                    <a:lstStyle/>
                    <a:p>
                      <a:r>
                        <a:rPr lang="en-US" sz="3700" dirty="0" smtClean="0"/>
                        <a:t>Give</a:t>
                      </a:r>
                      <a:endParaRPr lang="en-US" sz="3700" dirty="0"/>
                    </a:p>
                  </a:txBody>
                  <a:tcPr marL="164592" marR="164592" marT="60960" marB="60960"/>
                </a:tc>
                <a:tc>
                  <a:txBody>
                    <a:bodyPr/>
                    <a:lstStyle/>
                    <a:p>
                      <a:r>
                        <a:rPr lang="en-US" sz="3700" dirty="0" smtClean="0"/>
                        <a:t>Basket</a:t>
                      </a:r>
                      <a:endParaRPr lang="en-US" sz="3700" dirty="0"/>
                    </a:p>
                  </a:txBody>
                  <a:tcPr marL="164592" marR="164592" marT="60960" marB="60960"/>
                </a:tc>
                <a:tc>
                  <a:txBody>
                    <a:bodyPr/>
                    <a:lstStyle/>
                    <a:p>
                      <a:r>
                        <a:rPr lang="en-US" sz="3700" dirty="0" smtClean="0"/>
                        <a:t>Sell</a:t>
                      </a:r>
                      <a:r>
                        <a:rPr lang="en-US" sz="3700" baseline="0" dirty="0" smtClean="0"/>
                        <a:t> </a:t>
                      </a:r>
                      <a:r>
                        <a:rPr lang="en-US" sz="3200" baseline="0" dirty="0" smtClean="0"/>
                        <a:t>(tickets, pies)</a:t>
                      </a:r>
                      <a:endParaRPr lang="en-US" sz="3700" baseline="0" dirty="0" smtClean="0"/>
                    </a:p>
                    <a:p>
                      <a:r>
                        <a:rPr lang="en-US" sz="3200" i="1" baseline="0" dirty="0" smtClean="0">
                          <a:solidFill>
                            <a:srgbClr val="FF0000"/>
                          </a:solidFill>
                        </a:rPr>
                        <a:t>(Another Action)</a:t>
                      </a:r>
                      <a:endParaRPr lang="en-US" sz="3200" i="1" dirty="0">
                        <a:solidFill>
                          <a:srgbClr val="FF0000"/>
                        </a:solidFill>
                      </a:endParaRPr>
                    </a:p>
                  </a:txBody>
                  <a:tcPr marL="164592" marR="164592" marT="60960" marB="60960"/>
                </a:tc>
              </a:tr>
              <a:tr h="1178560">
                <a:tc>
                  <a:txBody>
                    <a:bodyPr/>
                    <a:lstStyle/>
                    <a:p>
                      <a:r>
                        <a:rPr lang="en-US" sz="3700" dirty="0" smtClean="0"/>
                        <a:t>Sing</a:t>
                      </a:r>
                      <a:endParaRPr lang="en-US" sz="3700" dirty="0"/>
                    </a:p>
                  </a:txBody>
                  <a:tcPr marL="164592" marR="164592" marT="60960" marB="60960"/>
                </a:tc>
                <a:tc>
                  <a:txBody>
                    <a:bodyPr/>
                    <a:lstStyle/>
                    <a:p>
                      <a:r>
                        <a:rPr lang="en-US" sz="3700" dirty="0" smtClean="0"/>
                        <a:t>Book</a:t>
                      </a:r>
                      <a:endParaRPr lang="en-US" sz="3700" dirty="0"/>
                    </a:p>
                  </a:txBody>
                  <a:tcPr marL="164592" marR="164592" marT="60960" marB="60960"/>
                </a:tc>
                <a:tc>
                  <a:txBody>
                    <a:bodyPr/>
                    <a:lstStyle/>
                    <a:p>
                      <a:r>
                        <a:rPr lang="en-US" sz="3700" dirty="0" smtClean="0"/>
                        <a:t>Play</a:t>
                      </a:r>
                    </a:p>
                    <a:p>
                      <a:r>
                        <a:rPr lang="en-US" sz="3200" i="1" dirty="0" smtClean="0">
                          <a:solidFill>
                            <a:srgbClr val="FF0000"/>
                          </a:solidFill>
                        </a:rPr>
                        <a:t>(Another</a:t>
                      </a:r>
                      <a:r>
                        <a:rPr lang="en-US" sz="3200" i="1" baseline="0" dirty="0" smtClean="0">
                          <a:solidFill>
                            <a:srgbClr val="FF0000"/>
                          </a:solidFill>
                        </a:rPr>
                        <a:t> Action)</a:t>
                      </a:r>
                      <a:endParaRPr lang="en-US" sz="3200" i="1" dirty="0">
                        <a:solidFill>
                          <a:srgbClr val="FF0000"/>
                        </a:solidFill>
                      </a:endParaRPr>
                    </a:p>
                  </a:txBody>
                  <a:tcPr marL="164592" marR="164592" marT="60960" marB="60960"/>
                </a:tc>
              </a:tr>
            </a:tbl>
          </a:graphicData>
        </a:graphic>
      </p:graphicFrame>
      <p:sp>
        <p:nvSpPr>
          <p:cNvPr id="5" name="Rectangle 4"/>
          <p:cNvSpPr/>
          <p:nvPr/>
        </p:nvSpPr>
        <p:spPr>
          <a:xfrm>
            <a:off x="433139" y="4744745"/>
            <a:ext cx="14510082" cy="1768394"/>
          </a:xfrm>
          <a:prstGeom prst="rect">
            <a:avLst/>
          </a:prstGeom>
          <a:solidFill>
            <a:schemeClr val="accent6">
              <a:lumMod val="75000"/>
            </a:schemeClr>
          </a:solidFill>
          <a:effectLst>
            <a:glow rad="101600">
              <a:schemeClr val="accent6">
                <a:satMod val="175000"/>
                <a:alpha val="40000"/>
              </a:schemeClr>
            </a:glow>
            <a:softEdge rad="76200"/>
          </a:effectLst>
        </p:spPr>
        <p:txBody>
          <a:bodyPr wrap="square" lIns="135852" tIns="67926" rIns="135852" bIns="67926">
            <a:spAutoFit/>
          </a:bodyPr>
          <a:lstStyle/>
          <a:p>
            <a:pPr algn="ctr"/>
            <a:r>
              <a:rPr lang="en-US" sz="53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“Do not </a:t>
            </a:r>
            <a:r>
              <a:rPr lang="en-US" sz="5300" b="1" dirty="0">
                <a:ln w="12700">
                  <a:solidFill>
                    <a:schemeClr val="tx2">
                      <a:satMod val="155000"/>
                    </a:schemeClr>
                  </a:solidFill>
                  <a:prstDash val="solid"/>
                </a:ln>
                <a:solidFill>
                  <a:srgbClr val="FF6600"/>
                </a:solidFill>
                <a:effectLst>
                  <a:outerShdw blurRad="41275" dist="20320" dir="1800000" algn="tl" rotWithShape="0">
                    <a:srgbClr val="000000">
                      <a:alpha val="40000"/>
                    </a:srgbClr>
                  </a:outerShdw>
                </a:effectLst>
              </a:rPr>
              <a:t>add</a:t>
            </a:r>
            <a:r>
              <a:rPr lang="en-US" sz="53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to His words, lest He rebuke you, and you be found a </a:t>
            </a:r>
            <a:r>
              <a:rPr lang="en-US" sz="5300" b="1" dirty="0">
                <a:ln w="12700">
                  <a:solidFill>
                    <a:schemeClr val="tx2">
                      <a:satMod val="155000"/>
                    </a:schemeClr>
                  </a:solidFill>
                  <a:prstDash val="solid"/>
                </a:ln>
                <a:solidFill>
                  <a:srgbClr val="FF6600"/>
                </a:solidFill>
                <a:effectLst>
                  <a:outerShdw blurRad="41275" dist="20320" dir="1800000" algn="tl" rotWithShape="0">
                    <a:srgbClr val="000000">
                      <a:alpha val="40000"/>
                    </a:srgbClr>
                  </a:outerShdw>
                </a:effectLst>
              </a:rPr>
              <a:t>liar</a:t>
            </a:r>
            <a:r>
              <a:rPr lang="en-US" sz="53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n-US" sz="4800" b="1" dirty="0">
                <a:ln w="12700">
                  <a:solidFill>
                    <a:schemeClr val="tx2">
                      <a:satMod val="155000"/>
                    </a:schemeClr>
                  </a:solidFill>
                  <a:prstDash val="solid"/>
                </a:ln>
                <a:effectLst>
                  <a:outerShdw blurRad="41275" dist="20320" dir="1800000" algn="tl" rotWithShape="0">
                    <a:srgbClr val="000000">
                      <a:alpha val="40000"/>
                    </a:srgbClr>
                  </a:outerShdw>
                </a:effectLst>
              </a:rPr>
              <a:t>(Prov.30:6)</a:t>
            </a:r>
          </a:p>
        </p:txBody>
      </p:sp>
      <p:sp>
        <p:nvSpPr>
          <p:cNvPr id="6" name="TextBox 5"/>
          <p:cNvSpPr txBox="1"/>
          <p:nvPr/>
        </p:nvSpPr>
        <p:spPr>
          <a:xfrm rot="5400000">
            <a:off x="12197519" y="3180312"/>
            <a:ext cx="7313401" cy="952787"/>
          </a:xfrm>
          <a:prstGeom prst="rect">
            <a:avLst/>
          </a:prstGeom>
          <a:noFill/>
        </p:spPr>
        <p:txBody>
          <a:bodyPr wrap="square" lIns="135852" tIns="67926" rIns="135852" bIns="67926" rtlCol="0">
            <a:spAutoFit/>
          </a:bodyPr>
          <a:lstStyle/>
          <a:p>
            <a:r>
              <a:rPr lang="en-US" sz="5300" dirty="0">
                <a:latin typeface="Papyrus"/>
                <a:cs typeface="Papyrus"/>
              </a:rPr>
              <a:t>The Music Question</a:t>
            </a:r>
          </a:p>
        </p:txBody>
      </p:sp>
    </p:spTree>
    <p:extLst>
      <p:ext uri="{BB962C8B-B14F-4D97-AF65-F5344CB8AC3E}">
        <p14:creationId xmlns:p14="http://schemas.microsoft.com/office/powerpoint/2010/main" val="3995718427"/>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Pentagon 9"/>
          <p:cNvSpPr/>
          <p:nvPr/>
        </p:nvSpPr>
        <p:spPr>
          <a:xfrm>
            <a:off x="1702466" y="6090068"/>
            <a:ext cx="9801340" cy="2824186"/>
          </a:xfrm>
          <a:prstGeom prst="homePlate">
            <a:avLst/>
          </a:prstGeom>
          <a:solidFill>
            <a:schemeClr val="tx2"/>
          </a:solidFill>
        </p:spPr>
        <p:style>
          <a:lnRef idx="1">
            <a:schemeClr val="accent1"/>
          </a:lnRef>
          <a:fillRef idx="3">
            <a:schemeClr val="accent1"/>
          </a:fillRef>
          <a:effectRef idx="2">
            <a:schemeClr val="accent1"/>
          </a:effectRef>
          <a:fontRef idx="minor">
            <a:schemeClr val="lt1"/>
          </a:fontRef>
        </p:style>
        <p:txBody>
          <a:bodyPr lIns="135852" tIns="67926" rIns="135852" bIns="67926" rtlCol="0" anchor="ctr"/>
          <a:lstStyle/>
          <a:p>
            <a:pPr algn="ctr"/>
            <a:endParaRPr lang="en-US"/>
          </a:p>
        </p:txBody>
      </p:sp>
      <p:sp>
        <p:nvSpPr>
          <p:cNvPr id="12" name="Cloud Callout 11"/>
          <p:cNvSpPr/>
          <p:nvPr/>
        </p:nvSpPr>
        <p:spPr>
          <a:xfrm>
            <a:off x="11576767" y="5854324"/>
            <a:ext cx="3477895" cy="2341728"/>
          </a:xfrm>
          <a:prstGeom prst="cloudCallout">
            <a:avLst/>
          </a:prstGeom>
        </p:spPr>
        <p:style>
          <a:lnRef idx="1">
            <a:schemeClr val="accent1"/>
          </a:lnRef>
          <a:fillRef idx="3">
            <a:schemeClr val="accent1"/>
          </a:fillRef>
          <a:effectRef idx="2">
            <a:schemeClr val="accent1"/>
          </a:effectRef>
          <a:fontRef idx="minor">
            <a:schemeClr val="lt1"/>
          </a:fontRef>
        </p:style>
        <p:txBody>
          <a:bodyPr lIns="135852" tIns="67926" rIns="135852" bIns="67926" rtlCol="0" anchor="ctr"/>
          <a:lstStyle/>
          <a:p>
            <a:pPr algn="ctr"/>
            <a:endParaRPr lang="en-US"/>
          </a:p>
        </p:txBody>
      </p:sp>
      <p:sp>
        <p:nvSpPr>
          <p:cNvPr id="2" name="Title 1"/>
          <p:cNvSpPr>
            <a:spLocks noGrp="1"/>
          </p:cNvSpPr>
          <p:nvPr>
            <p:ph type="title"/>
          </p:nvPr>
        </p:nvSpPr>
        <p:spPr>
          <a:xfrm>
            <a:off x="-1" y="366184"/>
            <a:ext cx="15200592" cy="1524000"/>
          </a:xfrm>
        </p:spPr>
        <p:txBody>
          <a:bodyPr/>
          <a:lstStyle/>
          <a:p>
            <a:pPr algn="ctr"/>
            <a:r>
              <a:rPr lang="en-US" b="1" dirty="0" smtClean="0">
                <a:solidFill>
                  <a:srgbClr val="675E47"/>
                </a:solidFill>
                <a:effectLst>
                  <a:outerShdw blurRad="50800" dist="38100" dir="2700000" algn="tl" rotWithShape="0">
                    <a:prstClr val="black">
                      <a:alpha val="40000"/>
                    </a:prstClr>
                  </a:outerShdw>
                </a:effectLst>
                <a:latin typeface="Papyrus"/>
                <a:cs typeface="Papyrus"/>
              </a:rPr>
              <a:t>“David Used Instruments In O.T.”</a:t>
            </a:r>
            <a:endParaRPr lang="en-US" b="1" dirty="0">
              <a:solidFill>
                <a:srgbClr val="675E47"/>
              </a:solidFill>
              <a:effectLst>
                <a:outerShdw blurRad="50800" dist="38100" dir="2700000" algn="tl" rotWithShape="0">
                  <a:prstClr val="black">
                    <a:alpha val="40000"/>
                  </a:prstClr>
                </a:outerShdw>
              </a:effectLst>
              <a:latin typeface="Papyrus"/>
              <a:cs typeface="Papyrus"/>
            </a:endParaRPr>
          </a:p>
        </p:txBody>
      </p:sp>
      <p:sp>
        <p:nvSpPr>
          <p:cNvPr id="3" name="Content Placeholder 2"/>
          <p:cNvSpPr>
            <a:spLocks noGrp="1"/>
          </p:cNvSpPr>
          <p:nvPr>
            <p:ph idx="1"/>
          </p:nvPr>
        </p:nvSpPr>
        <p:spPr/>
        <p:txBody>
          <a:bodyPr>
            <a:normAutofit/>
          </a:bodyPr>
          <a:lstStyle/>
          <a:p>
            <a:r>
              <a:rPr lang="en-US" sz="4800" b="1" dirty="0"/>
              <a:t>The O.T. Is Not The Authority or Pattern For The N.T. </a:t>
            </a:r>
            <a:r>
              <a:rPr lang="en-US" sz="4800" b="1" dirty="0" smtClean="0"/>
              <a:t>Church    </a:t>
            </a:r>
            <a:r>
              <a:rPr lang="en-US" sz="4800" b="1" dirty="0" smtClean="0"/>
              <a:t>            </a:t>
            </a:r>
            <a:r>
              <a:rPr lang="en-US" sz="4800" b="1" dirty="0"/>
              <a:t>	</a:t>
            </a:r>
            <a:r>
              <a:rPr lang="en-US" sz="4800" dirty="0"/>
              <a:t> </a:t>
            </a:r>
            <a:r>
              <a:rPr lang="en-US" sz="4800" b="1" i="1" dirty="0">
                <a:solidFill>
                  <a:srgbClr val="FF6600"/>
                </a:solidFill>
                <a:effectLst>
                  <a:outerShdw blurRad="50800" dist="38100" dir="2700000" algn="tl" rotWithShape="0">
                    <a:prstClr val="black">
                      <a:alpha val="40000"/>
                    </a:prstClr>
                  </a:outerShdw>
                </a:effectLst>
              </a:rPr>
              <a:t>Col.2:14-16</a:t>
            </a:r>
            <a:endParaRPr lang="en-US" sz="4500" b="1" i="1" dirty="0">
              <a:solidFill>
                <a:srgbClr val="FF6600"/>
              </a:solidFill>
              <a:effectLst>
                <a:outerShdw blurRad="50800" dist="38100" dir="2700000" algn="tl" rotWithShape="0">
                  <a:prstClr val="black">
                    <a:alpha val="40000"/>
                  </a:prstClr>
                </a:outerShdw>
              </a:effectLst>
            </a:endParaRPr>
          </a:p>
          <a:p>
            <a:r>
              <a:rPr lang="en-US" sz="4800" b="1" dirty="0"/>
              <a:t>David Also…</a:t>
            </a:r>
          </a:p>
          <a:p>
            <a:pPr lvl="1"/>
            <a:r>
              <a:rPr lang="en-US" sz="4000" dirty="0"/>
              <a:t>Offered Animal Sacrifice</a:t>
            </a:r>
            <a:r>
              <a:rPr lang="en-US" sz="4200" dirty="0"/>
              <a:t> – </a:t>
            </a:r>
            <a:r>
              <a:rPr lang="en-US" sz="3600" b="1" i="1" dirty="0">
                <a:solidFill>
                  <a:srgbClr val="FF6600"/>
                </a:solidFill>
                <a:effectLst>
                  <a:outerShdw blurRad="50800" dist="38100" dir="2700000" algn="tl" rotWithShape="0">
                    <a:prstClr val="black">
                      <a:alpha val="40000"/>
                    </a:prstClr>
                  </a:outerShdw>
                </a:effectLst>
              </a:rPr>
              <a:t>Psa.20:3; 51:19; 66:13</a:t>
            </a:r>
          </a:p>
          <a:p>
            <a:pPr lvl="1"/>
            <a:r>
              <a:rPr lang="en-US" sz="4000" dirty="0"/>
              <a:t>Had 7 Wives </a:t>
            </a:r>
            <a:r>
              <a:rPr lang="en-US" sz="4200" dirty="0"/>
              <a:t>– </a:t>
            </a:r>
            <a:r>
              <a:rPr lang="en-US" sz="3600" b="1" i="1" dirty="0">
                <a:solidFill>
                  <a:srgbClr val="FF6600"/>
                </a:solidFill>
                <a:effectLst>
                  <a:outerShdw blurRad="50800" dist="38100" dir="2700000" algn="tl" rotWithShape="0">
                    <a:prstClr val="black">
                      <a:alpha val="40000"/>
                    </a:prstClr>
                  </a:outerShdw>
                </a:effectLst>
              </a:rPr>
              <a:t>2 Sam.3:5; 5:13</a:t>
            </a:r>
          </a:p>
        </p:txBody>
      </p:sp>
      <p:sp>
        <p:nvSpPr>
          <p:cNvPr id="8" name="TextBox 7"/>
          <p:cNvSpPr txBox="1"/>
          <p:nvPr/>
        </p:nvSpPr>
        <p:spPr>
          <a:xfrm>
            <a:off x="11747017" y="6347713"/>
            <a:ext cx="3307647" cy="1768394"/>
          </a:xfrm>
          <a:prstGeom prst="rect">
            <a:avLst/>
          </a:prstGeom>
          <a:noFill/>
        </p:spPr>
        <p:txBody>
          <a:bodyPr wrap="square" lIns="135852" tIns="67926" rIns="135852" bIns="67926" rtlCol="0">
            <a:spAutoFit/>
          </a:bodyPr>
          <a:lstStyle/>
          <a:p>
            <a:pPr algn="ctr"/>
            <a:r>
              <a:rPr lang="en-US" sz="5300" b="1" dirty="0"/>
              <a:t>DAVID DID!</a:t>
            </a:r>
          </a:p>
        </p:txBody>
      </p:sp>
      <p:sp>
        <p:nvSpPr>
          <p:cNvPr id="14" name="TextBox 13"/>
          <p:cNvSpPr txBox="1"/>
          <p:nvPr/>
        </p:nvSpPr>
        <p:spPr>
          <a:xfrm rot="5400000">
            <a:off x="12197519" y="3180312"/>
            <a:ext cx="7313401" cy="952787"/>
          </a:xfrm>
          <a:prstGeom prst="rect">
            <a:avLst/>
          </a:prstGeom>
          <a:noFill/>
        </p:spPr>
        <p:txBody>
          <a:bodyPr wrap="square" lIns="135852" tIns="67926" rIns="135852" bIns="67926" rtlCol="0">
            <a:spAutoFit/>
          </a:bodyPr>
          <a:lstStyle/>
          <a:p>
            <a:r>
              <a:rPr lang="en-US" sz="5300" dirty="0">
                <a:latin typeface="Papyrus"/>
                <a:cs typeface="Papyrus"/>
              </a:rPr>
              <a:t>The Music Question</a:t>
            </a:r>
          </a:p>
        </p:txBody>
      </p:sp>
      <p:sp>
        <p:nvSpPr>
          <p:cNvPr id="4" name="Right Arrow 3"/>
          <p:cNvSpPr/>
          <p:nvPr/>
        </p:nvSpPr>
        <p:spPr>
          <a:xfrm>
            <a:off x="5339983" y="2882133"/>
            <a:ext cx="1483581" cy="774572"/>
          </a:xfrm>
          <a:prstGeom prst="rightArrow">
            <a:avLst/>
          </a:prstGeom>
          <a:solidFill>
            <a:schemeClr val="tx2"/>
          </a:solidFill>
        </p:spPr>
        <p:style>
          <a:lnRef idx="1">
            <a:schemeClr val="accent1"/>
          </a:lnRef>
          <a:fillRef idx="3">
            <a:schemeClr val="accent1"/>
          </a:fillRef>
          <a:effectRef idx="2">
            <a:schemeClr val="accent1"/>
          </a:effectRef>
          <a:fontRef idx="minor">
            <a:schemeClr val="lt1"/>
          </a:fontRef>
        </p:style>
        <p:txBody>
          <a:bodyPr lIns="135852" tIns="67926" rIns="135852" bIns="67926" rtlCol="0" anchor="ctr"/>
          <a:lstStyle/>
          <a:p>
            <a:pPr algn="ctr"/>
            <a:endParaRPr lang="en-US"/>
          </a:p>
        </p:txBody>
      </p:sp>
      <p:sp>
        <p:nvSpPr>
          <p:cNvPr id="9" name="TextBox 8"/>
          <p:cNvSpPr txBox="1"/>
          <p:nvPr/>
        </p:nvSpPr>
        <p:spPr>
          <a:xfrm>
            <a:off x="3939995" y="6002412"/>
            <a:ext cx="5837025" cy="2999501"/>
          </a:xfrm>
          <a:prstGeom prst="rect">
            <a:avLst/>
          </a:prstGeom>
          <a:noFill/>
        </p:spPr>
        <p:txBody>
          <a:bodyPr wrap="square" lIns="135852" tIns="67926" rIns="135852" bIns="67926" rtlCol="0">
            <a:spAutoFit/>
          </a:bodyPr>
          <a:lstStyle/>
          <a:p>
            <a:r>
              <a:rPr lang="en-US" sz="4200" b="1" dirty="0">
                <a:solidFill>
                  <a:schemeClr val="bg1"/>
                </a:solidFill>
                <a:effectLst>
                  <a:outerShdw blurRad="50800" dist="38100" dir="2700000" algn="tl" rotWithShape="0">
                    <a:prstClr val="black">
                      <a:alpha val="40000"/>
                    </a:prstClr>
                  </a:outerShdw>
                </a:effectLst>
                <a:cs typeface="Herculanum"/>
              </a:rPr>
              <a:t>Does Your Church Sacrifice Animals?</a:t>
            </a:r>
          </a:p>
          <a:p>
            <a:r>
              <a:rPr lang="en-US" sz="1800" dirty="0">
                <a:cs typeface="Herculanum"/>
              </a:rPr>
              <a:t>	</a:t>
            </a:r>
          </a:p>
          <a:p>
            <a:r>
              <a:rPr lang="en-US" sz="4200" b="1" dirty="0">
                <a:solidFill>
                  <a:srgbClr val="FFFFFF"/>
                </a:solidFill>
                <a:effectLst>
                  <a:outerShdw blurRad="50800" dist="38100" dir="2700000" algn="tl" rotWithShape="0">
                    <a:prstClr val="black">
                      <a:alpha val="40000"/>
                    </a:prstClr>
                  </a:outerShdw>
                </a:effectLst>
                <a:cs typeface="Herculanum"/>
              </a:rPr>
              <a:t>Does Your Preacher Have 7 Wives?</a:t>
            </a:r>
          </a:p>
        </p:txBody>
      </p:sp>
      <p:sp>
        <p:nvSpPr>
          <p:cNvPr id="11" name="Right Arrow 10"/>
          <p:cNvSpPr/>
          <p:nvPr/>
        </p:nvSpPr>
        <p:spPr>
          <a:xfrm>
            <a:off x="2115921" y="6335190"/>
            <a:ext cx="1629504" cy="689996"/>
          </a:xfrm>
          <a:prstGeom prst="rightArrow">
            <a:avLst/>
          </a:prstGeom>
          <a:solidFill>
            <a:srgbClr val="FF6600"/>
          </a:solidFill>
        </p:spPr>
        <p:style>
          <a:lnRef idx="1">
            <a:schemeClr val="accent1"/>
          </a:lnRef>
          <a:fillRef idx="3">
            <a:schemeClr val="accent1"/>
          </a:fillRef>
          <a:effectRef idx="2">
            <a:schemeClr val="accent1"/>
          </a:effectRef>
          <a:fontRef idx="minor">
            <a:schemeClr val="lt1"/>
          </a:fontRef>
        </p:style>
        <p:txBody>
          <a:bodyPr lIns="135852" tIns="67926" rIns="135852" bIns="67926" rtlCol="0" anchor="ctr"/>
          <a:lstStyle/>
          <a:p>
            <a:pPr algn="ctr"/>
            <a:endParaRPr lang="en-US"/>
          </a:p>
        </p:txBody>
      </p:sp>
      <p:sp>
        <p:nvSpPr>
          <p:cNvPr id="21" name="Right Arrow 20"/>
          <p:cNvSpPr/>
          <p:nvPr/>
        </p:nvSpPr>
        <p:spPr>
          <a:xfrm>
            <a:off x="2115921" y="7590630"/>
            <a:ext cx="1629504" cy="689996"/>
          </a:xfrm>
          <a:prstGeom prst="rightArrow">
            <a:avLst/>
          </a:prstGeom>
          <a:solidFill>
            <a:srgbClr val="FF6600"/>
          </a:solidFill>
        </p:spPr>
        <p:style>
          <a:lnRef idx="1">
            <a:schemeClr val="accent1"/>
          </a:lnRef>
          <a:fillRef idx="3">
            <a:schemeClr val="accent1"/>
          </a:fillRef>
          <a:effectRef idx="2">
            <a:schemeClr val="accent1"/>
          </a:effectRef>
          <a:fontRef idx="minor">
            <a:schemeClr val="lt1"/>
          </a:fontRef>
        </p:style>
        <p:txBody>
          <a:bodyPr lIns="135852" tIns="67926" rIns="135852" bIns="67926" rtlCol="0" anchor="ctr"/>
          <a:lstStyle/>
          <a:p>
            <a:pPr algn="ctr"/>
            <a:endParaRPr lang="en-US"/>
          </a:p>
        </p:txBody>
      </p:sp>
    </p:spTree>
    <p:extLst>
      <p:ext uri="{BB962C8B-B14F-4D97-AF65-F5344CB8AC3E}">
        <p14:creationId xmlns:p14="http://schemas.microsoft.com/office/powerpoint/2010/main" val="2346450376"/>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dissolv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par>
                          <p:cTn id="16" fill="hold">
                            <p:stCondLst>
                              <p:cond delay="500"/>
                            </p:stCondLst>
                            <p:childTnLst>
                              <p:par>
                                <p:cTn id="17" presetID="9" presetClass="entr" presetSubtype="0"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dissolve">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dissolve">
                                      <p:cBhvr>
                                        <p:cTn id="24" dur="5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fade">
                                      <p:cBhvr>
                                        <p:cTn id="29" dur="500"/>
                                        <p:tgtEl>
                                          <p:spTgt spid="10"/>
                                        </p:tgtEl>
                                      </p:cBhvr>
                                    </p:animEffect>
                                  </p:childTnLst>
                                </p:cTn>
                              </p:par>
                            </p:childTnLst>
                          </p:cTn>
                        </p:par>
                        <p:par>
                          <p:cTn id="30" fill="hold">
                            <p:stCondLst>
                              <p:cond delay="500"/>
                            </p:stCondLst>
                            <p:childTnLst>
                              <p:par>
                                <p:cTn id="31" presetID="22" presetClass="entr" presetSubtype="8" fill="hold" grpId="0" nodeType="after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wipe(left)">
                                      <p:cBhvr>
                                        <p:cTn id="33" dur="500"/>
                                        <p:tgtEl>
                                          <p:spTgt spid="11"/>
                                        </p:tgtEl>
                                      </p:cBhvr>
                                    </p:animEffect>
                                  </p:childTnLst>
                                </p:cTn>
                              </p:par>
                              <p:par>
                                <p:cTn id="34" presetID="9" presetClass="entr" presetSubtype="0" fill="hold" nodeType="withEffect">
                                  <p:stCondLst>
                                    <p:cond delay="0"/>
                                  </p:stCondLst>
                                  <p:childTnLst>
                                    <p:set>
                                      <p:cBhvr>
                                        <p:cTn id="35" dur="1" fill="hold">
                                          <p:stCondLst>
                                            <p:cond delay="0"/>
                                          </p:stCondLst>
                                        </p:cTn>
                                        <p:tgtEl>
                                          <p:spTgt spid="9">
                                            <p:txEl>
                                              <p:pRg st="0" end="0"/>
                                            </p:txEl>
                                          </p:spTgt>
                                        </p:tgtEl>
                                        <p:attrNameLst>
                                          <p:attrName>style.visibility</p:attrName>
                                        </p:attrNameLst>
                                      </p:cBhvr>
                                      <p:to>
                                        <p:strVal val="visible"/>
                                      </p:to>
                                    </p:set>
                                    <p:animEffect transition="in" filter="dissolve">
                                      <p:cBhvr>
                                        <p:cTn id="36" dur="500"/>
                                        <p:tgtEl>
                                          <p:spTgt spid="9">
                                            <p:txEl>
                                              <p:pRg st="0" end="0"/>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21"/>
                                        </p:tgtEl>
                                        <p:attrNameLst>
                                          <p:attrName>style.visibility</p:attrName>
                                        </p:attrNameLst>
                                      </p:cBhvr>
                                      <p:to>
                                        <p:strVal val="visible"/>
                                      </p:to>
                                    </p:set>
                                    <p:animEffect transition="in" filter="wipe(left)">
                                      <p:cBhvr>
                                        <p:cTn id="41" dur="500"/>
                                        <p:tgtEl>
                                          <p:spTgt spid="21"/>
                                        </p:tgtEl>
                                      </p:cBhvr>
                                    </p:animEffect>
                                  </p:childTnLst>
                                </p:cTn>
                              </p:par>
                              <p:par>
                                <p:cTn id="42" presetID="9" presetClass="entr" presetSubtype="0" fill="hold" nodeType="withEffect">
                                  <p:stCondLst>
                                    <p:cond delay="0"/>
                                  </p:stCondLst>
                                  <p:childTnLst>
                                    <p:set>
                                      <p:cBhvr>
                                        <p:cTn id="43" dur="1" fill="hold">
                                          <p:stCondLst>
                                            <p:cond delay="0"/>
                                          </p:stCondLst>
                                        </p:cTn>
                                        <p:tgtEl>
                                          <p:spTgt spid="9">
                                            <p:txEl>
                                              <p:pRg st="2" end="2"/>
                                            </p:txEl>
                                          </p:spTgt>
                                        </p:tgtEl>
                                        <p:attrNameLst>
                                          <p:attrName>style.visibility</p:attrName>
                                        </p:attrNameLst>
                                      </p:cBhvr>
                                      <p:to>
                                        <p:strVal val="visible"/>
                                      </p:to>
                                    </p:set>
                                    <p:animEffect transition="in" filter="dissolve">
                                      <p:cBhvr>
                                        <p:cTn id="44" dur="500"/>
                                        <p:tgtEl>
                                          <p:spTgt spid="9">
                                            <p:txEl>
                                              <p:pRg st="2" end="2"/>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fade">
                                      <p:cBhvr>
                                        <p:cTn id="49" dur="500"/>
                                        <p:tgtEl>
                                          <p:spTgt spid="12"/>
                                        </p:tgtEl>
                                      </p:cBhvr>
                                    </p:animEffect>
                                  </p:childTnLst>
                                </p:cTn>
                              </p:par>
                              <p:par>
                                <p:cTn id="50" presetID="9" presetClass="entr" presetSubtype="0" fill="hold" grpId="0" nodeType="withEffect">
                                  <p:stCondLst>
                                    <p:cond delay="0"/>
                                  </p:stCondLst>
                                  <p:childTnLst>
                                    <p:set>
                                      <p:cBhvr>
                                        <p:cTn id="51" dur="1" fill="hold">
                                          <p:stCondLst>
                                            <p:cond delay="0"/>
                                          </p:stCondLst>
                                        </p:cTn>
                                        <p:tgtEl>
                                          <p:spTgt spid="8"/>
                                        </p:tgtEl>
                                        <p:attrNameLst>
                                          <p:attrName>style.visibility</p:attrName>
                                        </p:attrNameLst>
                                      </p:cBhvr>
                                      <p:to>
                                        <p:strVal val="visible"/>
                                      </p:to>
                                    </p:set>
                                    <p:animEffect transition="in" filter="dissolve">
                                      <p:cBhvr>
                                        <p:cTn id="5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8" grpId="0"/>
      <p:bldP spid="4" grpId="0" animBg="1"/>
      <p:bldP spid="11" grpId="0" animBg="1"/>
      <p:bldP spid="21"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366184"/>
            <a:ext cx="15200592" cy="1524000"/>
          </a:xfrm>
        </p:spPr>
        <p:txBody>
          <a:bodyPr/>
          <a:lstStyle/>
          <a:p>
            <a:pPr algn="ctr"/>
            <a:r>
              <a:rPr lang="en-US" sz="7100" b="1" dirty="0">
                <a:solidFill>
                  <a:srgbClr val="675E47"/>
                </a:solidFill>
                <a:effectLst>
                  <a:outerShdw blurRad="50800" dist="38100" dir="2700000" algn="tl" rotWithShape="0">
                    <a:prstClr val="black">
                      <a:alpha val="40000"/>
                    </a:prstClr>
                  </a:outerShdw>
                </a:effectLst>
                <a:latin typeface="Papyrus"/>
                <a:cs typeface="Papyrus"/>
              </a:rPr>
              <a:t>“Instruments Are In Heaven”</a:t>
            </a:r>
          </a:p>
        </p:txBody>
      </p:sp>
      <p:sp>
        <p:nvSpPr>
          <p:cNvPr id="3" name="Content Placeholder 2"/>
          <p:cNvSpPr>
            <a:spLocks noGrp="1"/>
          </p:cNvSpPr>
          <p:nvPr>
            <p:ph idx="1"/>
          </p:nvPr>
        </p:nvSpPr>
        <p:spPr/>
        <p:txBody>
          <a:bodyPr>
            <a:normAutofit/>
          </a:bodyPr>
          <a:lstStyle/>
          <a:p>
            <a:r>
              <a:rPr lang="en-US" sz="4800" b="1" u="sng" dirty="0"/>
              <a:t>Argument</a:t>
            </a:r>
            <a:r>
              <a:rPr lang="en-US" sz="4800" b="1" dirty="0"/>
              <a:t>:</a:t>
            </a:r>
          </a:p>
          <a:p>
            <a:pPr lvl="1"/>
            <a:r>
              <a:rPr lang="en-US" sz="4200" i="1" dirty="0"/>
              <a:t>“Since instruments are used in heaven </a:t>
            </a:r>
            <a:r>
              <a:rPr lang="en-US" sz="4200" b="1" dirty="0">
                <a:solidFill>
                  <a:srgbClr val="FF6600"/>
                </a:solidFill>
                <a:effectLst>
                  <a:outerShdw blurRad="50800" dist="38100" dir="2700000" algn="tl" rotWithShape="0">
                    <a:prstClr val="black">
                      <a:alpha val="40000"/>
                    </a:prstClr>
                  </a:outerShdw>
                </a:effectLst>
                <a:cs typeface="Papyrus"/>
              </a:rPr>
              <a:t>(Rev. 5:8; 14:2)</a:t>
            </a:r>
            <a:r>
              <a:rPr lang="en-US" sz="4200" dirty="0">
                <a:cs typeface="Papyrus"/>
              </a:rPr>
              <a:t>,</a:t>
            </a:r>
            <a:r>
              <a:rPr lang="en-US" sz="4200" i="1" dirty="0"/>
              <a:t> they should also be acceptable in the worship of the church.”</a:t>
            </a:r>
          </a:p>
        </p:txBody>
      </p:sp>
      <p:sp>
        <p:nvSpPr>
          <p:cNvPr id="14" name="TextBox 13"/>
          <p:cNvSpPr txBox="1"/>
          <p:nvPr/>
        </p:nvSpPr>
        <p:spPr>
          <a:xfrm rot="5400000">
            <a:off x="12197519" y="3180312"/>
            <a:ext cx="7313401" cy="952787"/>
          </a:xfrm>
          <a:prstGeom prst="rect">
            <a:avLst/>
          </a:prstGeom>
          <a:noFill/>
        </p:spPr>
        <p:txBody>
          <a:bodyPr wrap="square" lIns="135852" tIns="67926" rIns="135852" bIns="67926" rtlCol="0">
            <a:spAutoFit/>
          </a:bodyPr>
          <a:lstStyle/>
          <a:p>
            <a:r>
              <a:rPr lang="en-US" sz="5300" dirty="0">
                <a:latin typeface="Papyrus"/>
                <a:cs typeface="Papyrus"/>
              </a:rPr>
              <a:t>The Music Question</a:t>
            </a:r>
          </a:p>
        </p:txBody>
      </p:sp>
    </p:spTree>
    <p:extLst>
      <p:ext uri="{BB962C8B-B14F-4D97-AF65-F5344CB8AC3E}">
        <p14:creationId xmlns:p14="http://schemas.microsoft.com/office/powerpoint/2010/main" val="1642550908"/>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ssolve">
                                      <p:cBhvr>
                                        <p:cTn id="1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366184"/>
            <a:ext cx="15200592" cy="1524000"/>
          </a:xfrm>
        </p:spPr>
        <p:txBody>
          <a:bodyPr/>
          <a:lstStyle/>
          <a:p>
            <a:pPr algn="ctr"/>
            <a:r>
              <a:rPr lang="en-US" sz="7100" b="1" dirty="0">
                <a:solidFill>
                  <a:srgbClr val="675E47"/>
                </a:solidFill>
                <a:effectLst>
                  <a:outerShdw blurRad="50800" dist="38100" dir="2700000" algn="tl" rotWithShape="0">
                    <a:prstClr val="black">
                      <a:alpha val="40000"/>
                    </a:prstClr>
                  </a:outerShdw>
                </a:effectLst>
                <a:latin typeface="Papyrus"/>
                <a:cs typeface="Papyrus"/>
              </a:rPr>
              <a:t>“Instruments Are In Heaven”</a:t>
            </a:r>
            <a:br>
              <a:rPr lang="en-US" sz="7100" b="1" dirty="0">
                <a:solidFill>
                  <a:srgbClr val="675E47"/>
                </a:solidFill>
                <a:effectLst>
                  <a:outerShdw blurRad="50800" dist="38100" dir="2700000" algn="tl" rotWithShape="0">
                    <a:prstClr val="black">
                      <a:alpha val="40000"/>
                    </a:prstClr>
                  </a:outerShdw>
                </a:effectLst>
                <a:latin typeface="Papyrus"/>
                <a:cs typeface="Papyrus"/>
              </a:rPr>
            </a:br>
            <a:r>
              <a:rPr lang="en-US" sz="5300" b="1" dirty="0">
                <a:solidFill>
                  <a:srgbClr val="FF6600"/>
                </a:solidFill>
                <a:effectLst>
                  <a:outerShdw blurRad="50800" dist="38100" dir="2700000" algn="tl" rotWithShape="0">
                    <a:prstClr val="black">
                      <a:alpha val="40000"/>
                    </a:prstClr>
                  </a:outerShdw>
                </a:effectLst>
                <a:latin typeface="+mn-lt"/>
                <a:cs typeface="Papyrus"/>
              </a:rPr>
              <a:t>(Rev.5:8; 14:2)</a:t>
            </a:r>
            <a:endParaRPr lang="en-US" sz="5300" b="1" dirty="0">
              <a:solidFill>
                <a:srgbClr val="675E47"/>
              </a:solidFill>
              <a:effectLst>
                <a:outerShdw blurRad="50800" dist="38100" dir="2700000" algn="tl" rotWithShape="0">
                  <a:prstClr val="black">
                    <a:alpha val="40000"/>
                  </a:prstClr>
                </a:outerShdw>
              </a:effectLst>
              <a:latin typeface="+mn-lt"/>
              <a:cs typeface="Papyrus"/>
            </a:endParaRPr>
          </a:p>
        </p:txBody>
      </p:sp>
      <p:sp>
        <p:nvSpPr>
          <p:cNvPr id="3" name="Content Placeholder 2"/>
          <p:cNvSpPr>
            <a:spLocks noGrp="1"/>
          </p:cNvSpPr>
          <p:nvPr>
            <p:ph idx="1"/>
          </p:nvPr>
        </p:nvSpPr>
        <p:spPr/>
        <p:txBody>
          <a:bodyPr>
            <a:normAutofit lnSpcReduction="10000"/>
          </a:bodyPr>
          <a:lstStyle/>
          <a:p>
            <a:r>
              <a:rPr lang="en-US" sz="4800" b="1" dirty="0"/>
              <a:t>Revelation was written in </a:t>
            </a:r>
            <a:r>
              <a:rPr lang="en-US" sz="4800" b="1" i="1" dirty="0"/>
              <a:t>“symbolic” </a:t>
            </a:r>
            <a:r>
              <a:rPr lang="en-US" sz="4800" b="1" dirty="0"/>
              <a:t>language – not literal. </a:t>
            </a:r>
            <a:r>
              <a:rPr lang="en-US" sz="4800" b="1" i="1" dirty="0">
                <a:solidFill>
                  <a:srgbClr val="FF6600"/>
                </a:solidFill>
                <a:effectLst>
                  <a:outerShdw blurRad="50800" dist="38100" dir="2700000" algn="tl" rotWithShape="0">
                    <a:prstClr val="black">
                      <a:alpha val="40000"/>
                    </a:prstClr>
                  </a:outerShdw>
                </a:effectLst>
              </a:rPr>
              <a:t>(Rev.1:1)</a:t>
            </a:r>
          </a:p>
          <a:p>
            <a:pPr lvl="1"/>
            <a:r>
              <a:rPr lang="en-US" sz="4500" i="1" dirty="0"/>
              <a:t>“signified” </a:t>
            </a:r>
            <a:r>
              <a:rPr lang="en-US" sz="4500" dirty="0"/>
              <a:t>[sign-</a:t>
            </a:r>
            <a:r>
              <a:rPr lang="en-US" sz="4500" dirty="0" err="1"/>
              <a:t>ify</a:t>
            </a:r>
            <a:r>
              <a:rPr lang="en-US" sz="4500" dirty="0"/>
              <a:t>] to set forth in a sign.</a:t>
            </a:r>
          </a:p>
          <a:p>
            <a:pPr lvl="1"/>
            <a:r>
              <a:rPr lang="en-US" sz="4200" dirty="0"/>
              <a:t>A </a:t>
            </a:r>
            <a:r>
              <a:rPr lang="en-US" sz="4200" i="1" dirty="0"/>
              <a:t>sign</a:t>
            </a:r>
            <a:r>
              <a:rPr lang="en-US" sz="4200" dirty="0"/>
              <a:t> is not the </a:t>
            </a:r>
            <a:r>
              <a:rPr lang="en-US" sz="4200" i="1" dirty="0"/>
              <a:t>sign</a:t>
            </a:r>
            <a:r>
              <a:rPr lang="en-US" sz="4200" dirty="0"/>
              <a:t> of itself – a </a:t>
            </a:r>
            <a:r>
              <a:rPr lang="en-US" sz="4200" i="1" dirty="0"/>
              <a:t>symbol</a:t>
            </a:r>
            <a:r>
              <a:rPr lang="en-US" sz="4200" dirty="0"/>
              <a:t> is not the </a:t>
            </a:r>
            <a:r>
              <a:rPr lang="en-US" sz="4200" i="1" dirty="0"/>
              <a:t>symbol</a:t>
            </a:r>
            <a:r>
              <a:rPr lang="en-US" sz="4200" dirty="0"/>
              <a:t> of itself </a:t>
            </a:r>
          </a:p>
          <a:p>
            <a:pPr lvl="1"/>
            <a:r>
              <a:rPr lang="en-US" sz="4200" dirty="0"/>
              <a:t>Golden bowls of incense – “</a:t>
            </a:r>
            <a:r>
              <a:rPr lang="en-US" sz="4200" i="1" dirty="0"/>
              <a:t>symbolic” </a:t>
            </a:r>
            <a:r>
              <a:rPr lang="en-US" sz="4200" dirty="0"/>
              <a:t>of the prayers of the saints!</a:t>
            </a:r>
          </a:p>
          <a:p>
            <a:pPr lvl="1"/>
            <a:r>
              <a:rPr lang="en-US" sz="4200" dirty="0"/>
              <a:t>The </a:t>
            </a:r>
            <a:r>
              <a:rPr lang="en-US" sz="4200" b="1" dirty="0"/>
              <a:t>harps</a:t>
            </a:r>
            <a:r>
              <a:rPr lang="en-US" sz="4200" dirty="0"/>
              <a:t> are just as </a:t>
            </a:r>
            <a:r>
              <a:rPr lang="en-US" sz="4200" i="1" dirty="0"/>
              <a:t>“symbolic”</a:t>
            </a:r>
            <a:r>
              <a:rPr lang="en-US" sz="4200" dirty="0"/>
              <a:t>!</a:t>
            </a:r>
          </a:p>
          <a:p>
            <a:pPr lvl="1"/>
            <a:r>
              <a:rPr lang="en-US" sz="4200" dirty="0"/>
              <a:t>Nothing physical in heaven! </a:t>
            </a:r>
            <a:r>
              <a:rPr lang="en-US" sz="4200" b="1" i="1" dirty="0">
                <a:solidFill>
                  <a:srgbClr val="FF6600"/>
                </a:solidFill>
                <a:effectLst>
                  <a:outerShdw blurRad="50800" dist="38100" dir="2700000" algn="tl" rotWithShape="0">
                    <a:prstClr val="black">
                      <a:alpha val="40000"/>
                    </a:prstClr>
                  </a:outerShdw>
                </a:effectLst>
              </a:rPr>
              <a:t>1 Cor.15:50</a:t>
            </a:r>
          </a:p>
        </p:txBody>
      </p:sp>
      <p:sp>
        <p:nvSpPr>
          <p:cNvPr id="14" name="TextBox 13"/>
          <p:cNvSpPr txBox="1"/>
          <p:nvPr/>
        </p:nvSpPr>
        <p:spPr>
          <a:xfrm rot="5400000">
            <a:off x="12197519" y="3180312"/>
            <a:ext cx="7313401" cy="952787"/>
          </a:xfrm>
          <a:prstGeom prst="rect">
            <a:avLst/>
          </a:prstGeom>
          <a:noFill/>
        </p:spPr>
        <p:txBody>
          <a:bodyPr wrap="square" lIns="135852" tIns="67926" rIns="135852" bIns="67926" rtlCol="0">
            <a:spAutoFit/>
          </a:bodyPr>
          <a:lstStyle/>
          <a:p>
            <a:r>
              <a:rPr lang="en-US" sz="5300" dirty="0">
                <a:latin typeface="Papyrus"/>
                <a:cs typeface="Papyrus"/>
              </a:rPr>
              <a:t>The Music Question</a:t>
            </a:r>
          </a:p>
        </p:txBody>
      </p:sp>
    </p:spTree>
    <p:extLst>
      <p:ext uri="{BB962C8B-B14F-4D97-AF65-F5344CB8AC3E}">
        <p14:creationId xmlns:p14="http://schemas.microsoft.com/office/powerpoint/2010/main" val="4253911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366184"/>
            <a:ext cx="15200592" cy="1524000"/>
          </a:xfrm>
        </p:spPr>
        <p:txBody>
          <a:bodyPr/>
          <a:lstStyle/>
          <a:p>
            <a:pPr algn="ctr"/>
            <a:r>
              <a:rPr lang="en-US" sz="7100" b="1" dirty="0">
                <a:solidFill>
                  <a:srgbClr val="675E47"/>
                </a:solidFill>
                <a:effectLst>
                  <a:outerShdw blurRad="50800" dist="38100" dir="2700000" algn="tl" rotWithShape="0">
                    <a:prstClr val="black">
                      <a:alpha val="40000"/>
                    </a:prstClr>
                  </a:outerShdw>
                </a:effectLst>
                <a:latin typeface="Papyrus"/>
                <a:cs typeface="Papyrus"/>
              </a:rPr>
              <a:t>“Instruments Are In Heaven”</a:t>
            </a:r>
            <a:br>
              <a:rPr lang="en-US" sz="7100" b="1" dirty="0">
                <a:solidFill>
                  <a:srgbClr val="675E47"/>
                </a:solidFill>
                <a:effectLst>
                  <a:outerShdw blurRad="50800" dist="38100" dir="2700000" algn="tl" rotWithShape="0">
                    <a:prstClr val="black">
                      <a:alpha val="40000"/>
                    </a:prstClr>
                  </a:outerShdw>
                </a:effectLst>
                <a:latin typeface="Papyrus"/>
                <a:cs typeface="Papyrus"/>
              </a:rPr>
            </a:br>
            <a:r>
              <a:rPr lang="en-US" sz="5300" b="1" dirty="0">
                <a:solidFill>
                  <a:srgbClr val="FF6600"/>
                </a:solidFill>
                <a:effectLst>
                  <a:outerShdw blurRad="50800" dist="38100" dir="2700000" algn="tl" rotWithShape="0">
                    <a:prstClr val="black">
                      <a:alpha val="40000"/>
                    </a:prstClr>
                  </a:outerShdw>
                </a:effectLst>
                <a:latin typeface="+mn-lt"/>
                <a:cs typeface="Papyrus"/>
              </a:rPr>
              <a:t>(Rev.5:8; 14:2)</a:t>
            </a:r>
            <a:endParaRPr lang="en-US" sz="5300" b="1" dirty="0">
              <a:solidFill>
                <a:srgbClr val="675E47"/>
              </a:solidFill>
              <a:effectLst>
                <a:outerShdw blurRad="50800" dist="38100" dir="2700000" algn="tl" rotWithShape="0">
                  <a:prstClr val="black">
                    <a:alpha val="40000"/>
                  </a:prstClr>
                </a:outerShdw>
              </a:effectLst>
              <a:latin typeface="+mn-lt"/>
              <a:cs typeface="Papyrus"/>
            </a:endParaRPr>
          </a:p>
        </p:txBody>
      </p:sp>
      <p:sp>
        <p:nvSpPr>
          <p:cNvPr id="3" name="Content Placeholder 2"/>
          <p:cNvSpPr>
            <a:spLocks noGrp="1"/>
          </p:cNvSpPr>
          <p:nvPr>
            <p:ph idx="1"/>
          </p:nvPr>
        </p:nvSpPr>
        <p:spPr/>
        <p:txBody>
          <a:bodyPr>
            <a:normAutofit/>
          </a:bodyPr>
          <a:lstStyle/>
          <a:p>
            <a:r>
              <a:rPr lang="en-US" sz="4800" b="1" dirty="0"/>
              <a:t>Three </a:t>
            </a:r>
            <a:r>
              <a:rPr lang="en-US" sz="4800" b="1" i="1" dirty="0"/>
              <a:t>“symbols” </a:t>
            </a:r>
            <a:r>
              <a:rPr lang="en-US" sz="4800" b="1" dirty="0"/>
              <a:t>are used in </a:t>
            </a:r>
            <a:r>
              <a:rPr lang="en-US" sz="4800" b="1" i="1" dirty="0">
                <a:solidFill>
                  <a:srgbClr val="FF6600"/>
                </a:solidFill>
                <a:effectLst>
                  <a:outerShdw blurRad="50800" dist="38100" dir="2700000" algn="tl" rotWithShape="0">
                    <a:prstClr val="black">
                      <a:alpha val="40000"/>
                    </a:prstClr>
                  </a:outerShdw>
                </a:effectLst>
              </a:rPr>
              <a:t>Rev.14:2</a:t>
            </a:r>
          </a:p>
          <a:p>
            <a:r>
              <a:rPr lang="en-US" sz="4800" b="1" dirty="0">
                <a:cs typeface="Papyrus"/>
              </a:rPr>
              <a:t>John </a:t>
            </a:r>
            <a:r>
              <a:rPr lang="en-US" sz="4200" b="1" i="1" dirty="0">
                <a:cs typeface="Papyrus"/>
              </a:rPr>
              <a:t>“</a:t>
            </a:r>
            <a:r>
              <a:rPr lang="en-US" sz="4200" b="1" i="1" u="sng" dirty="0">
                <a:cs typeface="Papyrus"/>
              </a:rPr>
              <a:t>heard</a:t>
            </a:r>
            <a:r>
              <a:rPr lang="en-US" sz="4200" b="1" i="1" dirty="0">
                <a:cs typeface="Papyrus"/>
              </a:rPr>
              <a:t> </a:t>
            </a:r>
            <a:r>
              <a:rPr lang="en-US" sz="4200" b="1" dirty="0">
                <a:cs typeface="Papyrus"/>
              </a:rPr>
              <a:t>the </a:t>
            </a:r>
            <a:r>
              <a:rPr lang="en-US" sz="4200" b="1" i="1" dirty="0">
                <a:cs typeface="Papyrus"/>
              </a:rPr>
              <a:t>voice / sound”</a:t>
            </a:r>
          </a:p>
          <a:p>
            <a:pPr lvl="1"/>
            <a:r>
              <a:rPr lang="en-US" sz="4200" i="1" u="sng" dirty="0"/>
              <a:t>as</a:t>
            </a:r>
            <a:r>
              <a:rPr lang="en-US" sz="4200" i="1" dirty="0"/>
              <a:t> the </a:t>
            </a:r>
            <a:r>
              <a:rPr lang="en-US" sz="4200" i="1" u="sng" dirty="0"/>
              <a:t>voice</a:t>
            </a:r>
            <a:r>
              <a:rPr lang="en-US" sz="4200" i="1" dirty="0"/>
              <a:t> </a:t>
            </a:r>
            <a:r>
              <a:rPr lang="en-US" sz="4200" i="1" baseline="30000" dirty="0"/>
              <a:t>(phone)</a:t>
            </a:r>
            <a:r>
              <a:rPr lang="en-US" sz="4200" i="1" dirty="0"/>
              <a:t> of many  </a:t>
            </a:r>
            <a:r>
              <a:rPr lang="en-US" sz="4200" b="1" u="sng" dirty="0"/>
              <a:t>Waters</a:t>
            </a:r>
            <a:endParaRPr lang="en-US" sz="4200" b="1" dirty="0"/>
          </a:p>
          <a:p>
            <a:pPr lvl="1"/>
            <a:r>
              <a:rPr lang="en-US" sz="4200" i="1" u="sng" dirty="0"/>
              <a:t>as</a:t>
            </a:r>
            <a:r>
              <a:rPr lang="en-US" sz="4200" i="1" dirty="0"/>
              <a:t> the </a:t>
            </a:r>
            <a:r>
              <a:rPr lang="en-US" sz="4200" i="1" u="sng" dirty="0"/>
              <a:t>voice</a:t>
            </a:r>
            <a:r>
              <a:rPr lang="en-US" sz="4200" i="1" dirty="0"/>
              <a:t> </a:t>
            </a:r>
            <a:r>
              <a:rPr lang="en-US" sz="4200" i="1" baseline="30000" dirty="0"/>
              <a:t>(phone) </a:t>
            </a:r>
            <a:r>
              <a:rPr lang="en-US" sz="4200" i="1" dirty="0"/>
              <a:t>of great </a:t>
            </a:r>
            <a:r>
              <a:rPr lang="en-US" sz="4200" b="1" u="sng" dirty="0"/>
              <a:t>Thunder</a:t>
            </a:r>
            <a:endParaRPr lang="en-US" sz="4200" b="1" dirty="0"/>
          </a:p>
          <a:p>
            <a:pPr lvl="1"/>
            <a:r>
              <a:rPr lang="en-US" sz="4200" i="1" u="sng" dirty="0"/>
              <a:t>as</a:t>
            </a:r>
            <a:r>
              <a:rPr lang="en-US" sz="4200" i="1" dirty="0"/>
              <a:t> the </a:t>
            </a:r>
            <a:r>
              <a:rPr lang="en-US" sz="4200" i="1" u="sng" dirty="0"/>
              <a:t>voice</a:t>
            </a:r>
            <a:r>
              <a:rPr lang="en-US" sz="4200" i="1" dirty="0"/>
              <a:t> </a:t>
            </a:r>
            <a:r>
              <a:rPr lang="en-US" sz="4200" i="1" baseline="30000" dirty="0"/>
              <a:t>(phone)</a:t>
            </a:r>
            <a:r>
              <a:rPr lang="en-US" sz="4200" i="1" dirty="0"/>
              <a:t> of </a:t>
            </a:r>
            <a:r>
              <a:rPr lang="en-US" sz="4200" b="1" u="sng" dirty="0"/>
              <a:t>Harpers</a:t>
            </a:r>
            <a:endParaRPr lang="en-US" sz="4200" b="1" dirty="0">
              <a:cs typeface="Papyrus"/>
            </a:endParaRPr>
          </a:p>
          <a:p>
            <a:r>
              <a:rPr lang="en-US" sz="4500" b="1" dirty="0">
                <a:cs typeface="Papyrus"/>
              </a:rPr>
              <a:t>John did not </a:t>
            </a:r>
            <a:r>
              <a:rPr lang="en-US" sz="4500" b="1" i="1" u="sng" dirty="0">
                <a:cs typeface="Papyrus"/>
              </a:rPr>
              <a:t>see</a:t>
            </a:r>
            <a:r>
              <a:rPr lang="en-US" sz="4500" b="1" dirty="0">
                <a:cs typeface="Papyrus"/>
              </a:rPr>
              <a:t> Water, Thunder or Harpers</a:t>
            </a:r>
          </a:p>
          <a:p>
            <a:r>
              <a:rPr lang="en-US" sz="4500" b="1" dirty="0">
                <a:cs typeface="Papyrus"/>
              </a:rPr>
              <a:t>Not the physical presence, but the “sound”</a:t>
            </a:r>
          </a:p>
        </p:txBody>
      </p:sp>
      <p:sp>
        <p:nvSpPr>
          <p:cNvPr id="14" name="TextBox 13"/>
          <p:cNvSpPr txBox="1"/>
          <p:nvPr/>
        </p:nvSpPr>
        <p:spPr>
          <a:xfrm rot="5400000">
            <a:off x="12197519" y="3180312"/>
            <a:ext cx="7313401" cy="952787"/>
          </a:xfrm>
          <a:prstGeom prst="rect">
            <a:avLst/>
          </a:prstGeom>
          <a:noFill/>
        </p:spPr>
        <p:txBody>
          <a:bodyPr wrap="square" lIns="135852" tIns="67926" rIns="135852" bIns="67926" rtlCol="0">
            <a:spAutoFit/>
          </a:bodyPr>
          <a:lstStyle/>
          <a:p>
            <a:r>
              <a:rPr lang="en-US" sz="5300" dirty="0">
                <a:latin typeface="Papyrus"/>
                <a:cs typeface="Papyrus"/>
              </a:rPr>
              <a:t>The Music Question</a:t>
            </a:r>
          </a:p>
        </p:txBody>
      </p:sp>
    </p:spTree>
    <p:extLst>
      <p:ext uri="{BB962C8B-B14F-4D97-AF65-F5344CB8AC3E}">
        <p14:creationId xmlns:p14="http://schemas.microsoft.com/office/powerpoint/2010/main" val="2134162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par>
                          <p:cTn id="13" fill="hold">
                            <p:stCondLst>
                              <p:cond delay="500"/>
                            </p:stCondLst>
                            <p:childTnLst>
                              <p:par>
                                <p:cTn id="14" presetID="9" presetClass="entr" presetSubtype="0" fill="hold"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dissolve">
                                      <p:cBhvr>
                                        <p:cTn id="16" dur="1000"/>
                                        <p:tgtEl>
                                          <p:spTgt spid="3">
                                            <p:txEl>
                                              <p:pRg st="2" end="2"/>
                                            </p:txEl>
                                          </p:spTgt>
                                        </p:tgtEl>
                                      </p:cBhvr>
                                    </p:animEffect>
                                  </p:childTnLst>
                                </p:cTn>
                              </p:par>
                            </p:childTnLst>
                          </p:cTn>
                        </p:par>
                        <p:par>
                          <p:cTn id="17" fill="hold">
                            <p:stCondLst>
                              <p:cond delay="1500"/>
                            </p:stCondLst>
                            <p:childTnLst>
                              <p:par>
                                <p:cTn id="18" presetID="9" presetClass="entr" presetSubtype="0" fill="hold" nodeType="after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dissolve">
                                      <p:cBhvr>
                                        <p:cTn id="20" dur="1000"/>
                                        <p:tgtEl>
                                          <p:spTgt spid="3">
                                            <p:txEl>
                                              <p:pRg st="3" end="3"/>
                                            </p:txEl>
                                          </p:spTgt>
                                        </p:tgtEl>
                                      </p:cBhvr>
                                    </p:animEffect>
                                  </p:childTnLst>
                                </p:cTn>
                              </p:par>
                            </p:childTnLst>
                          </p:cTn>
                        </p:par>
                        <p:par>
                          <p:cTn id="21" fill="hold">
                            <p:stCondLst>
                              <p:cond delay="2500"/>
                            </p:stCondLst>
                            <p:childTnLst>
                              <p:par>
                                <p:cTn id="22" presetID="9" presetClass="entr" presetSubtype="0" fill="hold" nodeType="after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dissolve">
                                      <p:cBhvr>
                                        <p:cTn id="24" dur="10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dissolve">
                                      <p:cBhvr>
                                        <p:cTn id="29" dur="500"/>
                                        <p:tgtEl>
                                          <p:spTgt spid="3">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nodeType="click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dissolve">
                                      <p:cBhvr>
                                        <p:cTn id="3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7100" b="1" dirty="0">
                <a:effectLst>
                  <a:outerShdw blurRad="50800" dist="38100" dir="2700000" algn="tl" rotWithShape="0">
                    <a:prstClr val="black">
                      <a:alpha val="40000"/>
                    </a:prstClr>
                  </a:outerShdw>
                </a:effectLst>
                <a:latin typeface="Papyrus"/>
                <a:cs typeface="Papyrus"/>
              </a:rPr>
              <a:t>“</a:t>
            </a:r>
            <a:r>
              <a:rPr lang="en-US" sz="7100" b="1" dirty="0" err="1">
                <a:effectLst>
                  <a:outerShdw blurRad="50800" dist="38100" dir="2700000" algn="tl" rotWithShape="0">
                    <a:prstClr val="black">
                      <a:alpha val="40000"/>
                    </a:prstClr>
                  </a:outerShdw>
                </a:effectLst>
                <a:latin typeface="Papyrus"/>
                <a:cs typeface="Papyrus"/>
              </a:rPr>
              <a:t>Psallo</a:t>
            </a:r>
            <a:r>
              <a:rPr lang="en-US" sz="7100" b="1" dirty="0">
                <a:effectLst>
                  <a:outerShdw blurRad="50800" dist="38100" dir="2700000" algn="tl" rotWithShape="0">
                    <a:prstClr val="black">
                      <a:alpha val="40000"/>
                    </a:prstClr>
                  </a:outerShdw>
                </a:effectLst>
                <a:latin typeface="Papyrus"/>
                <a:cs typeface="Papyrus"/>
              </a:rPr>
              <a:t>” = Play An Instrument</a:t>
            </a:r>
          </a:p>
        </p:txBody>
      </p:sp>
      <p:sp>
        <p:nvSpPr>
          <p:cNvPr id="7" name="Content Placeholder 6"/>
          <p:cNvSpPr>
            <a:spLocks noGrp="1"/>
          </p:cNvSpPr>
          <p:nvPr>
            <p:ph idx="1"/>
          </p:nvPr>
        </p:nvSpPr>
        <p:spPr/>
        <p:txBody>
          <a:bodyPr>
            <a:normAutofit/>
          </a:bodyPr>
          <a:lstStyle/>
          <a:p>
            <a:r>
              <a:rPr lang="en-US" sz="5300" b="1" dirty="0"/>
              <a:t>Then All Must Play An Instrument!</a:t>
            </a:r>
          </a:p>
          <a:p>
            <a:r>
              <a:rPr lang="en-US" sz="5300" b="1" u="sng" dirty="0" err="1"/>
              <a:t>Psallo</a:t>
            </a:r>
            <a:r>
              <a:rPr lang="en-US" sz="5300" b="1" dirty="0"/>
              <a:t>:</a:t>
            </a:r>
            <a:r>
              <a:rPr lang="en-US" sz="5300" dirty="0"/>
              <a:t> The meaning has changed through the years.</a:t>
            </a:r>
          </a:p>
          <a:p>
            <a:pPr lvl="1"/>
            <a:r>
              <a:rPr lang="en-US" sz="4200" i="1" dirty="0"/>
              <a:t>1. To pluck the hair</a:t>
            </a:r>
          </a:p>
          <a:p>
            <a:pPr lvl="1"/>
            <a:r>
              <a:rPr lang="en-US" sz="4200" i="1" dirty="0"/>
              <a:t>2. To twang the string of a bow (archer)</a:t>
            </a:r>
          </a:p>
          <a:p>
            <a:pPr lvl="1"/>
            <a:r>
              <a:rPr lang="en-US" sz="4200" i="1" dirty="0"/>
              <a:t>3. To twitch the carpenter’s line</a:t>
            </a:r>
          </a:p>
          <a:p>
            <a:r>
              <a:rPr lang="en-US" sz="4800" b="1" dirty="0"/>
              <a:t>KJV, ASV </a:t>
            </a:r>
            <a:r>
              <a:rPr lang="en-US" sz="4800" dirty="0"/>
              <a:t>(148 scholars) translate </a:t>
            </a:r>
            <a:r>
              <a:rPr lang="en-US" sz="4800" b="1" i="1" dirty="0"/>
              <a:t>“</a:t>
            </a:r>
            <a:r>
              <a:rPr lang="en-US" sz="4800" b="1" i="1" u="sng" dirty="0"/>
              <a:t>sing</a:t>
            </a:r>
            <a:r>
              <a:rPr lang="en-US" sz="4800" b="1" i="1" dirty="0"/>
              <a:t>”</a:t>
            </a:r>
          </a:p>
        </p:txBody>
      </p:sp>
      <p:sp>
        <p:nvSpPr>
          <p:cNvPr id="4" name="TextBox 3"/>
          <p:cNvSpPr txBox="1"/>
          <p:nvPr/>
        </p:nvSpPr>
        <p:spPr>
          <a:xfrm rot="5400000">
            <a:off x="12197519" y="3180312"/>
            <a:ext cx="7313401" cy="952787"/>
          </a:xfrm>
          <a:prstGeom prst="rect">
            <a:avLst/>
          </a:prstGeom>
          <a:noFill/>
        </p:spPr>
        <p:txBody>
          <a:bodyPr wrap="square" lIns="135852" tIns="67926" rIns="135852" bIns="67926" rtlCol="0">
            <a:spAutoFit/>
          </a:bodyPr>
          <a:lstStyle/>
          <a:p>
            <a:r>
              <a:rPr lang="en-US" sz="5300" dirty="0">
                <a:latin typeface="Papyrus"/>
                <a:cs typeface="Papyrus"/>
              </a:rPr>
              <a:t>The Music Question</a:t>
            </a:r>
          </a:p>
        </p:txBody>
      </p:sp>
    </p:spTree>
    <p:extLst>
      <p:ext uri="{BB962C8B-B14F-4D97-AF65-F5344CB8AC3E}">
        <p14:creationId xmlns:p14="http://schemas.microsoft.com/office/powerpoint/2010/main" val="2467382960"/>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dissolv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dissolve">
                                      <p:cBhvr>
                                        <p:cTn id="17" dur="1000"/>
                                        <p:tgtEl>
                                          <p:spTgt spid="7">
                                            <p:txEl>
                                              <p:pRg st="2" end="2"/>
                                            </p:txEl>
                                          </p:spTgt>
                                        </p:tgtEl>
                                      </p:cBhvr>
                                    </p:animEffect>
                                  </p:childTnLst>
                                </p:cTn>
                              </p:par>
                            </p:childTnLst>
                          </p:cTn>
                        </p:par>
                        <p:par>
                          <p:cTn id="18" fill="hold">
                            <p:stCondLst>
                              <p:cond delay="1000"/>
                            </p:stCondLst>
                            <p:childTnLst>
                              <p:par>
                                <p:cTn id="19" presetID="9" presetClass="entr" presetSubtype="0" fill="hold" nodeType="afterEffect">
                                  <p:stCondLst>
                                    <p:cond delay="0"/>
                                  </p:stCondLst>
                                  <p:childTnLst>
                                    <p:set>
                                      <p:cBhvr>
                                        <p:cTn id="20" dur="1" fill="hold">
                                          <p:stCondLst>
                                            <p:cond delay="0"/>
                                          </p:stCondLst>
                                        </p:cTn>
                                        <p:tgtEl>
                                          <p:spTgt spid="7">
                                            <p:txEl>
                                              <p:pRg st="3" end="3"/>
                                            </p:txEl>
                                          </p:spTgt>
                                        </p:tgtEl>
                                        <p:attrNameLst>
                                          <p:attrName>style.visibility</p:attrName>
                                        </p:attrNameLst>
                                      </p:cBhvr>
                                      <p:to>
                                        <p:strVal val="visible"/>
                                      </p:to>
                                    </p:set>
                                    <p:animEffect transition="in" filter="dissolve">
                                      <p:cBhvr>
                                        <p:cTn id="21" dur="1000"/>
                                        <p:tgtEl>
                                          <p:spTgt spid="7">
                                            <p:txEl>
                                              <p:pRg st="3" end="3"/>
                                            </p:txEl>
                                          </p:spTgt>
                                        </p:tgtEl>
                                      </p:cBhvr>
                                    </p:animEffect>
                                  </p:childTnLst>
                                </p:cTn>
                              </p:par>
                            </p:childTnLst>
                          </p:cTn>
                        </p:par>
                        <p:par>
                          <p:cTn id="22" fill="hold">
                            <p:stCondLst>
                              <p:cond delay="2000"/>
                            </p:stCondLst>
                            <p:childTnLst>
                              <p:par>
                                <p:cTn id="23" presetID="9" presetClass="entr" presetSubtype="0" fill="hold" nodeType="afterEffect">
                                  <p:stCondLst>
                                    <p:cond delay="0"/>
                                  </p:stCondLst>
                                  <p:childTnLst>
                                    <p:set>
                                      <p:cBhvr>
                                        <p:cTn id="24" dur="1" fill="hold">
                                          <p:stCondLst>
                                            <p:cond delay="0"/>
                                          </p:stCondLst>
                                        </p:cTn>
                                        <p:tgtEl>
                                          <p:spTgt spid="7">
                                            <p:txEl>
                                              <p:pRg st="4" end="4"/>
                                            </p:txEl>
                                          </p:spTgt>
                                        </p:tgtEl>
                                        <p:attrNameLst>
                                          <p:attrName>style.visibility</p:attrName>
                                        </p:attrNameLst>
                                      </p:cBhvr>
                                      <p:to>
                                        <p:strVal val="visible"/>
                                      </p:to>
                                    </p:set>
                                    <p:animEffect transition="in" filter="dissolve">
                                      <p:cBhvr>
                                        <p:cTn id="25" dur="1000"/>
                                        <p:tgtEl>
                                          <p:spTgt spid="7">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nodeType="clickEffect">
                                  <p:stCondLst>
                                    <p:cond delay="0"/>
                                  </p:stCondLst>
                                  <p:childTnLst>
                                    <p:set>
                                      <p:cBhvr>
                                        <p:cTn id="29" dur="1" fill="hold">
                                          <p:stCondLst>
                                            <p:cond delay="0"/>
                                          </p:stCondLst>
                                        </p:cTn>
                                        <p:tgtEl>
                                          <p:spTgt spid="7">
                                            <p:txEl>
                                              <p:pRg st="5" end="5"/>
                                            </p:txEl>
                                          </p:spTgt>
                                        </p:tgtEl>
                                        <p:attrNameLst>
                                          <p:attrName>style.visibility</p:attrName>
                                        </p:attrNameLst>
                                      </p:cBhvr>
                                      <p:to>
                                        <p:strVal val="visible"/>
                                      </p:to>
                                    </p:set>
                                    <p:animEffect transition="in" filter="dissolve">
                                      <p:cBhvr>
                                        <p:cTn id="30"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7100" b="1" dirty="0">
                <a:effectLst>
                  <a:outerShdw blurRad="50800" dist="38100" dir="2700000" algn="tl" rotWithShape="0">
                    <a:prstClr val="black">
                      <a:alpha val="40000"/>
                    </a:prstClr>
                  </a:outerShdw>
                </a:effectLst>
                <a:latin typeface="Papyrus"/>
                <a:cs typeface="Papyrus"/>
              </a:rPr>
              <a:t>“</a:t>
            </a:r>
            <a:r>
              <a:rPr lang="en-US" sz="7100" b="1" dirty="0" err="1">
                <a:effectLst>
                  <a:outerShdw blurRad="50800" dist="38100" dir="2700000" algn="tl" rotWithShape="0">
                    <a:prstClr val="black">
                      <a:alpha val="40000"/>
                    </a:prstClr>
                  </a:outerShdw>
                </a:effectLst>
                <a:latin typeface="Papyrus"/>
                <a:cs typeface="Papyrus"/>
              </a:rPr>
              <a:t>Psallo</a:t>
            </a:r>
            <a:r>
              <a:rPr lang="en-US" sz="7100" b="1" dirty="0">
                <a:effectLst>
                  <a:outerShdw blurRad="50800" dist="38100" dir="2700000" algn="tl" rotWithShape="0">
                    <a:prstClr val="black">
                      <a:alpha val="40000"/>
                    </a:prstClr>
                  </a:outerShdw>
                </a:effectLst>
                <a:latin typeface="Papyrus"/>
                <a:cs typeface="Papyrus"/>
              </a:rPr>
              <a:t>” = Play An Instrument</a:t>
            </a:r>
          </a:p>
        </p:txBody>
      </p:sp>
      <p:sp>
        <p:nvSpPr>
          <p:cNvPr id="7" name="Content Placeholder 6"/>
          <p:cNvSpPr>
            <a:spLocks noGrp="1"/>
          </p:cNvSpPr>
          <p:nvPr>
            <p:ph idx="1"/>
          </p:nvPr>
        </p:nvSpPr>
        <p:spPr/>
        <p:txBody>
          <a:bodyPr>
            <a:normAutofit/>
          </a:bodyPr>
          <a:lstStyle/>
          <a:p>
            <a:r>
              <a:rPr lang="en-US" sz="5300" b="1" u="sng" dirty="0" err="1"/>
              <a:t>Psallo</a:t>
            </a:r>
            <a:r>
              <a:rPr lang="en-US" sz="5300" b="1" dirty="0"/>
              <a:t>:</a:t>
            </a:r>
            <a:r>
              <a:rPr lang="en-US" sz="5300" dirty="0"/>
              <a:t> verb </a:t>
            </a:r>
            <a:r>
              <a:rPr lang="en-US" sz="4200" i="1" dirty="0"/>
              <a:t>(“make melody”)  </a:t>
            </a:r>
            <a:r>
              <a:rPr lang="en-US" sz="4800" b="1" dirty="0">
                <a:solidFill>
                  <a:srgbClr val="FF6600"/>
                </a:solidFill>
                <a:effectLst>
                  <a:outerShdw blurRad="50800" dist="38100" dir="2700000" algn="tl" rotWithShape="0">
                    <a:prstClr val="black">
                      <a:alpha val="40000"/>
                    </a:prstClr>
                  </a:outerShdw>
                </a:effectLst>
              </a:rPr>
              <a:t>(Eph.5:19)</a:t>
            </a:r>
          </a:p>
          <a:p>
            <a:pPr lvl="1"/>
            <a:r>
              <a:rPr lang="en-US" sz="4800" i="1" dirty="0"/>
              <a:t>To </a:t>
            </a:r>
            <a:r>
              <a:rPr lang="en-US" sz="4800" b="1" i="1" dirty="0"/>
              <a:t>touch</a:t>
            </a:r>
            <a:r>
              <a:rPr lang="en-US" sz="4800" i="1" dirty="0"/>
              <a:t>, to </a:t>
            </a:r>
            <a:r>
              <a:rPr lang="en-US" sz="4800" b="1" i="1" dirty="0"/>
              <a:t>strike</a:t>
            </a:r>
            <a:r>
              <a:rPr lang="en-US" sz="4800" i="1" dirty="0"/>
              <a:t> or to </a:t>
            </a:r>
            <a:r>
              <a:rPr lang="en-US" sz="4800" b="1" i="1" dirty="0"/>
              <a:t>pluck</a:t>
            </a:r>
          </a:p>
          <a:p>
            <a:pPr lvl="1"/>
            <a:r>
              <a:rPr lang="en-US" sz="4800" dirty="0"/>
              <a:t>The </a:t>
            </a:r>
            <a:r>
              <a:rPr lang="en-US" sz="4800" b="1" u="sng" dirty="0"/>
              <a:t>object</a:t>
            </a:r>
            <a:r>
              <a:rPr lang="en-US" sz="4800" dirty="0"/>
              <a:t> of a verb is not a part of it’s definition</a:t>
            </a:r>
          </a:p>
          <a:p>
            <a:pPr lvl="2"/>
            <a:r>
              <a:rPr lang="en-US" sz="4800" dirty="0"/>
              <a:t>Verb - </a:t>
            </a:r>
            <a:r>
              <a:rPr lang="en-US" sz="4800" b="1" i="1" u="sng" dirty="0"/>
              <a:t>Baptize</a:t>
            </a:r>
            <a:r>
              <a:rPr lang="en-US" sz="4800" b="1" i="1" dirty="0"/>
              <a:t>: </a:t>
            </a:r>
            <a:r>
              <a:rPr lang="en-US" sz="4800" i="1" dirty="0"/>
              <a:t>to dip or immerse</a:t>
            </a:r>
          </a:p>
          <a:p>
            <a:pPr lvl="3"/>
            <a:r>
              <a:rPr lang="en-US" sz="4200" dirty="0"/>
              <a:t>Object</a:t>
            </a:r>
            <a:r>
              <a:rPr lang="en-US" sz="4200" i="1" dirty="0"/>
              <a:t>:  jelly, grease, mud, paint,  fire…?</a:t>
            </a:r>
          </a:p>
          <a:p>
            <a:pPr lvl="3"/>
            <a:r>
              <a:rPr lang="en-US" sz="4200" i="1" dirty="0"/>
              <a:t>… “in water” </a:t>
            </a:r>
            <a:r>
              <a:rPr lang="en-US" sz="4200" b="1" i="1" dirty="0">
                <a:solidFill>
                  <a:srgbClr val="FF6600"/>
                </a:solidFill>
                <a:effectLst>
                  <a:outerShdw blurRad="50800" dist="38100" dir="2700000" algn="tl" rotWithShape="0">
                    <a:prstClr val="black">
                      <a:alpha val="40000"/>
                    </a:prstClr>
                  </a:outerShdw>
                </a:effectLst>
              </a:rPr>
              <a:t>(Acts 10:47-48)</a:t>
            </a:r>
          </a:p>
        </p:txBody>
      </p:sp>
      <p:sp>
        <p:nvSpPr>
          <p:cNvPr id="4" name="TextBox 3"/>
          <p:cNvSpPr txBox="1"/>
          <p:nvPr/>
        </p:nvSpPr>
        <p:spPr>
          <a:xfrm rot="5400000">
            <a:off x="12197519" y="3180312"/>
            <a:ext cx="7313401" cy="952787"/>
          </a:xfrm>
          <a:prstGeom prst="rect">
            <a:avLst/>
          </a:prstGeom>
          <a:noFill/>
        </p:spPr>
        <p:txBody>
          <a:bodyPr wrap="square" lIns="135852" tIns="67926" rIns="135852" bIns="67926" rtlCol="0">
            <a:spAutoFit/>
          </a:bodyPr>
          <a:lstStyle/>
          <a:p>
            <a:r>
              <a:rPr lang="en-US" sz="5300" dirty="0">
                <a:latin typeface="Papyrus"/>
                <a:cs typeface="Papyrus"/>
              </a:rPr>
              <a:t>The Music Question</a:t>
            </a:r>
          </a:p>
        </p:txBody>
      </p:sp>
    </p:spTree>
    <p:extLst>
      <p:ext uri="{BB962C8B-B14F-4D97-AF65-F5344CB8AC3E}">
        <p14:creationId xmlns:p14="http://schemas.microsoft.com/office/powerpoint/2010/main" val="801004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animEffect transition="in" filter="dissolve">
                                      <p:cBhvr>
                                        <p:cTn id="11" dur="1000"/>
                                        <p:tgtEl>
                                          <p:spTgt spid="7">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nodeType="clickEffect">
                                  <p:stCondLst>
                                    <p:cond delay="0"/>
                                  </p:stCondLst>
                                  <p:childTnLst>
                                    <p:set>
                                      <p:cBhvr>
                                        <p:cTn id="15" dur="1" fill="hold">
                                          <p:stCondLst>
                                            <p:cond delay="0"/>
                                          </p:stCondLst>
                                        </p:cTn>
                                        <p:tgtEl>
                                          <p:spTgt spid="7">
                                            <p:txEl>
                                              <p:pRg st="2" end="2"/>
                                            </p:txEl>
                                          </p:spTgt>
                                        </p:tgtEl>
                                        <p:attrNameLst>
                                          <p:attrName>style.visibility</p:attrName>
                                        </p:attrNameLst>
                                      </p:cBhvr>
                                      <p:to>
                                        <p:strVal val="visible"/>
                                      </p:to>
                                    </p:set>
                                    <p:animEffect transition="in" filter="dissolve">
                                      <p:cBhvr>
                                        <p:cTn id="16" dur="500"/>
                                        <p:tgtEl>
                                          <p:spTgt spid="7">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nodeType="clickEffect">
                                  <p:stCondLst>
                                    <p:cond delay="0"/>
                                  </p:stCondLst>
                                  <p:childTnLst>
                                    <p:set>
                                      <p:cBhvr>
                                        <p:cTn id="20" dur="1" fill="hold">
                                          <p:stCondLst>
                                            <p:cond delay="0"/>
                                          </p:stCondLst>
                                        </p:cTn>
                                        <p:tgtEl>
                                          <p:spTgt spid="7">
                                            <p:txEl>
                                              <p:pRg st="3" end="3"/>
                                            </p:txEl>
                                          </p:spTgt>
                                        </p:tgtEl>
                                        <p:attrNameLst>
                                          <p:attrName>style.visibility</p:attrName>
                                        </p:attrNameLst>
                                      </p:cBhvr>
                                      <p:to>
                                        <p:strVal val="visible"/>
                                      </p:to>
                                    </p:set>
                                    <p:animEffect transition="in" filter="dissolve">
                                      <p:cBhvr>
                                        <p:cTn id="21" dur="500"/>
                                        <p:tgtEl>
                                          <p:spTgt spid="7">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nodeType="clickEffect">
                                  <p:stCondLst>
                                    <p:cond delay="0"/>
                                  </p:stCondLst>
                                  <p:childTnLst>
                                    <p:set>
                                      <p:cBhvr>
                                        <p:cTn id="25" dur="1" fill="hold">
                                          <p:stCondLst>
                                            <p:cond delay="0"/>
                                          </p:stCondLst>
                                        </p:cTn>
                                        <p:tgtEl>
                                          <p:spTgt spid="7">
                                            <p:txEl>
                                              <p:pRg st="4" end="4"/>
                                            </p:txEl>
                                          </p:spTgt>
                                        </p:tgtEl>
                                        <p:attrNameLst>
                                          <p:attrName>style.visibility</p:attrName>
                                        </p:attrNameLst>
                                      </p:cBhvr>
                                      <p:to>
                                        <p:strVal val="visible"/>
                                      </p:to>
                                    </p:set>
                                    <p:animEffect transition="in" filter="dissolve">
                                      <p:cBhvr>
                                        <p:cTn id="26" dur="500"/>
                                        <p:tgtEl>
                                          <p:spTgt spid="7">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nodeType="click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dissolve">
                                      <p:cBhvr>
                                        <p:cTn id="31"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7100" b="1" dirty="0">
                <a:effectLst>
                  <a:outerShdw blurRad="50800" dist="38100" dir="2700000" algn="tl" rotWithShape="0">
                    <a:prstClr val="black">
                      <a:alpha val="40000"/>
                    </a:prstClr>
                  </a:outerShdw>
                </a:effectLst>
                <a:latin typeface="Papyrus"/>
                <a:cs typeface="Papyrus"/>
              </a:rPr>
              <a:t>“</a:t>
            </a:r>
            <a:r>
              <a:rPr lang="en-US" sz="7100" b="1" dirty="0" err="1">
                <a:effectLst>
                  <a:outerShdw blurRad="50800" dist="38100" dir="2700000" algn="tl" rotWithShape="0">
                    <a:prstClr val="black">
                      <a:alpha val="40000"/>
                    </a:prstClr>
                  </a:outerShdw>
                </a:effectLst>
                <a:latin typeface="Papyrus"/>
                <a:cs typeface="Papyrus"/>
              </a:rPr>
              <a:t>Psallo</a:t>
            </a:r>
            <a:r>
              <a:rPr lang="en-US" sz="7100" b="1" dirty="0">
                <a:effectLst>
                  <a:outerShdw blurRad="50800" dist="38100" dir="2700000" algn="tl" rotWithShape="0">
                    <a:prstClr val="black">
                      <a:alpha val="40000"/>
                    </a:prstClr>
                  </a:outerShdw>
                </a:effectLst>
                <a:latin typeface="Papyrus"/>
                <a:cs typeface="Papyrus"/>
              </a:rPr>
              <a:t>” = Play An Instrument</a:t>
            </a:r>
          </a:p>
        </p:txBody>
      </p:sp>
      <p:sp>
        <p:nvSpPr>
          <p:cNvPr id="7" name="Content Placeholder 6"/>
          <p:cNvSpPr>
            <a:spLocks noGrp="1"/>
          </p:cNvSpPr>
          <p:nvPr>
            <p:ph idx="1"/>
          </p:nvPr>
        </p:nvSpPr>
        <p:spPr/>
        <p:txBody>
          <a:bodyPr>
            <a:normAutofit/>
          </a:bodyPr>
          <a:lstStyle/>
          <a:p>
            <a:r>
              <a:rPr lang="en-US" sz="5300" b="1" u="sng" dirty="0" err="1"/>
              <a:t>Psallo</a:t>
            </a:r>
            <a:r>
              <a:rPr lang="en-US" sz="5300" b="1" dirty="0"/>
              <a:t>:</a:t>
            </a:r>
            <a:r>
              <a:rPr lang="en-US" sz="5300" dirty="0"/>
              <a:t> verb </a:t>
            </a:r>
            <a:r>
              <a:rPr lang="en-US" sz="4200" i="1" dirty="0"/>
              <a:t>(“make melody”) </a:t>
            </a:r>
            <a:r>
              <a:rPr lang="en-US" sz="5300" dirty="0"/>
              <a:t> </a:t>
            </a:r>
            <a:r>
              <a:rPr lang="en-US" sz="4800" b="1" dirty="0">
                <a:solidFill>
                  <a:srgbClr val="FF6600"/>
                </a:solidFill>
                <a:effectLst>
                  <a:outerShdw blurRad="50800" dist="38100" dir="2700000" algn="tl" rotWithShape="0">
                    <a:prstClr val="black">
                      <a:alpha val="40000"/>
                    </a:prstClr>
                  </a:outerShdw>
                </a:effectLst>
              </a:rPr>
              <a:t>(Eph.5:19)</a:t>
            </a:r>
            <a:endParaRPr lang="en-US" sz="5300" b="1" dirty="0">
              <a:solidFill>
                <a:srgbClr val="FF6600"/>
              </a:solidFill>
              <a:effectLst>
                <a:outerShdw blurRad="50800" dist="38100" dir="2700000" algn="tl" rotWithShape="0">
                  <a:prstClr val="black">
                    <a:alpha val="40000"/>
                  </a:prstClr>
                </a:outerShdw>
              </a:effectLst>
            </a:endParaRPr>
          </a:p>
          <a:p>
            <a:pPr lvl="1"/>
            <a:r>
              <a:rPr lang="en-US" sz="4800" i="1" dirty="0"/>
              <a:t>To </a:t>
            </a:r>
            <a:r>
              <a:rPr lang="en-US" sz="4800" b="1" i="1" dirty="0"/>
              <a:t>touch</a:t>
            </a:r>
            <a:r>
              <a:rPr lang="en-US" sz="4800" i="1" dirty="0"/>
              <a:t>, to </a:t>
            </a:r>
            <a:r>
              <a:rPr lang="en-US" sz="4800" b="1" i="1" dirty="0"/>
              <a:t>strike</a:t>
            </a:r>
            <a:r>
              <a:rPr lang="en-US" sz="4800" i="1" dirty="0"/>
              <a:t> or to </a:t>
            </a:r>
            <a:r>
              <a:rPr lang="en-US" sz="4800" b="1" i="1" dirty="0"/>
              <a:t>pluck</a:t>
            </a:r>
          </a:p>
          <a:p>
            <a:pPr lvl="1"/>
            <a:r>
              <a:rPr lang="en-US" sz="4800" dirty="0"/>
              <a:t>The </a:t>
            </a:r>
            <a:r>
              <a:rPr lang="en-US" sz="4800" b="1" u="sng" dirty="0"/>
              <a:t>object</a:t>
            </a:r>
            <a:r>
              <a:rPr lang="en-US" sz="4800" dirty="0"/>
              <a:t> of a verb is not a part of it’s definition</a:t>
            </a:r>
          </a:p>
          <a:p>
            <a:pPr lvl="2"/>
            <a:r>
              <a:rPr lang="en-US" sz="4800" dirty="0"/>
              <a:t>Verb -</a:t>
            </a:r>
            <a:r>
              <a:rPr lang="en-US" sz="4800" b="1" i="1" dirty="0"/>
              <a:t> </a:t>
            </a:r>
            <a:r>
              <a:rPr lang="en-US" sz="4800" b="1" i="1" dirty="0" err="1"/>
              <a:t>Psallo</a:t>
            </a:r>
            <a:r>
              <a:rPr lang="en-US" sz="4800" b="1" i="1" dirty="0"/>
              <a:t>:</a:t>
            </a:r>
            <a:r>
              <a:rPr lang="en-US" sz="4800" i="1" dirty="0"/>
              <a:t> touch, strike or pluck…</a:t>
            </a:r>
          </a:p>
          <a:p>
            <a:pPr lvl="3"/>
            <a:r>
              <a:rPr lang="en-US" sz="4200" i="1" dirty="0"/>
              <a:t>Object – beard, carpenter’s line…?</a:t>
            </a:r>
          </a:p>
          <a:p>
            <a:pPr lvl="3"/>
            <a:r>
              <a:rPr lang="en-US" sz="4200" i="1" dirty="0" err="1"/>
              <a:t>psallo</a:t>
            </a:r>
            <a:r>
              <a:rPr lang="en-US" sz="4200" i="1" dirty="0"/>
              <a:t>… “your heart” </a:t>
            </a:r>
            <a:r>
              <a:rPr lang="en-US" sz="4200" b="1" i="1" dirty="0">
                <a:solidFill>
                  <a:srgbClr val="FF6600"/>
                </a:solidFill>
                <a:effectLst>
                  <a:outerShdw blurRad="50800" dist="38100" dir="2700000" algn="tl" rotWithShape="0">
                    <a:prstClr val="black">
                      <a:alpha val="40000"/>
                    </a:prstClr>
                  </a:outerShdw>
                </a:effectLst>
              </a:rPr>
              <a:t>(Eph.5:19)</a:t>
            </a:r>
          </a:p>
        </p:txBody>
      </p:sp>
      <p:sp>
        <p:nvSpPr>
          <p:cNvPr id="4" name="TextBox 3"/>
          <p:cNvSpPr txBox="1"/>
          <p:nvPr/>
        </p:nvSpPr>
        <p:spPr>
          <a:xfrm rot="5400000">
            <a:off x="12197519" y="3180312"/>
            <a:ext cx="7313401" cy="952787"/>
          </a:xfrm>
          <a:prstGeom prst="rect">
            <a:avLst/>
          </a:prstGeom>
          <a:noFill/>
        </p:spPr>
        <p:txBody>
          <a:bodyPr wrap="square" lIns="135852" tIns="67926" rIns="135852" bIns="67926" rtlCol="0">
            <a:spAutoFit/>
          </a:bodyPr>
          <a:lstStyle/>
          <a:p>
            <a:r>
              <a:rPr lang="en-US" sz="5300" dirty="0">
                <a:latin typeface="Papyrus"/>
                <a:cs typeface="Papyrus"/>
              </a:rPr>
              <a:t>The Music Question</a:t>
            </a:r>
          </a:p>
        </p:txBody>
      </p:sp>
    </p:spTree>
    <p:extLst>
      <p:ext uri="{BB962C8B-B14F-4D97-AF65-F5344CB8AC3E}">
        <p14:creationId xmlns:p14="http://schemas.microsoft.com/office/powerpoint/2010/main" val="1713138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7">
                                            <p:txEl>
                                              <p:pRg st="3" end="3"/>
                                            </p:txEl>
                                          </p:spTgt>
                                        </p:tgtEl>
                                        <p:attrNameLst>
                                          <p:attrName>style.visibility</p:attrName>
                                        </p:attrNameLst>
                                      </p:cBhvr>
                                      <p:to>
                                        <p:strVal val="visible"/>
                                      </p:to>
                                    </p:set>
                                    <p:animEffect transition="in" filter="dissolve">
                                      <p:cBhvr>
                                        <p:cTn id="7" dur="500"/>
                                        <p:tgtEl>
                                          <p:spTgt spid="7">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
                                            <p:txEl>
                                              <p:pRg st="4" end="4"/>
                                            </p:txEl>
                                          </p:spTgt>
                                        </p:tgtEl>
                                        <p:attrNameLst>
                                          <p:attrName>style.visibility</p:attrName>
                                        </p:attrNameLst>
                                      </p:cBhvr>
                                      <p:to>
                                        <p:strVal val="visible"/>
                                      </p:to>
                                    </p:set>
                                    <p:animEffect transition="in" filter="dissolve">
                                      <p:cBhvr>
                                        <p:cTn id="12" dur="500"/>
                                        <p:tgtEl>
                                          <p:spTgt spid="7">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7">
                                            <p:txEl>
                                              <p:pRg st="5" end="5"/>
                                            </p:txEl>
                                          </p:spTgt>
                                        </p:tgtEl>
                                        <p:attrNameLst>
                                          <p:attrName>style.visibility</p:attrName>
                                        </p:attrNameLst>
                                      </p:cBhvr>
                                      <p:to>
                                        <p:strVal val="visible"/>
                                      </p:to>
                                    </p:set>
                                    <p:animEffect transition="in" filter="dissolve">
                                      <p:cBhvr>
                                        <p:cTn id="17"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7100" b="1" u="sng" dirty="0">
                <a:effectLst>
                  <a:outerShdw blurRad="50800" dist="38100" dir="2700000" algn="tl" rotWithShape="0">
                    <a:prstClr val="black">
                      <a:alpha val="40000"/>
                    </a:prstClr>
                  </a:outerShdw>
                </a:effectLst>
                <a:latin typeface="Papyrus"/>
                <a:cs typeface="Papyrus"/>
              </a:rPr>
              <a:t>Singing</a:t>
            </a:r>
            <a:r>
              <a:rPr lang="en-US" sz="7100" b="1" dirty="0">
                <a:effectLst>
                  <a:outerShdw blurRad="50800" dist="38100" dir="2700000" algn="tl" rotWithShape="0">
                    <a:prstClr val="black">
                      <a:alpha val="40000"/>
                    </a:prstClr>
                  </a:outerShdw>
                </a:effectLst>
                <a:latin typeface="Papyrus"/>
                <a:cs typeface="Papyrus"/>
              </a:rPr>
              <a:t>  </a:t>
            </a:r>
            <a:r>
              <a:rPr lang="en-US" sz="5900" b="1" dirty="0">
                <a:effectLst>
                  <a:outerShdw blurRad="50800" dist="38100" dir="2700000" algn="tl" rotWithShape="0">
                    <a:prstClr val="black">
                      <a:alpha val="40000"/>
                    </a:prstClr>
                  </a:outerShdw>
                </a:effectLst>
                <a:latin typeface="Papyrus"/>
                <a:cs typeface="Papyrus"/>
              </a:rPr>
              <a:t>Psalms and Hymns…</a:t>
            </a:r>
          </a:p>
        </p:txBody>
      </p:sp>
      <p:sp>
        <p:nvSpPr>
          <p:cNvPr id="3" name="Content Placeholder 2"/>
          <p:cNvSpPr>
            <a:spLocks noGrp="1"/>
          </p:cNvSpPr>
          <p:nvPr>
            <p:ph idx="1"/>
          </p:nvPr>
        </p:nvSpPr>
        <p:spPr/>
        <p:txBody>
          <a:bodyPr>
            <a:normAutofit/>
          </a:bodyPr>
          <a:lstStyle/>
          <a:p>
            <a:r>
              <a:rPr lang="en-US" sz="4800" dirty="0"/>
              <a:t>Is Authorized By God</a:t>
            </a:r>
          </a:p>
          <a:p>
            <a:r>
              <a:rPr lang="en-US" sz="4800" dirty="0"/>
              <a:t>Is According To The Pattern of the N.T.</a:t>
            </a:r>
          </a:p>
          <a:p>
            <a:r>
              <a:rPr lang="en-US" sz="4800" dirty="0"/>
              <a:t>Is In Spirit And In Truth</a:t>
            </a:r>
          </a:p>
          <a:p>
            <a:r>
              <a:rPr lang="en-US" sz="4800" dirty="0"/>
              <a:t>Is By Faith</a:t>
            </a:r>
          </a:p>
          <a:p>
            <a:r>
              <a:rPr lang="en-US" sz="4800" dirty="0"/>
              <a:t>Magnifies and Exalts the Name / Authority of Our Lord, Jesus Christ</a:t>
            </a:r>
          </a:p>
        </p:txBody>
      </p:sp>
      <p:sp>
        <p:nvSpPr>
          <p:cNvPr id="4" name="TextBox 3"/>
          <p:cNvSpPr txBox="1"/>
          <p:nvPr/>
        </p:nvSpPr>
        <p:spPr>
          <a:xfrm rot="5400000">
            <a:off x="12197519" y="3180312"/>
            <a:ext cx="7313401" cy="952787"/>
          </a:xfrm>
          <a:prstGeom prst="rect">
            <a:avLst/>
          </a:prstGeom>
          <a:noFill/>
        </p:spPr>
        <p:txBody>
          <a:bodyPr wrap="square" lIns="135852" tIns="67926" rIns="135852" bIns="67926" rtlCol="0">
            <a:spAutoFit/>
          </a:bodyPr>
          <a:lstStyle/>
          <a:p>
            <a:r>
              <a:rPr lang="en-US" sz="5300" dirty="0">
                <a:latin typeface="Papyrus"/>
                <a:cs typeface="Papyrus"/>
              </a:rPr>
              <a:t>The Music Question</a:t>
            </a:r>
          </a:p>
        </p:txBody>
      </p:sp>
    </p:spTree>
    <p:extLst>
      <p:ext uri="{BB962C8B-B14F-4D97-AF65-F5344CB8AC3E}">
        <p14:creationId xmlns:p14="http://schemas.microsoft.com/office/powerpoint/2010/main" val="1472434517"/>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effectLst>
                  <a:outerShdw blurRad="50800" dist="38100" dir="2700000" algn="tl" rotWithShape="0">
                    <a:prstClr val="black">
                      <a:alpha val="40000"/>
                    </a:prstClr>
                  </a:outerShdw>
                </a:effectLst>
              </a:rPr>
              <a:t>The Lords invitation </a:t>
            </a:r>
            <a:endParaRPr lang="en-US" dirty="0">
              <a:effectLst>
                <a:outerShdw blurRad="50800" dist="38100" dir="2700000" algn="tl" rotWithShape="0">
                  <a:prstClr val="black">
                    <a:alpha val="40000"/>
                  </a:prstClr>
                </a:outerShdw>
              </a:effectLst>
            </a:endParaRPr>
          </a:p>
        </p:txBody>
      </p:sp>
      <p:sp>
        <p:nvSpPr>
          <p:cNvPr id="3" name="Subtitle 2"/>
          <p:cNvSpPr>
            <a:spLocks noGrp="1"/>
          </p:cNvSpPr>
          <p:nvPr>
            <p:ph type="subTitle" idx="1"/>
          </p:nvPr>
        </p:nvSpPr>
        <p:spPr/>
        <p:txBody>
          <a:bodyPr>
            <a:normAutofit/>
          </a:bodyPr>
          <a:lstStyle/>
          <a:p>
            <a:endParaRPr lang="en-US" sz="4200" b="1" dirty="0">
              <a:solidFill>
                <a:srgbClr val="2F2B20"/>
              </a:solidFill>
            </a:endParaRPr>
          </a:p>
        </p:txBody>
      </p:sp>
    </p:spTree>
    <p:extLst>
      <p:ext uri="{BB962C8B-B14F-4D97-AF65-F5344CB8AC3E}">
        <p14:creationId xmlns:p14="http://schemas.microsoft.com/office/powerpoint/2010/main" val="209027866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ded Corner 3"/>
          <p:cNvSpPr/>
          <p:nvPr/>
        </p:nvSpPr>
        <p:spPr>
          <a:xfrm>
            <a:off x="8147518" y="2048256"/>
            <a:ext cx="6391443" cy="6120384"/>
          </a:xfrm>
          <a:prstGeom prst="foldedCorner">
            <a:avLst/>
          </a:prstGeom>
          <a:solidFill>
            <a:schemeClr val="accent2"/>
          </a:solidFill>
        </p:spPr>
        <p:style>
          <a:lnRef idx="1">
            <a:schemeClr val="accent1"/>
          </a:lnRef>
          <a:fillRef idx="3">
            <a:schemeClr val="accent1"/>
          </a:fillRef>
          <a:effectRef idx="2">
            <a:schemeClr val="accent1"/>
          </a:effectRef>
          <a:fontRef idx="minor">
            <a:schemeClr val="lt1"/>
          </a:fontRef>
        </p:style>
        <p:txBody>
          <a:bodyPr lIns="135852" tIns="67926" rIns="135852" bIns="67926" rtlCol="0" anchor="ctr"/>
          <a:lstStyle/>
          <a:p>
            <a:pPr algn="ctr"/>
            <a:endParaRPr lang="en-US"/>
          </a:p>
        </p:txBody>
      </p:sp>
      <p:sp>
        <p:nvSpPr>
          <p:cNvPr id="2" name="Title 1"/>
          <p:cNvSpPr>
            <a:spLocks noGrp="1"/>
          </p:cNvSpPr>
          <p:nvPr>
            <p:ph type="title"/>
          </p:nvPr>
        </p:nvSpPr>
        <p:spPr/>
        <p:txBody>
          <a:bodyPr/>
          <a:lstStyle/>
          <a:p>
            <a:r>
              <a:rPr lang="en-US" dirty="0" smtClean="0">
                <a:latin typeface="Papyrus"/>
                <a:cs typeface="Papyrus"/>
              </a:rPr>
              <a:t>Instrumental Music In Worship</a:t>
            </a:r>
            <a:endParaRPr lang="en-US" sz="7100" b="1" dirty="0">
              <a:effectLst>
                <a:outerShdw blurRad="50800" dist="38100" dir="2700000" algn="tl" rotWithShape="0">
                  <a:prstClr val="black">
                    <a:alpha val="40000"/>
                  </a:prstClr>
                </a:outerShdw>
              </a:effectLst>
              <a:latin typeface="+mn-lt"/>
              <a:cs typeface="Helvetica"/>
            </a:endParaRPr>
          </a:p>
        </p:txBody>
      </p:sp>
      <p:sp>
        <p:nvSpPr>
          <p:cNvPr id="5" name="Content Placeholder 4"/>
          <p:cNvSpPr>
            <a:spLocks noGrp="1"/>
          </p:cNvSpPr>
          <p:nvPr>
            <p:ph sz="half" idx="2"/>
          </p:nvPr>
        </p:nvSpPr>
        <p:spPr/>
        <p:txBody>
          <a:bodyPr>
            <a:noAutofit/>
          </a:bodyPr>
          <a:lstStyle/>
          <a:p>
            <a:pPr lvl="4"/>
            <a:endParaRPr lang="en-US" b="1" dirty="0" smtClean="0"/>
          </a:p>
          <a:p>
            <a:r>
              <a:rPr lang="en-US" sz="5300" b="1" dirty="0"/>
              <a:t>Tradition</a:t>
            </a:r>
          </a:p>
          <a:p>
            <a:pPr lvl="1"/>
            <a:endParaRPr lang="en-US" sz="2700" b="1" dirty="0"/>
          </a:p>
          <a:p>
            <a:r>
              <a:rPr lang="en-US" sz="5300" b="1" dirty="0"/>
              <a:t>Hate Instruments</a:t>
            </a:r>
          </a:p>
          <a:p>
            <a:pPr lvl="1"/>
            <a:endParaRPr lang="en-US" sz="2400" b="1" dirty="0"/>
          </a:p>
          <a:p>
            <a:r>
              <a:rPr lang="en-US" sz="5300" b="1" dirty="0"/>
              <a:t>Want To Be Different</a:t>
            </a:r>
          </a:p>
        </p:txBody>
      </p:sp>
      <p:sp>
        <p:nvSpPr>
          <p:cNvPr id="6" name="Striped Right Arrow 5"/>
          <p:cNvSpPr/>
          <p:nvPr/>
        </p:nvSpPr>
        <p:spPr>
          <a:xfrm>
            <a:off x="822961" y="3134315"/>
            <a:ext cx="6583678" cy="3908886"/>
          </a:xfrm>
          <a:prstGeom prst="stripedRightArrow">
            <a:avLst/>
          </a:prstGeom>
        </p:spPr>
        <p:style>
          <a:lnRef idx="1">
            <a:schemeClr val="accent1"/>
          </a:lnRef>
          <a:fillRef idx="3">
            <a:schemeClr val="accent1"/>
          </a:fillRef>
          <a:effectRef idx="2">
            <a:schemeClr val="accent1"/>
          </a:effectRef>
          <a:fontRef idx="minor">
            <a:schemeClr val="lt1"/>
          </a:fontRef>
        </p:style>
        <p:txBody>
          <a:bodyPr lIns="135852" tIns="67926" rIns="135852" bIns="67926" rtlCol="0" anchor="ctr"/>
          <a:lstStyle/>
          <a:p>
            <a:pPr algn="ctr"/>
            <a:endParaRPr lang="en-US"/>
          </a:p>
        </p:txBody>
      </p:sp>
      <p:sp>
        <p:nvSpPr>
          <p:cNvPr id="7" name="TextBox 6"/>
          <p:cNvSpPr txBox="1"/>
          <p:nvPr/>
        </p:nvSpPr>
        <p:spPr>
          <a:xfrm>
            <a:off x="1653825" y="3980939"/>
            <a:ext cx="4645302" cy="2137726"/>
          </a:xfrm>
          <a:prstGeom prst="rect">
            <a:avLst/>
          </a:prstGeom>
          <a:noFill/>
        </p:spPr>
        <p:txBody>
          <a:bodyPr wrap="square" lIns="135852" tIns="67926" rIns="135852" bIns="67926" rtlCol="0">
            <a:spAutoFit/>
          </a:bodyPr>
          <a:lstStyle/>
          <a:p>
            <a:pPr algn="ctr"/>
            <a:r>
              <a:rPr lang="en-US" sz="6500" b="1" dirty="0">
                <a:cs typeface="Papyrus"/>
              </a:rPr>
              <a:t>NOT</a:t>
            </a:r>
          </a:p>
          <a:p>
            <a:pPr algn="ctr"/>
            <a:r>
              <a:rPr lang="en-US" sz="6500" b="1" dirty="0">
                <a:cs typeface="Papyrus"/>
              </a:rPr>
              <a:t>BECAUSE</a:t>
            </a:r>
          </a:p>
        </p:txBody>
      </p:sp>
      <p:sp>
        <p:nvSpPr>
          <p:cNvPr id="3" name="TextBox 2"/>
          <p:cNvSpPr txBox="1"/>
          <p:nvPr/>
        </p:nvSpPr>
        <p:spPr>
          <a:xfrm>
            <a:off x="822960" y="1494258"/>
            <a:ext cx="7494804" cy="1229785"/>
          </a:xfrm>
          <a:prstGeom prst="rect">
            <a:avLst/>
          </a:prstGeom>
          <a:noFill/>
        </p:spPr>
        <p:txBody>
          <a:bodyPr wrap="square" lIns="135852" tIns="67926" rIns="135852" bIns="67926" rtlCol="0">
            <a:spAutoFit/>
          </a:bodyPr>
          <a:lstStyle/>
          <a:p>
            <a:r>
              <a:rPr lang="en-US" sz="7100" b="1" dirty="0">
                <a:effectLst>
                  <a:outerShdw blurRad="50800" dist="38100" dir="2700000" algn="tl" rotWithShape="0">
                    <a:prstClr val="black">
                      <a:alpha val="40000"/>
                    </a:prstClr>
                  </a:outerShdw>
                </a:effectLst>
                <a:cs typeface="Helvetica"/>
              </a:rPr>
              <a:t>Why Opposed?</a:t>
            </a:r>
            <a:endParaRPr lang="en-US" sz="7100" dirty="0"/>
          </a:p>
        </p:txBody>
      </p:sp>
    </p:spTree>
    <p:extLst>
      <p:ext uri="{BB962C8B-B14F-4D97-AF65-F5344CB8AC3E}">
        <p14:creationId xmlns:p14="http://schemas.microsoft.com/office/powerpoint/2010/main" val="8095964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700" fill="hold"/>
                                        <p:tgtEl>
                                          <p:spTgt spid="6"/>
                                        </p:tgtEl>
                                        <p:attrNameLst>
                                          <p:attrName>ppt_x</p:attrName>
                                        </p:attrNameLst>
                                      </p:cBhvr>
                                      <p:tavLst>
                                        <p:tav tm="0">
                                          <p:val>
                                            <p:strVal val="0-#ppt_w/2"/>
                                          </p:val>
                                        </p:tav>
                                        <p:tav tm="100000">
                                          <p:val>
                                            <p:strVal val="#ppt_x"/>
                                          </p:val>
                                        </p:tav>
                                      </p:tavLst>
                                    </p:anim>
                                    <p:anim calcmode="lin" valueType="num">
                                      <p:cBhvr additive="base">
                                        <p:cTn id="8" dur="700" fill="hold"/>
                                        <p:tgtEl>
                                          <p:spTgt spid="6"/>
                                        </p:tgtEl>
                                        <p:attrNameLst>
                                          <p:attrName>ppt_y</p:attrName>
                                        </p:attrNameLst>
                                      </p:cBhvr>
                                      <p:tavLst>
                                        <p:tav tm="0">
                                          <p:val>
                                            <p:strVal val="#ppt_y"/>
                                          </p:val>
                                        </p:tav>
                                        <p:tav tm="100000">
                                          <p:val>
                                            <p:strVal val="#ppt_y"/>
                                          </p:val>
                                        </p:tav>
                                      </p:tavLst>
                                    </p:anim>
                                  </p:childTnLst>
                                </p:cTn>
                              </p:par>
                            </p:childTnLst>
                          </p:cTn>
                        </p:par>
                        <p:par>
                          <p:cTn id="9" fill="hold">
                            <p:stCondLst>
                              <p:cond delay="700"/>
                            </p:stCondLst>
                            <p:childTnLst>
                              <p:par>
                                <p:cTn id="10" presetID="9" presetClass="entr" presetSubtype="0"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ssolve">
                                      <p:cBhvr>
                                        <p:cTn id="12" dur="500"/>
                                        <p:tgtEl>
                                          <p:spTgt spid="7"/>
                                        </p:tgtEl>
                                      </p:cBhvr>
                                    </p:animEffect>
                                  </p:childTnLst>
                                </p:cTn>
                              </p:par>
                              <p:par>
                                <p:cTn id="13" presetID="6" presetClass="entr" presetSubtype="16"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circle(in)">
                                      <p:cBhvr>
                                        <p:cTn id="15" dur="2000"/>
                                        <p:tgtEl>
                                          <p:spTgt spid="4"/>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5">
                                            <p:txEl>
                                              <p:pRg st="1" end="1"/>
                                            </p:txEl>
                                          </p:spTgt>
                                        </p:tgtEl>
                                        <p:attrNameLst>
                                          <p:attrName>style.visibility</p:attrName>
                                        </p:attrNameLst>
                                      </p:cBhvr>
                                      <p:to>
                                        <p:strVal val="visible"/>
                                      </p:to>
                                    </p:set>
                                    <p:animEffect transition="in" filter="dissolve">
                                      <p:cBhvr>
                                        <p:cTn id="18" dur="500"/>
                                        <p:tgtEl>
                                          <p:spTgt spid="5">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animEffect transition="in" filter="dissolv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5">
                                            <p:txEl>
                                              <p:pRg st="5" end="5"/>
                                            </p:txEl>
                                          </p:spTgt>
                                        </p:tgtEl>
                                        <p:attrNameLst>
                                          <p:attrName>style.visibility</p:attrName>
                                        </p:attrNameLst>
                                      </p:cBhvr>
                                      <p:to>
                                        <p:strVal val="visible"/>
                                      </p:to>
                                    </p:set>
                                    <p:animEffect transition="in" filter="dissolve">
                                      <p:cBhvr>
                                        <p:cTn id="28"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uiExpand="1" build="p"/>
      <p:bldP spid="6" grpId="0" animBg="1"/>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lded Corner 8"/>
          <p:cNvSpPr/>
          <p:nvPr/>
        </p:nvSpPr>
        <p:spPr>
          <a:xfrm>
            <a:off x="7977270" y="2048257"/>
            <a:ext cx="6980110" cy="6868326"/>
          </a:xfrm>
          <a:prstGeom prst="foldedCorner">
            <a:avLst/>
          </a:prstGeom>
          <a:solidFill>
            <a:schemeClr val="accent2"/>
          </a:solidFill>
        </p:spPr>
        <p:style>
          <a:lnRef idx="1">
            <a:schemeClr val="accent1"/>
          </a:lnRef>
          <a:fillRef idx="3">
            <a:schemeClr val="accent1"/>
          </a:fillRef>
          <a:effectRef idx="2">
            <a:schemeClr val="accent1"/>
          </a:effectRef>
          <a:fontRef idx="minor">
            <a:schemeClr val="lt1"/>
          </a:fontRef>
        </p:style>
        <p:txBody>
          <a:bodyPr lIns="135852" tIns="67926" rIns="135852" bIns="67926" rtlCol="0" anchor="ctr"/>
          <a:lstStyle/>
          <a:p>
            <a:pPr algn="ctr"/>
            <a:endParaRPr lang="en-US"/>
          </a:p>
        </p:txBody>
      </p:sp>
      <p:sp>
        <p:nvSpPr>
          <p:cNvPr id="5" name="Content Placeholder 4"/>
          <p:cNvSpPr>
            <a:spLocks noGrp="1"/>
          </p:cNvSpPr>
          <p:nvPr>
            <p:ph sz="half" idx="2"/>
          </p:nvPr>
        </p:nvSpPr>
        <p:spPr>
          <a:xfrm>
            <a:off x="7738723" y="2048255"/>
            <a:ext cx="7293953" cy="6868327"/>
          </a:xfrm>
        </p:spPr>
        <p:txBody>
          <a:bodyPr>
            <a:noAutofit/>
          </a:bodyPr>
          <a:lstStyle/>
          <a:p>
            <a:endParaRPr lang="en-US" sz="4800" b="1" dirty="0"/>
          </a:p>
          <a:p>
            <a:r>
              <a:rPr lang="en-US" sz="4800" b="1" dirty="0"/>
              <a:t>Not </a:t>
            </a:r>
            <a:r>
              <a:rPr lang="en-US" sz="4800" b="1" dirty="0" err="1"/>
              <a:t>Accd</a:t>
            </a:r>
            <a:r>
              <a:rPr lang="en-US" sz="4800" b="1" dirty="0"/>
              <a:t>. To Pattern</a:t>
            </a:r>
          </a:p>
          <a:p>
            <a:pPr lvl="1"/>
            <a:r>
              <a:rPr lang="en-US" i="1" dirty="0" smtClean="0"/>
              <a:t>Heb.8:5</a:t>
            </a:r>
          </a:p>
        </p:txBody>
      </p:sp>
      <p:sp>
        <p:nvSpPr>
          <p:cNvPr id="2" name="Title 1"/>
          <p:cNvSpPr>
            <a:spLocks noGrp="1"/>
          </p:cNvSpPr>
          <p:nvPr>
            <p:ph type="title"/>
          </p:nvPr>
        </p:nvSpPr>
        <p:spPr/>
        <p:txBody>
          <a:bodyPr/>
          <a:lstStyle/>
          <a:p>
            <a:r>
              <a:rPr lang="en-US" dirty="0" smtClean="0">
                <a:latin typeface="Papyrus"/>
                <a:cs typeface="Papyrus"/>
              </a:rPr>
              <a:t>Instrumental Music In Worship</a:t>
            </a:r>
            <a:endParaRPr lang="en-US" dirty="0">
              <a:latin typeface="Papyrus"/>
              <a:cs typeface="Papyrus"/>
            </a:endParaRPr>
          </a:p>
        </p:txBody>
      </p:sp>
      <p:sp>
        <p:nvSpPr>
          <p:cNvPr id="6" name="Striped Right Arrow 5"/>
          <p:cNvSpPr/>
          <p:nvPr/>
        </p:nvSpPr>
        <p:spPr>
          <a:xfrm>
            <a:off x="822961" y="3134315"/>
            <a:ext cx="6583678" cy="3908886"/>
          </a:xfrm>
          <a:prstGeom prst="stripedRightArrow">
            <a:avLst/>
          </a:prstGeom>
        </p:spPr>
        <p:style>
          <a:lnRef idx="1">
            <a:schemeClr val="accent1"/>
          </a:lnRef>
          <a:fillRef idx="3">
            <a:schemeClr val="accent1"/>
          </a:fillRef>
          <a:effectRef idx="2">
            <a:schemeClr val="accent1"/>
          </a:effectRef>
          <a:fontRef idx="minor">
            <a:schemeClr val="lt1"/>
          </a:fontRef>
        </p:style>
        <p:txBody>
          <a:bodyPr lIns="135852" tIns="67926" rIns="135852" bIns="67926" rtlCol="0" anchor="ctr"/>
          <a:lstStyle/>
          <a:p>
            <a:pPr algn="ctr"/>
            <a:endParaRPr lang="en-US"/>
          </a:p>
        </p:txBody>
      </p:sp>
      <p:sp>
        <p:nvSpPr>
          <p:cNvPr id="7" name="TextBox 6"/>
          <p:cNvSpPr txBox="1"/>
          <p:nvPr/>
        </p:nvSpPr>
        <p:spPr>
          <a:xfrm>
            <a:off x="1653825" y="3980939"/>
            <a:ext cx="4645302" cy="2137726"/>
          </a:xfrm>
          <a:prstGeom prst="rect">
            <a:avLst/>
          </a:prstGeom>
          <a:noFill/>
        </p:spPr>
        <p:txBody>
          <a:bodyPr wrap="square" lIns="135852" tIns="67926" rIns="135852" bIns="67926" rtlCol="0">
            <a:spAutoFit/>
          </a:bodyPr>
          <a:lstStyle/>
          <a:p>
            <a:pPr algn="ctr"/>
            <a:r>
              <a:rPr lang="en-US" sz="6500" b="1" dirty="0">
                <a:cs typeface="Papyrus"/>
              </a:rPr>
              <a:t>IS</a:t>
            </a:r>
          </a:p>
          <a:p>
            <a:pPr algn="ctr"/>
            <a:r>
              <a:rPr lang="en-US" sz="6500" b="1" dirty="0">
                <a:cs typeface="Papyrus"/>
              </a:rPr>
              <a:t>BECAUSE</a:t>
            </a:r>
          </a:p>
        </p:txBody>
      </p:sp>
      <p:sp>
        <p:nvSpPr>
          <p:cNvPr id="8" name="TextBox 7"/>
          <p:cNvSpPr txBox="1"/>
          <p:nvPr/>
        </p:nvSpPr>
        <p:spPr>
          <a:xfrm>
            <a:off x="822960" y="1494258"/>
            <a:ext cx="7494804" cy="1229785"/>
          </a:xfrm>
          <a:prstGeom prst="rect">
            <a:avLst/>
          </a:prstGeom>
          <a:noFill/>
        </p:spPr>
        <p:txBody>
          <a:bodyPr wrap="square" lIns="135852" tIns="67926" rIns="135852" bIns="67926" rtlCol="0">
            <a:spAutoFit/>
          </a:bodyPr>
          <a:lstStyle/>
          <a:p>
            <a:r>
              <a:rPr lang="en-US" sz="7100" b="1" dirty="0">
                <a:effectLst>
                  <a:outerShdw blurRad="50800" dist="38100" dir="2700000" algn="tl" rotWithShape="0">
                    <a:prstClr val="black">
                      <a:alpha val="40000"/>
                    </a:prstClr>
                  </a:outerShdw>
                </a:effectLst>
                <a:cs typeface="Helvetica"/>
              </a:rPr>
              <a:t>Why Opposed?</a:t>
            </a:r>
            <a:endParaRPr lang="en-US" sz="7100" dirty="0"/>
          </a:p>
        </p:txBody>
      </p:sp>
    </p:spTree>
    <p:extLst>
      <p:ext uri="{BB962C8B-B14F-4D97-AF65-F5344CB8AC3E}">
        <p14:creationId xmlns:p14="http://schemas.microsoft.com/office/powerpoint/2010/main" val="413382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ircle(in)">
                                      <p:cBhvr>
                                        <p:cTn id="7" dur="2000"/>
                                        <p:tgtEl>
                                          <p:spTgt spid="9"/>
                                        </p:tgtEl>
                                      </p:cBhvr>
                                    </p:animEffect>
                                  </p:childTnLst>
                                </p:cTn>
                              </p:par>
                              <p:par>
                                <p:cTn id="8" presetID="9" presetClass="entr" presetSubtype="0"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dissolve">
                                      <p:cBhvr>
                                        <p:cTn id="10" dur="500"/>
                                        <p:tgtEl>
                                          <p:spTgt spid="5">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dissolve">
                                      <p:cBhvr>
                                        <p:cTn id="1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5"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7100" b="1" dirty="0">
                <a:effectLst>
                  <a:outerShdw blurRad="50800" dist="38100" dir="2700000" algn="tl" rotWithShape="0">
                    <a:prstClr val="black">
                      <a:alpha val="40000"/>
                    </a:prstClr>
                  </a:outerShdw>
                </a:effectLst>
                <a:latin typeface="Papyrus"/>
                <a:cs typeface="Papyrus"/>
              </a:rPr>
              <a:t>New Testament Pattern For Salvation</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036907105"/>
              </p:ext>
            </p:extLst>
          </p:nvPr>
        </p:nvGraphicFramePr>
        <p:xfrm>
          <a:off x="822960" y="2133600"/>
          <a:ext cx="13716000" cy="6758092"/>
        </p:xfrm>
        <a:graphic>
          <a:graphicData uri="http://schemas.openxmlformats.org/drawingml/2006/table">
            <a:tbl>
              <a:tblPr firstRow="1" bandRow="1">
                <a:tableStyleId>{5C22544A-7EE6-4342-B048-85BDC9FD1C3A}</a:tableStyleId>
              </a:tblPr>
              <a:tblGrid>
                <a:gridCol w="2286000"/>
                <a:gridCol w="2286000"/>
                <a:gridCol w="2286000"/>
                <a:gridCol w="2286000"/>
                <a:gridCol w="2286000"/>
                <a:gridCol w="2286000"/>
              </a:tblGrid>
              <a:tr h="533400">
                <a:tc>
                  <a:txBody>
                    <a:bodyPr/>
                    <a:lstStyle/>
                    <a:p>
                      <a:r>
                        <a:rPr lang="en-US" sz="2700" b="1" dirty="0" smtClean="0"/>
                        <a:t>Case</a:t>
                      </a:r>
                      <a:endParaRPr lang="en-US" sz="2700" b="1" dirty="0"/>
                    </a:p>
                  </a:txBody>
                  <a:tcPr marL="164592" marR="164592" marT="60960" marB="60960"/>
                </a:tc>
                <a:tc>
                  <a:txBody>
                    <a:bodyPr/>
                    <a:lstStyle/>
                    <a:p>
                      <a:pPr algn="ctr"/>
                      <a:r>
                        <a:rPr lang="en-US" sz="2700" b="1" dirty="0" smtClean="0"/>
                        <a:t>Hear</a:t>
                      </a:r>
                      <a:endParaRPr lang="en-US" sz="2700" b="1" dirty="0"/>
                    </a:p>
                  </a:txBody>
                  <a:tcPr marL="164592" marR="164592" marT="60960" marB="60960"/>
                </a:tc>
                <a:tc>
                  <a:txBody>
                    <a:bodyPr/>
                    <a:lstStyle/>
                    <a:p>
                      <a:pPr algn="ctr"/>
                      <a:r>
                        <a:rPr lang="en-US" sz="2700" b="1" dirty="0" smtClean="0"/>
                        <a:t>Believe</a:t>
                      </a:r>
                      <a:endParaRPr lang="en-US" sz="2700" b="1" dirty="0"/>
                    </a:p>
                  </a:txBody>
                  <a:tcPr marL="164592" marR="164592" marT="60960" marB="60960"/>
                </a:tc>
                <a:tc>
                  <a:txBody>
                    <a:bodyPr/>
                    <a:lstStyle/>
                    <a:p>
                      <a:pPr algn="ctr"/>
                      <a:r>
                        <a:rPr lang="en-US" sz="2700" b="1" dirty="0" smtClean="0"/>
                        <a:t>Repent</a:t>
                      </a:r>
                      <a:endParaRPr lang="en-US" sz="2700" b="1" dirty="0"/>
                    </a:p>
                  </a:txBody>
                  <a:tcPr marL="164592" marR="164592" marT="60960" marB="60960"/>
                </a:tc>
                <a:tc>
                  <a:txBody>
                    <a:bodyPr/>
                    <a:lstStyle/>
                    <a:p>
                      <a:pPr algn="ctr"/>
                      <a:r>
                        <a:rPr lang="en-US" sz="2700" b="1" dirty="0" smtClean="0"/>
                        <a:t>Confess</a:t>
                      </a:r>
                      <a:endParaRPr lang="en-US" sz="2700" b="1" dirty="0"/>
                    </a:p>
                  </a:txBody>
                  <a:tcPr marL="164592" marR="164592" marT="60960" marB="60960"/>
                </a:tc>
                <a:tc>
                  <a:txBody>
                    <a:bodyPr/>
                    <a:lstStyle/>
                    <a:p>
                      <a:pPr algn="ctr"/>
                      <a:r>
                        <a:rPr lang="en-US" sz="2700" b="1" dirty="0" smtClean="0"/>
                        <a:t>Baptized</a:t>
                      </a:r>
                      <a:endParaRPr lang="en-US" sz="2700" b="1" dirty="0"/>
                    </a:p>
                  </a:txBody>
                  <a:tcPr marL="164592" marR="164592" marT="60960" marB="60960"/>
                </a:tc>
              </a:tr>
              <a:tr h="900853">
                <a:tc>
                  <a:txBody>
                    <a:bodyPr/>
                    <a:lstStyle/>
                    <a:p>
                      <a:r>
                        <a:rPr lang="en-US" sz="2700" b="1" dirty="0" smtClean="0"/>
                        <a:t>Pentecost</a:t>
                      </a:r>
                    </a:p>
                    <a:p>
                      <a:r>
                        <a:rPr lang="en-US" sz="2400" b="0" dirty="0" smtClean="0"/>
                        <a:t>Ac.2:14-41</a:t>
                      </a:r>
                      <a:endParaRPr lang="en-US" sz="2400" b="0" dirty="0"/>
                    </a:p>
                  </a:txBody>
                  <a:tcPr marL="164592" marR="164592" marT="60960" marB="60960"/>
                </a:tc>
                <a:tc>
                  <a:txBody>
                    <a:bodyPr/>
                    <a:lstStyle/>
                    <a:p>
                      <a:pPr algn="ctr"/>
                      <a:r>
                        <a:rPr lang="en-US" sz="2700" b="1" dirty="0" smtClean="0"/>
                        <a:t>X</a:t>
                      </a:r>
                      <a:endParaRPr lang="en-US" sz="2700" b="1" dirty="0"/>
                    </a:p>
                  </a:txBody>
                  <a:tcPr marL="164592" marR="164592" marT="60960" marB="60960"/>
                </a:tc>
                <a:tc>
                  <a:txBody>
                    <a:bodyPr/>
                    <a:lstStyle/>
                    <a:p>
                      <a:pPr algn="ctr"/>
                      <a:endParaRPr lang="en-US" sz="2700" b="1" dirty="0"/>
                    </a:p>
                  </a:txBody>
                  <a:tcPr marL="164592" marR="164592" marT="60960" marB="60960"/>
                </a:tc>
                <a:tc>
                  <a:txBody>
                    <a:bodyPr/>
                    <a:lstStyle/>
                    <a:p>
                      <a:pPr algn="ctr"/>
                      <a:r>
                        <a:rPr lang="en-US" sz="2700" b="1" dirty="0" smtClean="0"/>
                        <a:t>X</a:t>
                      </a:r>
                      <a:endParaRPr lang="en-US" sz="2700" b="1" dirty="0"/>
                    </a:p>
                  </a:txBody>
                  <a:tcPr marL="164592" marR="164592" marT="60960" marB="60960"/>
                </a:tc>
                <a:tc>
                  <a:txBody>
                    <a:bodyPr/>
                    <a:lstStyle/>
                    <a:p>
                      <a:pPr algn="ctr"/>
                      <a:endParaRPr lang="en-US" sz="2700" b="1" dirty="0"/>
                    </a:p>
                  </a:txBody>
                  <a:tcPr marL="164592" marR="164592" marT="60960" marB="60960"/>
                </a:tc>
                <a:tc>
                  <a:txBody>
                    <a:bodyPr/>
                    <a:lstStyle/>
                    <a:p>
                      <a:pPr algn="ctr"/>
                      <a:r>
                        <a:rPr lang="en-US" sz="2700" b="1" dirty="0" smtClean="0"/>
                        <a:t>X</a:t>
                      </a:r>
                      <a:endParaRPr lang="en-US" sz="2700" b="1" dirty="0"/>
                    </a:p>
                  </a:txBody>
                  <a:tcPr marL="164592" marR="164592" marT="60960" marB="60960"/>
                </a:tc>
              </a:tr>
              <a:tr h="866987">
                <a:tc>
                  <a:txBody>
                    <a:bodyPr/>
                    <a:lstStyle/>
                    <a:p>
                      <a:r>
                        <a:rPr lang="en-US" sz="2400" b="1" dirty="0" smtClean="0"/>
                        <a:t>Samaritans</a:t>
                      </a:r>
                    </a:p>
                    <a:p>
                      <a:r>
                        <a:rPr lang="en-US" sz="2400" b="0" dirty="0" smtClean="0"/>
                        <a:t>Ac.8:5-13</a:t>
                      </a:r>
                      <a:endParaRPr lang="en-US" sz="2400" b="0" dirty="0"/>
                    </a:p>
                  </a:txBody>
                  <a:tcPr marL="164592" marR="164592" marT="60960" marB="60960"/>
                </a:tc>
                <a:tc>
                  <a:txBody>
                    <a:bodyPr/>
                    <a:lstStyle/>
                    <a:p>
                      <a:pPr algn="ctr"/>
                      <a:r>
                        <a:rPr lang="en-US" sz="2700" b="1" dirty="0" smtClean="0"/>
                        <a:t>X</a:t>
                      </a:r>
                      <a:endParaRPr lang="en-US" sz="2700" b="1" dirty="0"/>
                    </a:p>
                  </a:txBody>
                  <a:tcPr marL="164592" marR="164592" marT="60960" marB="60960"/>
                </a:tc>
                <a:tc>
                  <a:txBody>
                    <a:bodyPr/>
                    <a:lstStyle/>
                    <a:p>
                      <a:pPr algn="ctr"/>
                      <a:r>
                        <a:rPr lang="en-US" sz="2700" b="1" dirty="0" smtClean="0"/>
                        <a:t>X</a:t>
                      </a:r>
                      <a:endParaRPr lang="en-US" sz="2700" b="1" dirty="0"/>
                    </a:p>
                  </a:txBody>
                  <a:tcPr marL="164592" marR="164592" marT="60960" marB="60960"/>
                </a:tc>
                <a:tc>
                  <a:txBody>
                    <a:bodyPr/>
                    <a:lstStyle/>
                    <a:p>
                      <a:pPr algn="ctr"/>
                      <a:endParaRPr lang="en-US" sz="2700" b="1" dirty="0"/>
                    </a:p>
                  </a:txBody>
                  <a:tcPr marL="164592" marR="164592" marT="60960" marB="60960"/>
                </a:tc>
                <a:tc>
                  <a:txBody>
                    <a:bodyPr/>
                    <a:lstStyle/>
                    <a:p>
                      <a:pPr algn="ctr"/>
                      <a:endParaRPr lang="en-US" sz="2700" b="1" dirty="0"/>
                    </a:p>
                  </a:txBody>
                  <a:tcPr marL="164592" marR="164592" marT="60960" marB="60960"/>
                </a:tc>
                <a:tc>
                  <a:txBody>
                    <a:bodyPr/>
                    <a:lstStyle/>
                    <a:p>
                      <a:pPr algn="ctr"/>
                      <a:r>
                        <a:rPr lang="en-US" sz="2700" b="1" dirty="0" smtClean="0"/>
                        <a:t>X</a:t>
                      </a:r>
                      <a:endParaRPr lang="en-US" sz="2700" b="1" dirty="0"/>
                    </a:p>
                  </a:txBody>
                  <a:tcPr marL="164592" marR="164592" marT="60960" marB="60960"/>
                </a:tc>
              </a:tr>
              <a:tr h="900853">
                <a:tc>
                  <a:txBody>
                    <a:bodyPr/>
                    <a:lstStyle/>
                    <a:p>
                      <a:r>
                        <a:rPr lang="en-US" sz="2700" b="1" dirty="0" smtClean="0"/>
                        <a:t>Eunuch</a:t>
                      </a:r>
                    </a:p>
                    <a:p>
                      <a:r>
                        <a:rPr lang="en-US" sz="2400" b="0" dirty="0" smtClean="0"/>
                        <a:t>Ac.8:35-39</a:t>
                      </a:r>
                      <a:endParaRPr lang="en-US" sz="2700" b="0" dirty="0"/>
                    </a:p>
                  </a:txBody>
                  <a:tcPr marL="164592" marR="164592" marT="60960" marB="60960"/>
                </a:tc>
                <a:tc>
                  <a:txBody>
                    <a:bodyPr/>
                    <a:lstStyle/>
                    <a:p>
                      <a:pPr algn="ctr"/>
                      <a:r>
                        <a:rPr lang="en-US" sz="2700" b="1" dirty="0" smtClean="0"/>
                        <a:t>X</a:t>
                      </a:r>
                      <a:endParaRPr lang="en-US" sz="2700" b="1" dirty="0"/>
                    </a:p>
                  </a:txBody>
                  <a:tcPr marL="164592" marR="164592" marT="60960" marB="60960"/>
                </a:tc>
                <a:tc>
                  <a:txBody>
                    <a:bodyPr/>
                    <a:lstStyle/>
                    <a:p>
                      <a:pPr algn="ctr"/>
                      <a:r>
                        <a:rPr lang="en-US" sz="2700" b="1" dirty="0" smtClean="0"/>
                        <a:t>X</a:t>
                      </a:r>
                      <a:endParaRPr lang="en-US" sz="2700" b="1" dirty="0"/>
                    </a:p>
                  </a:txBody>
                  <a:tcPr marL="164592" marR="164592" marT="60960" marB="60960"/>
                </a:tc>
                <a:tc>
                  <a:txBody>
                    <a:bodyPr/>
                    <a:lstStyle/>
                    <a:p>
                      <a:pPr algn="ctr"/>
                      <a:endParaRPr lang="en-US" sz="2700" b="1" dirty="0"/>
                    </a:p>
                  </a:txBody>
                  <a:tcPr marL="164592" marR="164592" marT="60960" marB="60960"/>
                </a:tc>
                <a:tc>
                  <a:txBody>
                    <a:bodyPr/>
                    <a:lstStyle/>
                    <a:p>
                      <a:pPr algn="ctr"/>
                      <a:r>
                        <a:rPr lang="en-US" sz="2700" b="1" dirty="0" smtClean="0"/>
                        <a:t>X</a:t>
                      </a:r>
                      <a:endParaRPr lang="en-US" sz="2700" b="1" dirty="0"/>
                    </a:p>
                  </a:txBody>
                  <a:tcPr marL="164592" marR="164592" marT="60960" marB="60960"/>
                </a:tc>
                <a:tc>
                  <a:txBody>
                    <a:bodyPr/>
                    <a:lstStyle/>
                    <a:p>
                      <a:pPr algn="ctr"/>
                      <a:r>
                        <a:rPr lang="en-US" sz="2700" b="1" dirty="0" smtClean="0"/>
                        <a:t>X</a:t>
                      </a:r>
                      <a:endParaRPr lang="en-US" sz="2700" b="1" dirty="0"/>
                    </a:p>
                  </a:txBody>
                  <a:tcPr marL="164592" marR="164592" marT="60960" marB="60960"/>
                </a:tc>
              </a:tr>
              <a:tr h="900853">
                <a:tc>
                  <a:txBody>
                    <a:bodyPr/>
                    <a:lstStyle/>
                    <a:p>
                      <a:r>
                        <a:rPr lang="en-US" sz="2700" b="1" dirty="0" smtClean="0"/>
                        <a:t>Saul</a:t>
                      </a:r>
                    </a:p>
                    <a:p>
                      <a:r>
                        <a:rPr lang="en-US" sz="2400" b="0" dirty="0" smtClean="0"/>
                        <a:t>Ac.9:17-18</a:t>
                      </a:r>
                      <a:endParaRPr lang="en-US" sz="2400" b="0" dirty="0"/>
                    </a:p>
                  </a:txBody>
                  <a:tcPr marL="164592" marR="164592" marT="60960" marB="60960"/>
                </a:tc>
                <a:tc>
                  <a:txBody>
                    <a:bodyPr/>
                    <a:lstStyle/>
                    <a:p>
                      <a:pPr algn="ctr"/>
                      <a:r>
                        <a:rPr lang="en-US" sz="2700" b="1" dirty="0" smtClean="0"/>
                        <a:t>X</a:t>
                      </a:r>
                      <a:endParaRPr lang="en-US" sz="2700" b="1" dirty="0"/>
                    </a:p>
                  </a:txBody>
                  <a:tcPr marL="164592" marR="164592" marT="60960" marB="60960"/>
                </a:tc>
                <a:tc>
                  <a:txBody>
                    <a:bodyPr/>
                    <a:lstStyle/>
                    <a:p>
                      <a:pPr algn="ctr"/>
                      <a:endParaRPr lang="en-US" sz="2700" b="1" dirty="0"/>
                    </a:p>
                  </a:txBody>
                  <a:tcPr marL="164592" marR="164592" marT="60960" marB="60960"/>
                </a:tc>
                <a:tc>
                  <a:txBody>
                    <a:bodyPr/>
                    <a:lstStyle/>
                    <a:p>
                      <a:pPr algn="ctr"/>
                      <a:endParaRPr lang="en-US" sz="2700" b="1" dirty="0"/>
                    </a:p>
                  </a:txBody>
                  <a:tcPr marL="164592" marR="164592" marT="60960" marB="60960"/>
                </a:tc>
                <a:tc>
                  <a:txBody>
                    <a:bodyPr/>
                    <a:lstStyle/>
                    <a:p>
                      <a:pPr algn="ctr"/>
                      <a:endParaRPr lang="en-US" sz="2700" b="1" dirty="0"/>
                    </a:p>
                  </a:txBody>
                  <a:tcPr marL="164592" marR="164592" marT="60960" marB="60960"/>
                </a:tc>
                <a:tc>
                  <a:txBody>
                    <a:bodyPr/>
                    <a:lstStyle/>
                    <a:p>
                      <a:pPr algn="ctr"/>
                      <a:r>
                        <a:rPr lang="en-US" sz="2700" b="1" dirty="0" smtClean="0"/>
                        <a:t>X</a:t>
                      </a:r>
                      <a:endParaRPr lang="en-US" sz="2700" b="1" dirty="0"/>
                    </a:p>
                  </a:txBody>
                  <a:tcPr marL="164592" marR="164592" marT="60960" marB="60960"/>
                </a:tc>
              </a:tr>
              <a:tr h="853440">
                <a:tc>
                  <a:txBody>
                    <a:bodyPr/>
                    <a:lstStyle/>
                    <a:p>
                      <a:r>
                        <a:rPr lang="en-US" sz="2700" b="1" dirty="0" smtClean="0"/>
                        <a:t>Cornelius</a:t>
                      </a:r>
                    </a:p>
                    <a:p>
                      <a:r>
                        <a:rPr lang="en-US" sz="2100" b="1" dirty="0" smtClean="0"/>
                        <a:t>Ac.10:34-36</a:t>
                      </a:r>
                      <a:endParaRPr lang="en-US" sz="2100" b="1" dirty="0"/>
                    </a:p>
                  </a:txBody>
                  <a:tcPr marL="164592" marR="164592" marT="60960" marB="60960"/>
                </a:tc>
                <a:tc>
                  <a:txBody>
                    <a:bodyPr/>
                    <a:lstStyle/>
                    <a:p>
                      <a:pPr algn="ctr"/>
                      <a:r>
                        <a:rPr lang="en-US" sz="2700" b="1" dirty="0" smtClean="0"/>
                        <a:t>X</a:t>
                      </a:r>
                      <a:endParaRPr lang="en-US" sz="2700" b="1" dirty="0"/>
                    </a:p>
                  </a:txBody>
                  <a:tcPr marL="164592" marR="164592" marT="60960" marB="60960"/>
                </a:tc>
                <a:tc>
                  <a:txBody>
                    <a:bodyPr/>
                    <a:lstStyle/>
                    <a:p>
                      <a:pPr algn="ctr"/>
                      <a:r>
                        <a:rPr lang="en-US" sz="2700" b="1" dirty="0" smtClean="0"/>
                        <a:t>X</a:t>
                      </a:r>
                      <a:endParaRPr lang="en-US" sz="2700" b="1" dirty="0"/>
                    </a:p>
                  </a:txBody>
                  <a:tcPr marL="164592" marR="164592" marT="60960" marB="60960"/>
                </a:tc>
                <a:tc>
                  <a:txBody>
                    <a:bodyPr/>
                    <a:lstStyle/>
                    <a:p>
                      <a:pPr algn="ctr"/>
                      <a:endParaRPr lang="en-US" sz="2700" b="1" dirty="0"/>
                    </a:p>
                  </a:txBody>
                  <a:tcPr marL="164592" marR="164592" marT="60960" marB="60960"/>
                </a:tc>
                <a:tc>
                  <a:txBody>
                    <a:bodyPr/>
                    <a:lstStyle/>
                    <a:p>
                      <a:pPr algn="ctr"/>
                      <a:endParaRPr lang="en-US" sz="2700" b="1" dirty="0"/>
                    </a:p>
                  </a:txBody>
                  <a:tcPr marL="164592" marR="164592" marT="60960" marB="60960"/>
                </a:tc>
                <a:tc>
                  <a:txBody>
                    <a:bodyPr/>
                    <a:lstStyle/>
                    <a:p>
                      <a:pPr algn="ctr"/>
                      <a:r>
                        <a:rPr lang="en-US" sz="2700" b="1" dirty="0" smtClean="0"/>
                        <a:t>X</a:t>
                      </a:r>
                      <a:endParaRPr lang="en-US" sz="2700" b="1" dirty="0"/>
                    </a:p>
                  </a:txBody>
                  <a:tcPr marL="164592" marR="164592" marT="60960" marB="60960"/>
                </a:tc>
              </a:tr>
              <a:tr h="900853">
                <a:tc>
                  <a:txBody>
                    <a:bodyPr/>
                    <a:lstStyle/>
                    <a:p>
                      <a:r>
                        <a:rPr lang="en-US" sz="2700" b="1" dirty="0" smtClean="0"/>
                        <a:t>The Jailer</a:t>
                      </a:r>
                    </a:p>
                    <a:p>
                      <a:r>
                        <a:rPr lang="en-US" sz="2400" b="0" dirty="0" smtClean="0"/>
                        <a:t>Ac.16:32</a:t>
                      </a:r>
                      <a:endParaRPr lang="en-US" sz="2400" b="0" dirty="0"/>
                    </a:p>
                  </a:txBody>
                  <a:tcPr marL="164592" marR="164592" marT="60960" marB="60960"/>
                </a:tc>
                <a:tc>
                  <a:txBody>
                    <a:bodyPr/>
                    <a:lstStyle/>
                    <a:p>
                      <a:pPr algn="ctr"/>
                      <a:r>
                        <a:rPr lang="en-US" sz="2800" b="1" dirty="0" smtClean="0"/>
                        <a:t>X</a:t>
                      </a:r>
                      <a:endParaRPr lang="en-US" sz="2700" b="1" dirty="0"/>
                    </a:p>
                  </a:txBody>
                  <a:tcPr marL="164592" marR="164592" marT="60960" marB="60960"/>
                </a:tc>
                <a:tc>
                  <a:txBody>
                    <a:bodyPr/>
                    <a:lstStyle/>
                    <a:p>
                      <a:pPr algn="ctr"/>
                      <a:endParaRPr lang="en-US" sz="2700" b="1"/>
                    </a:p>
                  </a:txBody>
                  <a:tcPr marL="164592" marR="164592" marT="60960" marB="60960"/>
                </a:tc>
                <a:tc>
                  <a:txBody>
                    <a:bodyPr/>
                    <a:lstStyle/>
                    <a:p>
                      <a:pPr algn="ctr"/>
                      <a:endParaRPr lang="en-US" sz="2700" b="1"/>
                    </a:p>
                  </a:txBody>
                  <a:tcPr marL="164592" marR="164592" marT="60960" marB="60960"/>
                </a:tc>
                <a:tc>
                  <a:txBody>
                    <a:bodyPr/>
                    <a:lstStyle/>
                    <a:p>
                      <a:pPr algn="ctr"/>
                      <a:endParaRPr lang="en-US" sz="2700" b="1"/>
                    </a:p>
                  </a:txBody>
                  <a:tcPr marL="164592" marR="164592" marT="60960" marB="60960"/>
                </a:tc>
                <a:tc>
                  <a:txBody>
                    <a:bodyPr/>
                    <a:lstStyle/>
                    <a:p>
                      <a:pPr algn="ctr"/>
                      <a:r>
                        <a:rPr lang="en-US" sz="2700" b="1" dirty="0" smtClean="0"/>
                        <a:t>X</a:t>
                      </a:r>
                      <a:endParaRPr lang="en-US" sz="2700" b="1" dirty="0"/>
                    </a:p>
                  </a:txBody>
                  <a:tcPr marL="164592" marR="164592" marT="60960" marB="60960"/>
                </a:tc>
              </a:tr>
              <a:tr h="900853">
                <a:tc>
                  <a:txBody>
                    <a:bodyPr/>
                    <a:lstStyle/>
                    <a:p>
                      <a:r>
                        <a:rPr lang="en-US" sz="2700" b="1" dirty="0" smtClean="0"/>
                        <a:t>Lydia</a:t>
                      </a:r>
                    </a:p>
                    <a:p>
                      <a:r>
                        <a:rPr lang="en-US" sz="2400" b="0" dirty="0" smtClean="0"/>
                        <a:t>Ac.16:13</a:t>
                      </a:r>
                      <a:endParaRPr lang="en-US" sz="2400" b="0" dirty="0"/>
                    </a:p>
                  </a:txBody>
                  <a:tcPr marL="164592" marR="164592" marT="60960" marB="60960"/>
                </a:tc>
                <a:tc>
                  <a:txBody>
                    <a:bodyPr/>
                    <a:lstStyle/>
                    <a:p>
                      <a:pPr algn="ctr"/>
                      <a:r>
                        <a:rPr lang="en-US" sz="2700" b="1" dirty="0" smtClean="0"/>
                        <a:t>X</a:t>
                      </a:r>
                      <a:endParaRPr lang="en-US" sz="2700" b="1" dirty="0"/>
                    </a:p>
                  </a:txBody>
                  <a:tcPr marL="164592" marR="164592" marT="60960" marB="60960"/>
                </a:tc>
                <a:tc>
                  <a:txBody>
                    <a:bodyPr/>
                    <a:lstStyle/>
                    <a:p>
                      <a:pPr algn="ctr"/>
                      <a:endParaRPr lang="en-US" sz="2700" b="1" dirty="0"/>
                    </a:p>
                  </a:txBody>
                  <a:tcPr marL="164592" marR="164592" marT="60960" marB="60960"/>
                </a:tc>
                <a:tc>
                  <a:txBody>
                    <a:bodyPr/>
                    <a:lstStyle/>
                    <a:p>
                      <a:pPr algn="ctr"/>
                      <a:endParaRPr lang="en-US" sz="2700" b="1" dirty="0"/>
                    </a:p>
                  </a:txBody>
                  <a:tcPr marL="164592" marR="164592" marT="60960" marB="60960"/>
                </a:tc>
                <a:tc>
                  <a:txBody>
                    <a:bodyPr/>
                    <a:lstStyle/>
                    <a:p>
                      <a:pPr algn="ctr"/>
                      <a:endParaRPr lang="en-US" sz="2700" b="1" dirty="0"/>
                    </a:p>
                  </a:txBody>
                  <a:tcPr marL="164592" marR="164592" marT="60960" marB="60960"/>
                </a:tc>
                <a:tc>
                  <a:txBody>
                    <a:bodyPr/>
                    <a:lstStyle/>
                    <a:p>
                      <a:pPr algn="ctr"/>
                      <a:r>
                        <a:rPr lang="en-US" sz="2700" b="1" dirty="0" smtClean="0"/>
                        <a:t>X</a:t>
                      </a:r>
                      <a:endParaRPr lang="en-US" sz="2700" b="1" dirty="0"/>
                    </a:p>
                  </a:txBody>
                  <a:tcPr marL="164592" marR="164592" marT="60960" marB="60960"/>
                </a:tc>
              </a:tr>
            </a:tbl>
          </a:graphicData>
        </a:graphic>
      </p:graphicFrame>
    </p:spTree>
    <p:extLst>
      <p:ext uri="{BB962C8B-B14F-4D97-AF65-F5344CB8AC3E}">
        <p14:creationId xmlns:p14="http://schemas.microsoft.com/office/powerpoint/2010/main" val="3098858323"/>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7100" b="1" dirty="0">
                <a:effectLst>
                  <a:outerShdw blurRad="50800" dist="38100" dir="2700000" algn="tl" rotWithShape="0">
                    <a:prstClr val="black">
                      <a:alpha val="40000"/>
                    </a:prstClr>
                  </a:outerShdw>
                </a:effectLst>
                <a:latin typeface="Papyrus"/>
                <a:cs typeface="Papyrus"/>
              </a:rPr>
              <a:t>New Testament Pattern For Music In The Lord’s Church</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22815544"/>
              </p:ext>
            </p:extLst>
          </p:nvPr>
        </p:nvGraphicFramePr>
        <p:xfrm>
          <a:off x="822960" y="2133600"/>
          <a:ext cx="13716000" cy="6912187"/>
        </p:xfrm>
        <a:graphic>
          <a:graphicData uri="http://schemas.openxmlformats.org/drawingml/2006/table">
            <a:tbl>
              <a:tblPr firstRow="1" bandRow="1">
                <a:tableStyleId>{5C22544A-7EE6-4342-B048-85BDC9FD1C3A}</a:tableStyleId>
              </a:tblPr>
              <a:tblGrid>
                <a:gridCol w="3798020"/>
                <a:gridCol w="9917980"/>
              </a:tblGrid>
              <a:tr h="612987">
                <a:tc>
                  <a:txBody>
                    <a:bodyPr/>
                    <a:lstStyle/>
                    <a:p>
                      <a:r>
                        <a:rPr lang="en-US" sz="3200" b="1" dirty="0" smtClean="0"/>
                        <a:t>Scripture</a:t>
                      </a:r>
                      <a:endParaRPr lang="en-US" sz="3200" b="1" dirty="0"/>
                    </a:p>
                  </a:txBody>
                  <a:tcPr marL="164592" marR="164592" marT="60960" marB="60960"/>
                </a:tc>
                <a:tc>
                  <a:txBody>
                    <a:bodyPr/>
                    <a:lstStyle/>
                    <a:p>
                      <a:r>
                        <a:rPr lang="en-US" sz="3200" dirty="0" smtClean="0"/>
                        <a:t>Music</a:t>
                      </a:r>
                      <a:endParaRPr lang="en-US" sz="3200" dirty="0"/>
                    </a:p>
                  </a:txBody>
                  <a:tcPr marL="164592" marR="164592" marT="60960" marB="60960"/>
                </a:tc>
              </a:tr>
              <a:tr h="690880">
                <a:tc>
                  <a:txBody>
                    <a:bodyPr/>
                    <a:lstStyle/>
                    <a:p>
                      <a:r>
                        <a:rPr lang="en-US" sz="3200" b="1" dirty="0" smtClean="0"/>
                        <a:t>Acts</a:t>
                      </a:r>
                      <a:r>
                        <a:rPr lang="en-US" sz="3200" b="1" baseline="0" dirty="0" smtClean="0"/>
                        <a:t> 16:25</a:t>
                      </a:r>
                      <a:endParaRPr lang="en-US" sz="3200" b="1" dirty="0"/>
                    </a:p>
                  </a:txBody>
                  <a:tcPr marL="164592" marR="164592" marT="60960" marB="60960"/>
                </a:tc>
                <a:tc>
                  <a:txBody>
                    <a:bodyPr/>
                    <a:lstStyle/>
                    <a:p>
                      <a:r>
                        <a:rPr lang="en-US" sz="3200" dirty="0" smtClean="0"/>
                        <a:t>“</a:t>
                      </a:r>
                      <a:r>
                        <a:rPr lang="en-US" sz="3700" b="1" u="sng" dirty="0" smtClean="0"/>
                        <a:t>singing</a:t>
                      </a:r>
                      <a:r>
                        <a:rPr lang="en-US" sz="3200" dirty="0" smtClean="0"/>
                        <a:t> hymns to God”</a:t>
                      </a:r>
                      <a:endParaRPr lang="en-US" sz="3200" dirty="0"/>
                    </a:p>
                  </a:txBody>
                  <a:tcPr marL="164592" marR="164592" marT="60960" marB="60960"/>
                </a:tc>
              </a:tr>
              <a:tr h="690880">
                <a:tc>
                  <a:txBody>
                    <a:bodyPr/>
                    <a:lstStyle/>
                    <a:p>
                      <a:r>
                        <a:rPr lang="en-US" sz="3200" b="1" dirty="0" smtClean="0"/>
                        <a:t>Rom.15:9</a:t>
                      </a:r>
                      <a:endParaRPr lang="en-US" sz="3200" b="1" dirty="0"/>
                    </a:p>
                  </a:txBody>
                  <a:tcPr marL="164592" marR="164592" marT="60960" marB="60960"/>
                </a:tc>
                <a:tc>
                  <a:txBody>
                    <a:bodyPr/>
                    <a:lstStyle/>
                    <a:p>
                      <a:r>
                        <a:rPr lang="en-US" sz="3200" dirty="0" smtClean="0"/>
                        <a:t>“</a:t>
                      </a:r>
                      <a:r>
                        <a:rPr lang="en-US" sz="3700" b="1" u="sng" dirty="0" smtClean="0"/>
                        <a:t>sing</a:t>
                      </a:r>
                      <a:r>
                        <a:rPr lang="en-US" sz="3200" dirty="0" smtClean="0"/>
                        <a:t> to Your name”</a:t>
                      </a:r>
                      <a:endParaRPr lang="en-US" sz="3200" dirty="0"/>
                    </a:p>
                  </a:txBody>
                  <a:tcPr marL="164592" marR="164592" marT="60960" marB="60960"/>
                </a:tc>
              </a:tr>
              <a:tr h="1178560">
                <a:tc>
                  <a:txBody>
                    <a:bodyPr/>
                    <a:lstStyle/>
                    <a:p>
                      <a:r>
                        <a:rPr lang="en-US" sz="3200" b="1" dirty="0" smtClean="0"/>
                        <a:t>1Cor.14:15</a:t>
                      </a:r>
                      <a:endParaRPr lang="en-US" sz="3200" b="1" dirty="0"/>
                    </a:p>
                  </a:txBody>
                  <a:tcPr marL="164592" marR="164592" marT="60960" marB="60960"/>
                </a:tc>
                <a:tc>
                  <a:txBody>
                    <a:bodyPr/>
                    <a:lstStyle/>
                    <a:p>
                      <a:r>
                        <a:rPr lang="en-US" sz="3200" dirty="0" smtClean="0"/>
                        <a:t>“</a:t>
                      </a:r>
                      <a:r>
                        <a:rPr lang="en-US" sz="3700" b="1" u="sng" dirty="0" smtClean="0"/>
                        <a:t>sing</a:t>
                      </a:r>
                      <a:r>
                        <a:rPr lang="en-US" sz="3200" dirty="0" smtClean="0"/>
                        <a:t> with the</a:t>
                      </a:r>
                      <a:r>
                        <a:rPr lang="en-US" sz="3200" baseline="0" dirty="0" smtClean="0"/>
                        <a:t> spirit… </a:t>
                      </a:r>
                      <a:r>
                        <a:rPr lang="en-US" sz="3700" b="1" u="sng" baseline="0" dirty="0" smtClean="0"/>
                        <a:t>sing</a:t>
                      </a:r>
                      <a:r>
                        <a:rPr lang="en-US" sz="3200" baseline="0" dirty="0" smtClean="0"/>
                        <a:t> with the understanding”</a:t>
                      </a:r>
                      <a:endParaRPr lang="en-US" sz="3200" dirty="0"/>
                    </a:p>
                  </a:txBody>
                  <a:tcPr marL="164592" marR="164592" marT="60960" marB="60960"/>
                </a:tc>
              </a:tr>
              <a:tr h="1178560">
                <a:tc>
                  <a:txBody>
                    <a:bodyPr/>
                    <a:lstStyle/>
                    <a:p>
                      <a:r>
                        <a:rPr lang="en-US" sz="3200" b="1" dirty="0" smtClean="0"/>
                        <a:t>Eph.5:19</a:t>
                      </a:r>
                      <a:endParaRPr lang="en-US" sz="3200" b="1" dirty="0"/>
                    </a:p>
                  </a:txBody>
                  <a:tcPr marL="164592" marR="164592" marT="60960" marB="60960"/>
                </a:tc>
                <a:tc>
                  <a:txBody>
                    <a:bodyPr/>
                    <a:lstStyle/>
                    <a:p>
                      <a:r>
                        <a:rPr lang="en-US" sz="3200" dirty="0" smtClean="0"/>
                        <a:t>“</a:t>
                      </a:r>
                      <a:r>
                        <a:rPr lang="en-US" sz="3700" b="1" u="sng" dirty="0" smtClean="0"/>
                        <a:t>singing</a:t>
                      </a:r>
                      <a:r>
                        <a:rPr lang="en-US" sz="3200" dirty="0" smtClean="0"/>
                        <a:t> and making melody in your heart to the Lord”</a:t>
                      </a:r>
                      <a:endParaRPr lang="en-US" sz="3200" dirty="0"/>
                    </a:p>
                  </a:txBody>
                  <a:tcPr marL="164592" marR="164592" marT="60960" marB="60960"/>
                </a:tc>
              </a:tr>
              <a:tr h="1178560">
                <a:tc>
                  <a:txBody>
                    <a:bodyPr/>
                    <a:lstStyle/>
                    <a:p>
                      <a:r>
                        <a:rPr lang="en-US" sz="3200" b="1" dirty="0" smtClean="0"/>
                        <a:t>Col.3:16</a:t>
                      </a:r>
                      <a:endParaRPr lang="en-US" sz="3200" b="1" dirty="0"/>
                    </a:p>
                  </a:txBody>
                  <a:tcPr marL="164592" marR="164592" marT="60960" marB="60960"/>
                </a:tc>
                <a:tc>
                  <a:txBody>
                    <a:bodyPr/>
                    <a:lstStyle/>
                    <a:p>
                      <a:r>
                        <a:rPr lang="en-US" sz="3200" dirty="0" smtClean="0"/>
                        <a:t>“</a:t>
                      </a:r>
                      <a:r>
                        <a:rPr lang="en-US" sz="3700" b="1" u="sng" dirty="0" smtClean="0"/>
                        <a:t>singing</a:t>
                      </a:r>
                      <a:r>
                        <a:rPr lang="en-US" sz="3200" dirty="0" smtClean="0"/>
                        <a:t> with grace in your heart to the Lord”</a:t>
                      </a:r>
                      <a:endParaRPr lang="en-US" sz="3200" dirty="0"/>
                    </a:p>
                  </a:txBody>
                  <a:tcPr marL="164592" marR="164592" marT="60960" marB="60960"/>
                </a:tc>
              </a:tr>
              <a:tr h="690880">
                <a:tc>
                  <a:txBody>
                    <a:bodyPr/>
                    <a:lstStyle/>
                    <a:p>
                      <a:r>
                        <a:rPr lang="en-US" sz="3200" b="1" dirty="0" smtClean="0"/>
                        <a:t>Heb.2:12</a:t>
                      </a:r>
                      <a:endParaRPr lang="en-US" sz="3200" b="1" dirty="0"/>
                    </a:p>
                  </a:txBody>
                  <a:tcPr marL="164592" marR="164592" marT="60960" marB="60960"/>
                </a:tc>
                <a:tc>
                  <a:txBody>
                    <a:bodyPr/>
                    <a:lstStyle/>
                    <a:p>
                      <a:r>
                        <a:rPr lang="en-US" sz="3200" dirty="0" smtClean="0"/>
                        <a:t>“I will </a:t>
                      </a:r>
                      <a:r>
                        <a:rPr lang="en-US" sz="3700" b="1" u="sng" dirty="0" smtClean="0"/>
                        <a:t>sing</a:t>
                      </a:r>
                      <a:r>
                        <a:rPr lang="en-US" sz="3200" dirty="0" smtClean="0"/>
                        <a:t> praise</a:t>
                      </a:r>
                      <a:r>
                        <a:rPr lang="en-US" sz="3200" baseline="0" dirty="0" smtClean="0"/>
                        <a:t> to You”</a:t>
                      </a:r>
                      <a:endParaRPr lang="en-US" sz="3200" dirty="0"/>
                    </a:p>
                  </a:txBody>
                  <a:tcPr marL="164592" marR="164592" marT="60960" marB="60960"/>
                </a:tc>
              </a:tr>
              <a:tr h="690880">
                <a:tc>
                  <a:txBody>
                    <a:bodyPr/>
                    <a:lstStyle/>
                    <a:p>
                      <a:r>
                        <a:rPr lang="en-US" sz="3200" b="1" dirty="0" smtClean="0"/>
                        <a:t>Jas.5:13</a:t>
                      </a:r>
                      <a:endParaRPr lang="en-US" sz="3200" b="1" dirty="0"/>
                    </a:p>
                  </a:txBody>
                  <a:tcPr marL="164592" marR="164592" marT="60960" marB="60960"/>
                </a:tc>
                <a:tc>
                  <a:txBody>
                    <a:bodyPr/>
                    <a:lstStyle/>
                    <a:p>
                      <a:r>
                        <a:rPr lang="en-US" sz="3200" dirty="0" smtClean="0"/>
                        <a:t>“let him </a:t>
                      </a:r>
                      <a:r>
                        <a:rPr lang="en-US" sz="3700" b="1" u="sng" dirty="0" smtClean="0"/>
                        <a:t>sing</a:t>
                      </a:r>
                      <a:r>
                        <a:rPr lang="en-US" sz="3200" dirty="0" smtClean="0"/>
                        <a:t> psalms”</a:t>
                      </a:r>
                      <a:endParaRPr lang="en-US" sz="3200" dirty="0"/>
                    </a:p>
                  </a:txBody>
                  <a:tcPr marL="164592" marR="164592" marT="60960" marB="60960"/>
                </a:tc>
              </a:tr>
            </a:tbl>
          </a:graphicData>
        </a:graphic>
      </p:graphicFrame>
    </p:spTree>
    <p:extLst>
      <p:ext uri="{BB962C8B-B14F-4D97-AF65-F5344CB8AC3E}">
        <p14:creationId xmlns:p14="http://schemas.microsoft.com/office/powerpoint/2010/main" val="3369906438"/>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lded Corner 8"/>
          <p:cNvSpPr/>
          <p:nvPr/>
        </p:nvSpPr>
        <p:spPr>
          <a:xfrm>
            <a:off x="7977270" y="2048257"/>
            <a:ext cx="6980110" cy="6868326"/>
          </a:xfrm>
          <a:prstGeom prst="foldedCorner">
            <a:avLst/>
          </a:prstGeom>
          <a:solidFill>
            <a:schemeClr val="accent2"/>
          </a:solidFill>
        </p:spPr>
        <p:style>
          <a:lnRef idx="1">
            <a:schemeClr val="accent1"/>
          </a:lnRef>
          <a:fillRef idx="3">
            <a:schemeClr val="accent1"/>
          </a:fillRef>
          <a:effectRef idx="2">
            <a:schemeClr val="accent1"/>
          </a:effectRef>
          <a:fontRef idx="minor">
            <a:schemeClr val="lt1"/>
          </a:fontRef>
        </p:style>
        <p:txBody>
          <a:bodyPr lIns="135852" tIns="67926" rIns="135852" bIns="67926" rtlCol="0" anchor="ctr"/>
          <a:lstStyle/>
          <a:p>
            <a:pPr algn="ctr"/>
            <a:endParaRPr lang="en-US"/>
          </a:p>
        </p:txBody>
      </p:sp>
      <p:sp>
        <p:nvSpPr>
          <p:cNvPr id="5" name="Content Placeholder 4"/>
          <p:cNvSpPr>
            <a:spLocks noGrp="1"/>
          </p:cNvSpPr>
          <p:nvPr>
            <p:ph sz="half" idx="2"/>
          </p:nvPr>
        </p:nvSpPr>
        <p:spPr>
          <a:xfrm>
            <a:off x="7738723" y="2048255"/>
            <a:ext cx="7293953" cy="6868327"/>
          </a:xfrm>
        </p:spPr>
        <p:txBody>
          <a:bodyPr>
            <a:noAutofit/>
          </a:bodyPr>
          <a:lstStyle/>
          <a:p>
            <a:r>
              <a:rPr lang="en-US" sz="4000" b="1" dirty="0"/>
              <a:t>Not </a:t>
            </a:r>
            <a:r>
              <a:rPr lang="en-US" sz="4000" b="1" dirty="0" err="1"/>
              <a:t>Accd</a:t>
            </a:r>
            <a:r>
              <a:rPr lang="en-US" sz="4000" b="1" dirty="0"/>
              <a:t>. To Pattern</a:t>
            </a:r>
          </a:p>
          <a:p>
            <a:pPr lvl="1"/>
            <a:r>
              <a:rPr lang="en-US" i="1" dirty="0" smtClean="0"/>
              <a:t>Heb.8:5</a:t>
            </a:r>
          </a:p>
          <a:p>
            <a:r>
              <a:rPr lang="en-US" sz="4000" b="1" dirty="0"/>
              <a:t>No Authority</a:t>
            </a:r>
          </a:p>
          <a:p>
            <a:pPr lvl="1"/>
            <a:r>
              <a:rPr lang="en-US" i="1" dirty="0" smtClean="0"/>
              <a:t>Matt.7:21-23</a:t>
            </a:r>
          </a:p>
          <a:p>
            <a:r>
              <a:rPr lang="en-US" sz="4000" b="1" dirty="0"/>
              <a:t>An Addition</a:t>
            </a:r>
          </a:p>
          <a:p>
            <a:pPr lvl="1"/>
            <a:r>
              <a:rPr lang="en-US" i="1" dirty="0" smtClean="0"/>
              <a:t>Prov.30:6</a:t>
            </a:r>
          </a:p>
          <a:p>
            <a:r>
              <a:rPr lang="en-US" sz="4000" b="1" dirty="0" smtClean="0"/>
              <a:t>Not of Faith</a:t>
            </a:r>
          </a:p>
          <a:p>
            <a:pPr lvl="1"/>
            <a:r>
              <a:rPr lang="en-US" i="1" dirty="0" smtClean="0"/>
              <a:t>Rom.10:17</a:t>
            </a:r>
          </a:p>
          <a:p>
            <a:r>
              <a:rPr lang="en-US" sz="4000" b="1" dirty="0" smtClean="0"/>
              <a:t>Worship in Vain</a:t>
            </a:r>
          </a:p>
          <a:p>
            <a:pPr lvl="1"/>
            <a:r>
              <a:rPr lang="en-US" i="1" dirty="0" smtClean="0"/>
              <a:t>Matt.15:8-9</a:t>
            </a:r>
          </a:p>
        </p:txBody>
      </p:sp>
      <p:sp>
        <p:nvSpPr>
          <p:cNvPr id="2" name="Title 1"/>
          <p:cNvSpPr>
            <a:spLocks noGrp="1"/>
          </p:cNvSpPr>
          <p:nvPr>
            <p:ph type="title"/>
          </p:nvPr>
        </p:nvSpPr>
        <p:spPr/>
        <p:txBody>
          <a:bodyPr/>
          <a:lstStyle/>
          <a:p>
            <a:r>
              <a:rPr lang="en-US" dirty="0" smtClean="0">
                <a:latin typeface="Papyrus"/>
                <a:cs typeface="Papyrus"/>
              </a:rPr>
              <a:t>Instrumental Music In Worship</a:t>
            </a:r>
            <a:endParaRPr lang="en-US" dirty="0">
              <a:latin typeface="Papyrus"/>
              <a:cs typeface="Papyrus"/>
            </a:endParaRPr>
          </a:p>
        </p:txBody>
      </p:sp>
      <p:sp>
        <p:nvSpPr>
          <p:cNvPr id="6" name="Striped Right Arrow 5"/>
          <p:cNvSpPr/>
          <p:nvPr/>
        </p:nvSpPr>
        <p:spPr>
          <a:xfrm>
            <a:off x="822961" y="3134315"/>
            <a:ext cx="6583678" cy="3908886"/>
          </a:xfrm>
          <a:prstGeom prst="stripedRightArrow">
            <a:avLst/>
          </a:prstGeom>
        </p:spPr>
        <p:style>
          <a:lnRef idx="1">
            <a:schemeClr val="accent1"/>
          </a:lnRef>
          <a:fillRef idx="3">
            <a:schemeClr val="accent1"/>
          </a:fillRef>
          <a:effectRef idx="2">
            <a:schemeClr val="accent1"/>
          </a:effectRef>
          <a:fontRef idx="minor">
            <a:schemeClr val="lt1"/>
          </a:fontRef>
        </p:style>
        <p:txBody>
          <a:bodyPr lIns="135852" tIns="67926" rIns="135852" bIns="67926" rtlCol="0" anchor="ctr"/>
          <a:lstStyle/>
          <a:p>
            <a:pPr algn="ctr"/>
            <a:endParaRPr lang="en-US"/>
          </a:p>
        </p:txBody>
      </p:sp>
      <p:sp>
        <p:nvSpPr>
          <p:cNvPr id="7" name="TextBox 6"/>
          <p:cNvSpPr txBox="1"/>
          <p:nvPr/>
        </p:nvSpPr>
        <p:spPr>
          <a:xfrm>
            <a:off x="1653825" y="3980939"/>
            <a:ext cx="4645302" cy="2137726"/>
          </a:xfrm>
          <a:prstGeom prst="rect">
            <a:avLst/>
          </a:prstGeom>
          <a:noFill/>
        </p:spPr>
        <p:txBody>
          <a:bodyPr wrap="square" lIns="135852" tIns="67926" rIns="135852" bIns="67926" rtlCol="0">
            <a:spAutoFit/>
          </a:bodyPr>
          <a:lstStyle/>
          <a:p>
            <a:pPr algn="ctr"/>
            <a:r>
              <a:rPr lang="en-US" sz="6500" b="1" dirty="0">
                <a:cs typeface="Papyrus"/>
              </a:rPr>
              <a:t>IS</a:t>
            </a:r>
          </a:p>
          <a:p>
            <a:pPr algn="ctr"/>
            <a:r>
              <a:rPr lang="en-US" sz="6500" b="1" dirty="0">
                <a:cs typeface="Papyrus"/>
              </a:rPr>
              <a:t>BECAUSE</a:t>
            </a:r>
          </a:p>
        </p:txBody>
      </p:sp>
      <p:sp>
        <p:nvSpPr>
          <p:cNvPr id="8" name="TextBox 7"/>
          <p:cNvSpPr txBox="1"/>
          <p:nvPr/>
        </p:nvSpPr>
        <p:spPr>
          <a:xfrm>
            <a:off x="822960" y="1494258"/>
            <a:ext cx="7494804" cy="1229785"/>
          </a:xfrm>
          <a:prstGeom prst="rect">
            <a:avLst/>
          </a:prstGeom>
          <a:noFill/>
        </p:spPr>
        <p:txBody>
          <a:bodyPr wrap="square" lIns="135852" tIns="67926" rIns="135852" bIns="67926" rtlCol="0">
            <a:spAutoFit/>
          </a:bodyPr>
          <a:lstStyle/>
          <a:p>
            <a:r>
              <a:rPr lang="en-US" sz="7100" b="1" dirty="0">
                <a:effectLst>
                  <a:outerShdw blurRad="50800" dist="38100" dir="2700000" algn="tl" rotWithShape="0">
                    <a:prstClr val="black">
                      <a:alpha val="40000"/>
                    </a:prstClr>
                  </a:outerShdw>
                </a:effectLst>
                <a:cs typeface="Helvetica"/>
              </a:rPr>
              <a:t>Why Opposed?</a:t>
            </a:r>
            <a:endParaRPr lang="en-US" sz="7100" dirty="0"/>
          </a:p>
        </p:txBody>
      </p:sp>
    </p:spTree>
    <p:extLst>
      <p:ext uri="{BB962C8B-B14F-4D97-AF65-F5344CB8AC3E}">
        <p14:creationId xmlns:p14="http://schemas.microsoft.com/office/powerpoint/2010/main" val="823943702"/>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dissolve">
                                      <p:cBhvr>
                                        <p:cTn id="7" dur="500"/>
                                        <p:tgtEl>
                                          <p:spTgt spid="5">
                                            <p:txEl>
                                              <p:pRg st="2" end="2"/>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5">
                                            <p:txEl>
                                              <p:pRg st="3" end="3"/>
                                            </p:txEl>
                                          </p:spTgt>
                                        </p:tgtEl>
                                        <p:attrNameLst>
                                          <p:attrName>style.visibility</p:attrName>
                                        </p:attrNameLst>
                                      </p:cBhvr>
                                      <p:to>
                                        <p:strVal val="visible"/>
                                      </p:to>
                                    </p:set>
                                    <p:animEffect transition="in" filter="dissolve">
                                      <p:cBhvr>
                                        <p:cTn id="10" dur="500"/>
                                        <p:tgtEl>
                                          <p:spTgt spid="5">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animEffect transition="in" filter="dissolve">
                                      <p:cBhvr>
                                        <p:cTn id="15" dur="500"/>
                                        <p:tgtEl>
                                          <p:spTgt spid="5">
                                            <p:txEl>
                                              <p:pRg st="4" end="4"/>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5">
                                            <p:txEl>
                                              <p:pRg st="5" end="5"/>
                                            </p:txEl>
                                          </p:spTgt>
                                        </p:tgtEl>
                                        <p:attrNameLst>
                                          <p:attrName>style.visibility</p:attrName>
                                        </p:attrNameLst>
                                      </p:cBhvr>
                                      <p:to>
                                        <p:strVal val="visible"/>
                                      </p:to>
                                    </p:set>
                                    <p:animEffect transition="in" filter="dissolve">
                                      <p:cBhvr>
                                        <p:cTn id="18" dur="500"/>
                                        <p:tgtEl>
                                          <p:spTgt spid="5">
                                            <p:txEl>
                                              <p:pRg st="5" end="5"/>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animEffect transition="in" filter="dissolve">
                                      <p:cBhvr>
                                        <p:cTn id="23" dur="500"/>
                                        <p:tgtEl>
                                          <p:spTgt spid="5">
                                            <p:txEl>
                                              <p:pRg st="6" end="6"/>
                                            </p:txEl>
                                          </p:spTgt>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5">
                                            <p:txEl>
                                              <p:pRg st="7" end="7"/>
                                            </p:txEl>
                                          </p:spTgt>
                                        </p:tgtEl>
                                        <p:attrNameLst>
                                          <p:attrName>style.visibility</p:attrName>
                                        </p:attrNameLst>
                                      </p:cBhvr>
                                      <p:to>
                                        <p:strVal val="visible"/>
                                      </p:to>
                                    </p:set>
                                    <p:animEffect transition="in" filter="dissolve">
                                      <p:cBhvr>
                                        <p:cTn id="26" dur="500"/>
                                        <p:tgtEl>
                                          <p:spTgt spid="5">
                                            <p:txEl>
                                              <p:pRg st="7" end="7"/>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5">
                                            <p:txEl>
                                              <p:pRg st="8" end="8"/>
                                            </p:txEl>
                                          </p:spTgt>
                                        </p:tgtEl>
                                        <p:attrNameLst>
                                          <p:attrName>style.visibility</p:attrName>
                                        </p:attrNameLst>
                                      </p:cBhvr>
                                      <p:to>
                                        <p:strVal val="visible"/>
                                      </p:to>
                                    </p:set>
                                    <p:animEffect transition="in" filter="dissolve">
                                      <p:cBhvr>
                                        <p:cTn id="31" dur="500"/>
                                        <p:tgtEl>
                                          <p:spTgt spid="5">
                                            <p:txEl>
                                              <p:pRg st="8" end="8"/>
                                            </p:txEl>
                                          </p:spTgt>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5">
                                            <p:txEl>
                                              <p:pRg st="9" end="9"/>
                                            </p:txEl>
                                          </p:spTgt>
                                        </p:tgtEl>
                                        <p:attrNameLst>
                                          <p:attrName>style.visibility</p:attrName>
                                        </p:attrNameLst>
                                      </p:cBhvr>
                                      <p:to>
                                        <p:strVal val="visible"/>
                                      </p:to>
                                    </p:set>
                                    <p:animEffect transition="in" filter="dissolve">
                                      <p:cBhvr>
                                        <p:cTn id="34" dur="5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sz="14300" dirty="0"/>
              <a:t>ALL</a:t>
            </a:r>
          </a:p>
        </p:txBody>
      </p:sp>
      <p:sp>
        <p:nvSpPr>
          <p:cNvPr id="6" name="Text Placeholder 5"/>
          <p:cNvSpPr>
            <a:spLocks noGrp="1"/>
          </p:cNvSpPr>
          <p:nvPr>
            <p:ph type="body" idx="1"/>
          </p:nvPr>
        </p:nvSpPr>
        <p:spPr/>
        <p:txBody>
          <a:bodyPr/>
          <a:lstStyle/>
          <a:p>
            <a:r>
              <a:rPr lang="en-US" sz="5900" i="1" dirty="0"/>
              <a:t>AGREE</a:t>
            </a:r>
          </a:p>
        </p:txBody>
      </p:sp>
      <p:sp>
        <p:nvSpPr>
          <p:cNvPr id="7" name="Content Placeholder 6"/>
          <p:cNvSpPr>
            <a:spLocks noGrp="1"/>
          </p:cNvSpPr>
          <p:nvPr>
            <p:ph sz="half" idx="2"/>
          </p:nvPr>
        </p:nvSpPr>
        <p:spPr>
          <a:xfrm>
            <a:off x="822960" y="2899834"/>
            <a:ext cx="8248752" cy="5268384"/>
          </a:xfrm>
        </p:spPr>
        <p:txBody>
          <a:bodyPr>
            <a:normAutofit/>
          </a:bodyPr>
          <a:lstStyle/>
          <a:p>
            <a:r>
              <a:rPr lang="en-US" sz="4800" b="1" dirty="0"/>
              <a:t>Baptize	 </a:t>
            </a:r>
            <a:r>
              <a:rPr lang="en-US" b="1" i="1" dirty="0" smtClean="0">
                <a:solidFill>
                  <a:srgbClr val="FF6600"/>
                </a:solidFill>
              </a:rPr>
              <a:t>Rom.6:4</a:t>
            </a:r>
            <a:endParaRPr lang="en-US" sz="4800" b="1" i="1" dirty="0">
              <a:solidFill>
                <a:srgbClr val="FF6600"/>
              </a:solidFill>
            </a:endParaRPr>
          </a:p>
          <a:p>
            <a:r>
              <a:rPr lang="en-US" sz="4800" b="1" dirty="0"/>
              <a:t>Weekly L.S. </a:t>
            </a:r>
            <a:r>
              <a:rPr lang="en-US" b="1" i="1" dirty="0" smtClean="0">
                <a:solidFill>
                  <a:srgbClr val="FF6600"/>
                </a:solidFill>
              </a:rPr>
              <a:t>Acts 20:7</a:t>
            </a:r>
            <a:endParaRPr lang="en-US" sz="4800" b="1" i="1" dirty="0">
              <a:solidFill>
                <a:srgbClr val="FF6600"/>
              </a:solidFill>
            </a:endParaRPr>
          </a:p>
          <a:p>
            <a:r>
              <a:rPr lang="en-US" sz="4800" b="1" dirty="0"/>
              <a:t>Give	 </a:t>
            </a:r>
            <a:r>
              <a:rPr lang="en-US" b="1" i="1" dirty="0" smtClean="0">
                <a:solidFill>
                  <a:srgbClr val="FF6600"/>
                </a:solidFill>
              </a:rPr>
              <a:t>1Cor.16:2</a:t>
            </a:r>
          </a:p>
          <a:p>
            <a:r>
              <a:rPr lang="en-US" sz="4800" b="1" dirty="0"/>
              <a:t>Elders	 </a:t>
            </a:r>
            <a:r>
              <a:rPr lang="en-US" b="1" i="1" dirty="0" smtClean="0">
                <a:solidFill>
                  <a:srgbClr val="FF6600"/>
                </a:solidFill>
              </a:rPr>
              <a:t>Acts 14:23</a:t>
            </a:r>
          </a:p>
          <a:p>
            <a:r>
              <a:rPr lang="en-US" sz="4800" b="1" dirty="0"/>
              <a:t>Christian </a:t>
            </a:r>
            <a:r>
              <a:rPr lang="en-US" b="1" i="1" dirty="0" smtClean="0">
                <a:solidFill>
                  <a:srgbClr val="FF6600"/>
                </a:solidFill>
              </a:rPr>
              <a:t>Acts 11:26</a:t>
            </a:r>
          </a:p>
          <a:p>
            <a:r>
              <a:rPr lang="en-US" sz="4800" b="1" dirty="0"/>
              <a:t>Sing	 </a:t>
            </a:r>
            <a:r>
              <a:rPr lang="en-US" b="1" i="1" dirty="0" smtClean="0">
                <a:solidFill>
                  <a:srgbClr val="FF6600"/>
                </a:solidFill>
              </a:rPr>
              <a:t>Eph.5:19</a:t>
            </a:r>
            <a:endParaRPr lang="en-US" b="1" i="1" dirty="0">
              <a:solidFill>
                <a:srgbClr val="FF6600"/>
              </a:solidFill>
            </a:endParaRPr>
          </a:p>
        </p:txBody>
      </p:sp>
      <p:sp>
        <p:nvSpPr>
          <p:cNvPr id="8" name="Text Placeholder 7"/>
          <p:cNvSpPr>
            <a:spLocks noGrp="1"/>
          </p:cNvSpPr>
          <p:nvPr>
            <p:ph type="body" sz="quarter" idx="3"/>
          </p:nvPr>
        </p:nvSpPr>
        <p:spPr/>
        <p:txBody>
          <a:bodyPr/>
          <a:lstStyle/>
          <a:p>
            <a:r>
              <a:rPr lang="en-US" sz="5900" i="1" dirty="0"/>
              <a:t>DISAGREE</a:t>
            </a:r>
          </a:p>
        </p:txBody>
      </p:sp>
      <p:sp>
        <p:nvSpPr>
          <p:cNvPr id="9" name="Content Placeholder 8"/>
          <p:cNvSpPr>
            <a:spLocks noGrp="1"/>
          </p:cNvSpPr>
          <p:nvPr>
            <p:ph sz="quarter" idx="4"/>
          </p:nvPr>
        </p:nvSpPr>
        <p:spPr/>
        <p:txBody>
          <a:bodyPr>
            <a:normAutofit/>
          </a:bodyPr>
          <a:lstStyle/>
          <a:p>
            <a:pPr algn="r"/>
            <a:r>
              <a:rPr lang="en-US" sz="4800" b="1" dirty="0"/>
              <a:t>Sprinkle		</a:t>
            </a:r>
            <a:r>
              <a:rPr lang="en-US" sz="4800" b="1" dirty="0">
                <a:solidFill>
                  <a:srgbClr val="FF6600"/>
                </a:solidFill>
              </a:rPr>
              <a:t>?</a:t>
            </a:r>
          </a:p>
          <a:p>
            <a:pPr algn="r"/>
            <a:r>
              <a:rPr lang="en-US" sz="4800" b="1" dirty="0"/>
              <a:t>Monthly		</a:t>
            </a:r>
            <a:r>
              <a:rPr lang="en-US" sz="4800" b="1" dirty="0">
                <a:solidFill>
                  <a:srgbClr val="FF6600"/>
                </a:solidFill>
              </a:rPr>
              <a:t>?</a:t>
            </a:r>
          </a:p>
          <a:p>
            <a:pPr algn="r"/>
            <a:r>
              <a:rPr lang="en-US" sz="4800" b="1" dirty="0"/>
              <a:t>Sell		</a:t>
            </a:r>
            <a:r>
              <a:rPr lang="en-US" sz="4800" b="1" dirty="0">
                <a:solidFill>
                  <a:srgbClr val="FF6600"/>
                </a:solidFill>
              </a:rPr>
              <a:t>?</a:t>
            </a:r>
          </a:p>
          <a:p>
            <a:pPr algn="r"/>
            <a:r>
              <a:rPr lang="en-US" sz="4800" b="1" dirty="0"/>
              <a:t>Pope		</a:t>
            </a:r>
            <a:r>
              <a:rPr lang="en-US" sz="4800" b="1" dirty="0">
                <a:solidFill>
                  <a:srgbClr val="FF6600"/>
                </a:solidFill>
              </a:rPr>
              <a:t>?</a:t>
            </a:r>
          </a:p>
          <a:p>
            <a:pPr algn="r"/>
            <a:r>
              <a:rPr lang="en-US" sz="4800" b="1" dirty="0"/>
              <a:t>Methodist	</a:t>
            </a:r>
            <a:r>
              <a:rPr lang="en-US" sz="4800" b="1" dirty="0">
                <a:solidFill>
                  <a:srgbClr val="FF6600"/>
                </a:solidFill>
              </a:rPr>
              <a:t>?</a:t>
            </a:r>
          </a:p>
          <a:p>
            <a:pPr algn="r"/>
            <a:r>
              <a:rPr lang="en-US" sz="4800" b="1" dirty="0"/>
              <a:t>Play		</a:t>
            </a:r>
            <a:r>
              <a:rPr lang="en-US" sz="4800" b="1" dirty="0">
                <a:solidFill>
                  <a:srgbClr val="FF6600"/>
                </a:solidFill>
              </a:rPr>
              <a:t>?</a:t>
            </a:r>
          </a:p>
        </p:txBody>
      </p:sp>
      <p:sp>
        <p:nvSpPr>
          <p:cNvPr id="13" name="Bent Arrow 12"/>
          <p:cNvSpPr/>
          <p:nvPr/>
        </p:nvSpPr>
        <p:spPr>
          <a:xfrm rot="16200000" flipH="1">
            <a:off x="4012566" y="246416"/>
            <a:ext cx="1459333" cy="2407062"/>
          </a:xfrm>
          <a:prstGeom prst="bentArrow">
            <a:avLst/>
          </a:prstGeom>
        </p:spPr>
        <p:style>
          <a:lnRef idx="1">
            <a:schemeClr val="accent1"/>
          </a:lnRef>
          <a:fillRef idx="3">
            <a:schemeClr val="accent1"/>
          </a:fillRef>
          <a:effectRef idx="2">
            <a:schemeClr val="accent1"/>
          </a:effectRef>
          <a:fontRef idx="minor">
            <a:schemeClr val="lt1"/>
          </a:fontRef>
        </p:style>
        <p:txBody>
          <a:bodyPr lIns="135852" tIns="67926" rIns="135852" bIns="67926" rtlCol="0" anchor="ctr"/>
          <a:lstStyle/>
          <a:p>
            <a:pPr algn="ctr"/>
            <a:endParaRPr lang="en-US">
              <a:solidFill>
                <a:schemeClr val="tx1"/>
              </a:solidFill>
            </a:endParaRPr>
          </a:p>
        </p:txBody>
      </p:sp>
      <p:sp>
        <p:nvSpPr>
          <p:cNvPr id="14" name="Bent Arrow 13"/>
          <p:cNvSpPr/>
          <p:nvPr/>
        </p:nvSpPr>
        <p:spPr>
          <a:xfrm rot="16200000" flipH="1" flipV="1">
            <a:off x="9841634" y="206638"/>
            <a:ext cx="1459336" cy="2486619"/>
          </a:xfrm>
          <a:prstGeom prst="bentArrow">
            <a:avLst/>
          </a:prstGeom>
        </p:spPr>
        <p:style>
          <a:lnRef idx="1">
            <a:schemeClr val="accent1"/>
          </a:lnRef>
          <a:fillRef idx="3">
            <a:schemeClr val="accent1"/>
          </a:fillRef>
          <a:effectRef idx="2">
            <a:schemeClr val="accent1"/>
          </a:effectRef>
          <a:fontRef idx="minor">
            <a:schemeClr val="lt1"/>
          </a:fontRef>
        </p:style>
        <p:txBody>
          <a:bodyPr lIns="135852" tIns="67926" rIns="135852" bIns="67926" rtlCol="0" anchor="ctr"/>
          <a:lstStyle/>
          <a:p>
            <a:pPr algn="ctr"/>
            <a:endParaRPr lang="en-US">
              <a:solidFill>
                <a:schemeClr val="tx1"/>
              </a:solidFill>
            </a:endParaRPr>
          </a:p>
        </p:txBody>
      </p:sp>
    </p:spTree>
    <p:extLst>
      <p:ext uri="{BB962C8B-B14F-4D97-AF65-F5344CB8AC3E}">
        <p14:creationId xmlns:p14="http://schemas.microsoft.com/office/powerpoint/2010/main" val="209750786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1000" fill="hold"/>
                                        <p:tgtEl>
                                          <p:spTgt spid="13"/>
                                        </p:tgtEl>
                                        <p:attrNameLst>
                                          <p:attrName>ppt_w</p:attrName>
                                        </p:attrNameLst>
                                      </p:cBhvr>
                                      <p:tavLst>
                                        <p:tav tm="0">
                                          <p:val>
                                            <p:strVal val="#ppt_w*0.70"/>
                                          </p:val>
                                        </p:tav>
                                        <p:tav tm="100000">
                                          <p:val>
                                            <p:strVal val="#ppt_w"/>
                                          </p:val>
                                        </p:tav>
                                      </p:tavLst>
                                    </p:anim>
                                    <p:anim calcmode="lin" valueType="num">
                                      <p:cBhvr>
                                        <p:cTn id="8" dur="1000" fill="hold"/>
                                        <p:tgtEl>
                                          <p:spTgt spid="13"/>
                                        </p:tgtEl>
                                        <p:attrNameLst>
                                          <p:attrName>ppt_h</p:attrName>
                                        </p:attrNameLst>
                                      </p:cBhvr>
                                      <p:tavLst>
                                        <p:tav tm="0">
                                          <p:val>
                                            <p:strVal val="#ppt_h"/>
                                          </p:val>
                                        </p:tav>
                                        <p:tav tm="100000">
                                          <p:val>
                                            <p:strVal val="#ppt_h"/>
                                          </p:val>
                                        </p:tav>
                                      </p:tavLst>
                                    </p:anim>
                                    <p:animEffect transition="in" filter="fade">
                                      <p:cBhvr>
                                        <p:cTn id="9" dur="1000"/>
                                        <p:tgtEl>
                                          <p:spTgt spid="13"/>
                                        </p:tgtEl>
                                      </p:cBhvr>
                                    </p:animEffect>
                                  </p:childTnLst>
                                </p:cTn>
                              </p:par>
                              <p:par>
                                <p:cTn id="10" presetID="10" presetClass="entr" presetSubtype="0" fill="hold" grpId="0" nodeType="with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500"/>
                                        <p:tgtEl>
                                          <p:spTgt spid="6">
                                            <p:txEl>
                                              <p:pRg st="0" end="0"/>
                                            </p:txEl>
                                          </p:spTgt>
                                        </p:tgtEl>
                                      </p:cBhvr>
                                    </p:animEffect>
                                  </p:childTnLst>
                                </p:cTn>
                              </p:par>
                            </p:childTnLst>
                          </p:cTn>
                        </p:par>
                        <p:par>
                          <p:cTn id="13" fill="hold">
                            <p:stCondLst>
                              <p:cond delay="1000"/>
                            </p:stCondLst>
                            <p:childTnLst>
                              <p:par>
                                <p:cTn id="14" presetID="9" presetClass="entr" presetSubtype="0" fill="hold" nodeType="afterEffect">
                                  <p:stCondLst>
                                    <p:cond delay="0"/>
                                  </p:stCondLst>
                                  <p:childTnLst>
                                    <p:set>
                                      <p:cBhvr>
                                        <p:cTn id="15" dur="1" fill="hold">
                                          <p:stCondLst>
                                            <p:cond delay="0"/>
                                          </p:stCondLst>
                                        </p:cTn>
                                        <p:tgtEl>
                                          <p:spTgt spid="7">
                                            <p:txEl>
                                              <p:pRg st="0" end="0"/>
                                            </p:txEl>
                                          </p:spTgt>
                                        </p:tgtEl>
                                        <p:attrNameLst>
                                          <p:attrName>style.visibility</p:attrName>
                                        </p:attrNameLst>
                                      </p:cBhvr>
                                      <p:to>
                                        <p:strVal val="visible"/>
                                      </p:to>
                                    </p:set>
                                    <p:animEffect transition="in" filter="dissolve">
                                      <p:cBhvr>
                                        <p:cTn id="16" dur="500"/>
                                        <p:tgtEl>
                                          <p:spTgt spid="7">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 calcmode="lin" valueType="num">
                                      <p:cBhvr>
                                        <p:cTn id="21" dur="1000" fill="hold"/>
                                        <p:tgtEl>
                                          <p:spTgt spid="14"/>
                                        </p:tgtEl>
                                        <p:attrNameLst>
                                          <p:attrName>ppt_w</p:attrName>
                                        </p:attrNameLst>
                                      </p:cBhvr>
                                      <p:tavLst>
                                        <p:tav tm="0">
                                          <p:val>
                                            <p:strVal val="#ppt_w*0.70"/>
                                          </p:val>
                                        </p:tav>
                                        <p:tav tm="100000">
                                          <p:val>
                                            <p:strVal val="#ppt_w"/>
                                          </p:val>
                                        </p:tav>
                                      </p:tavLst>
                                    </p:anim>
                                    <p:anim calcmode="lin" valueType="num">
                                      <p:cBhvr>
                                        <p:cTn id="22" dur="1000" fill="hold"/>
                                        <p:tgtEl>
                                          <p:spTgt spid="14"/>
                                        </p:tgtEl>
                                        <p:attrNameLst>
                                          <p:attrName>ppt_h</p:attrName>
                                        </p:attrNameLst>
                                      </p:cBhvr>
                                      <p:tavLst>
                                        <p:tav tm="0">
                                          <p:val>
                                            <p:strVal val="#ppt_h"/>
                                          </p:val>
                                        </p:tav>
                                        <p:tav tm="100000">
                                          <p:val>
                                            <p:strVal val="#ppt_h"/>
                                          </p:val>
                                        </p:tav>
                                      </p:tavLst>
                                    </p:anim>
                                    <p:animEffect transition="in" filter="fade">
                                      <p:cBhvr>
                                        <p:cTn id="23" dur="1000"/>
                                        <p:tgtEl>
                                          <p:spTgt spid="14"/>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8">
                                            <p:txEl>
                                              <p:pRg st="0" end="0"/>
                                            </p:txEl>
                                          </p:spTgt>
                                        </p:tgtEl>
                                        <p:attrNameLst>
                                          <p:attrName>style.visibility</p:attrName>
                                        </p:attrNameLst>
                                      </p:cBhvr>
                                      <p:to>
                                        <p:strVal val="visible"/>
                                      </p:to>
                                    </p:set>
                                    <p:animEffect transition="in" filter="fade">
                                      <p:cBhvr>
                                        <p:cTn id="26" dur="500"/>
                                        <p:tgtEl>
                                          <p:spTgt spid="8">
                                            <p:txEl>
                                              <p:pRg st="0" end="0"/>
                                            </p:txEl>
                                          </p:spTgt>
                                        </p:tgtEl>
                                      </p:cBhvr>
                                    </p:animEffect>
                                  </p:childTnLst>
                                </p:cTn>
                              </p:par>
                            </p:childTnLst>
                          </p:cTn>
                        </p:par>
                        <p:par>
                          <p:cTn id="27" fill="hold">
                            <p:stCondLst>
                              <p:cond delay="1000"/>
                            </p:stCondLst>
                            <p:childTnLst>
                              <p:par>
                                <p:cTn id="28" presetID="9" presetClass="entr" presetSubtype="0" fill="hold" nodeType="afterEffect">
                                  <p:stCondLst>
                                    <p:cond delay="0"/>
                                  </p:stCondLst>
                                  <p:childTnLst>
                                    <p:set>
                                      <p:cBhvr>
                                        <p:cTn id="29" dur="1" fill="hold">
                                          <p:stCondLst>
                                            <p:cond delay="0"/>
                                          </p:stCondLst>
                                        </p:cTn>
                                        <p:tgtEl>
                                          <p:spTgt spid="9">
                                            <p:txEl>
                                              <p:pRg st="0" end="0"/>
                                            </p:txEl>
                                          </p:spTgt>
                                        </p:tgtEl>
                                        <p:attrNameLst>
                                          <p:attrName>style.visibility</p:attrName>
                                        </p:attrNameLst>
                                      </p:cBhvr>
                                      <p:to>
                                        <p:strVal val="visible"/>
                                      </p:to>
                                    </p:set>
                                    <p:animEffect transition="in" filter="dissolve">
                                      <p:cBhvr>
                                        <p:cTn id="30" dur="500"/>
                                        <p:tgtEl>
                                          <p:spTgt spid="9">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nodeType="clickEffect">
                                  <p:stCondLst>
                                    <p:cond delay="0"/>
                                  </p:stCondLst>
                                  <p:childTnLst>
                                    <p:set>
                                      <p:cBhvr>
                                        <p:cTn id="34" dur="1" fill="hold">
                                          <p:stCondLst>
                                            <p:cond delay="0"/>
                                          </p:stCondLst>
                                        </p:cTn>
                                        <p:tgtEl>
                                          <p:spTgt spid="7">
                                            <p:txEl>
                                              <p:pRg st="1" end="1"/>
                                            </p:txEl>
                                          </p:spTgt>
                                        </p:tgtEl>
                                        <p:attrNameLst>
                                          <p:attrName>style.visibility</p:attrName>
                                        </p:attrNameLst>
                                      </p:cBhvr>
                                      <p:to>
                                        <p:strVal val="visible"/>
                                      </p:to>
                                    </p:set>
                                    <p:animEffect transition="in" filter="dissolve">
                                      <p:cBhvr>
                                        <p:cTn id="35" dur="500"/>
                                        <p:tgtEl>
                                          <p:spTgt spid="7">
                                            <p:txEl>
                                              <p:pRg st="1" end="1"/>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9" presetClass="entr" presetSubtype="0" fill="hold" nodeType="clickEffect">
                                  <p:stCondLst>
                                    <p:cond delay="0"/>
                                  </p:stCondLst>
                                  <p:childTnLst>
                                    <p:set>
                                      <p:cBhvr>
                                        <p:cTn id="39" dur="1" fill="hold">
                                          <p:stCondLst>
                                            <p:cond delay="0"/>
                                          </p:stCondLst>
                                        </p:cTn>
                                        <p:tgtEl>
                                          <p:spTgt spid="9">
                                            <p:txEl>
                                              <p:pRg st="1" end="1"/>
                                            </p:txEl>
                                          </p:spTgt>
                                        </p:tgtEl>
                                        <p:attrNameLst>
                                          <p:attrName>style.visibility</p:attrName>
                                        </p:attrNameLst>
                                      </p:cBhvr>
                                      <p:to>
                                        <p:strVal val="visible"/>
                                      </p:to>
                                    </p:set>
                                    <p:animEffect transition="in" filter="dissolve">
                                      <p:cBhvr>
                                        <p:cTn id="40" dur="500"/>
                                        <p:tgtEl>
                                          <p:spTgt spid="9">
                                            <p:txEl>
                                              <p:pRg st="1" end="1"/>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9" presetClass="entr" presetSubtype="0" fill="hold" nodeType="clickEffect">
                                  <p:stCondLst>
                                    <p:cond delay="0"/>
                                  </p:stCondLst>
                                  <p:childTnLst>
                                    <p:set>
                                      <p:cBhvr>
                                        <p:cTn id="44" dur="1" fill="hold">
                                          <p:stCondLst>
                                            <p:cond delay="0"/>
                                          </p:stCondLst>
                                        </p:cTn>
                                        <p:tgtEl>
                                          <p:spTgt spid="7">
                                            <p:txEl>
                                              <p:pRg st="2" end="2"/>
                                            </p:txEl>
                                          </p:spTgt>
                                        </p:tgtEl>
                                        <p:attrNameLst>
                                          <p:attrName>style.visibility</p:attrName>
                                        </p:attrNameLst>
                                      </p:cBhvr>
                                      <p:to>
                                        <p:strVal val="visible"/>
                                      </p:to>
                                    </p:set>
                                    <p:animEffect transition="in" filter="dissolve">
                                      <p:cBhvr>
                                        <p:cTn id="45" dur="500"/>
                                        <p:tgtEl>
                                          <p:spTgt spid="7">
                                            <p:txEl>
                                              <p:pRg st="2" end="2"/>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9" presetClass="entr" presetSubtype="0" fill="hold" nodeType="clickEffect">
                                  <p:stCondLst>
                                    <p:cond delay="0"/>
                                  </p:stCondLst>
                                  <p:childTnLst>
                                    <p:set>
                                      <p:cBhvr>
                                        <p:cTn id="49" dur="1" fill="hold">
                                          <p:stCondLst>
                                            <p:cond delay="0"/>
                                          </p:stCondLst>
                                        </p:cTn>
                                        <p:tgtEl>
                                          <p:spTgt spid="9">
                                            <p:txEl>
                                              <p:pRg st="2" end="2"/>
                                            </p:txEl>
                                          </p:spTgt>
                                        </p:tgtEl>
                                        <p:attrNameLst>
                                          <p:attrName>style.visibility</p:attrName>
                                        </p:attrNameLst>
                                      </p:cBhvr>
                                      <p:to>
                                        <p:strVal val="visible"/>
                                      </p:to>
                                    </p:set>
                                    <p:animEffect transition="in" filter="dissolve">
                                      <p:cBhvr>
                                        <p:cTn id="50" dur="500"/>
                                        <p:tgtEl>
                                          <p:spTgt spid="9">
                                            <p:txEl>
                                              <p:pRg st="2" end="2"/>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9" presetClass="entr" presetSubtype="0" fill="hold" nodeType="clickEffect">
                                  <p:stCondLst>
                                    <p:cond delay="0"/>
                                  </p:stCondLst>
                                  <p:childTnLst>
                                    <p:set>
                                      <p:cBhvr>
                                        <p:cTn id="54" dur="1" fill="hold">
                                          <p:stCondLst>
                                            <p:cond delay="0"/>
                                          </p:stCondLst>
                                        </p:cTn>
                                        <p:tgtEl>
                                          <p:spTgt spid="7">
                                            <p:txEl>
                                              <p:pRg st="3" end="3"/>
                                            </p:txEl>
                                          </p:spTgt>
                                        </p:tgtEl>
                                        <p:attrNameLst>
                                          <p:attrName>style.visibility</p:attrName>
                                        </p:attrNameLst>
                                      </p:cBhvr>
                                      <p:to>
                                        <p:strVal val="visible"/>
                                      </p:to>
                                    </p:set>
                                    <p:animEffect transition="in" filter="dissolve">
                                      <p:cBhvr>
                                        <p:cTn id="55" dur="500"/>
                                        <p:tgtEl>
                                          <p:spTgt spid="7">
                                            <p:txEl>
                                              <p:pRg st="3" end="3"/>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9" presetClass="entr" presetSubtype="0" fill="hold" nodeType="clickEffect">
                                  <p:stCondLst>
                                    <p:cond delay="0"/>
                                  </p:stCondLst>
                                  <p:childTnLst>
                                    <p:set>
                                      <p:cBhvr>
                                        <p:cTn id="59" dur="1" fill="hold">
                                          <p:stCondLst>
                                            <p:cond delay="0"/>
                                          </p:stCondLst>
                                        </p:cTn>
                                        <p:tgtEl>
                                          <p:spTgt spid="9">
                                            <p:txEl>
                                              <p:pRg st="3" end="3"/>
                                            </p:txEl>
                                          </p:spTgt>
                                        </p:tgtEl>
                                        <p:attrNameLst>
                                          <p:attrName>style.visibility</p:attrName>
                                        </p:attrNameLst>
                                      </p:cBhvr>
                                      <p:to>
                                        <p:strVal val="visible"/>
                                      </p:to>
                                    </p:set>
                                    <p:animEffect transition="in" filter="dissolve">
                                      <p:cBhvr>
                                        <p:cTn id="60" dur="500"/>
                                        <p:tgtEl>
                                          <p:spTgt spid="9">
                                            <p:txEl>
                                              <p:pRg st="3" end="3"/>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9" presetClass="entr" presetSubtype="0" fill="hold" nodeType="clickEffect">
                                  <p:stCondLst>
                                    <p:cond delay="0"/>
                                  </p:stCondLst>
                                  <p:childTnLst>
                                    <p:set>
                                      <p:cBhvr>
                                        <p:cTn id="64" dur="1" fill="hold">
                                          <p:stCondLst>
                                            <p:cond delay="0"/>
                                          </p:stCondLst>
                                        </p:cTn>
                                        <p:tgtEl>
                                          <p:spTgt spid="7">
                                            <p:txEl>
                                              <p:pRg st="4" end="4"/>
                                            </p:txEl>
                                          </p:spTgt>
                                        </p:tgtEl>
                                        <p:attrNameLst>
                                          <p:attrName>style.visibility</p:attrName>
                                        </p:attrNameLst>
                                      </p:cBhvr>
                                      <p:to>
                                        <p:strVal val="visible"/>
                                      </p:to>
                                    </p:set>
                                    <p:animEffect transition="in" filter="dissolve">
                                      <p:cBhvr>
                                        <p:cTn id="65" dur="500"/>
                                        <p:tgtEl>
                                          <p:spTgt spid="7">
                                            <p:txEl>
                                              <p:pRg st="4" end="4"/>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9" presetClass="entr" presetSubtype="0" fill="hold" nodeType="clickEffect">
                                  <p:stCondLst>
                                    <p:cond delay="0"/>
                                  </p:stCondLst>
                                  <p:childTnLst>
                                    <p:set>
                                      <p:cBhvr>
                                        <p:cTn id="69" dur="1" fill="hold">
                                          <p:stCondLst>
                                            <p:cond delay="0"/>
                                          </p:stCondLst>
                                        </p:cTn>
                                        <p:tgtEl>
                                          <p:spTgt spid="9">
                                            <p:txEl>
                                              <p:pRg st="4" end="4"/>
                                            </p:txEl>
                                          </p:spTgt>
                                        </p:tgtEl>
                                        <p:attrNameLst>
                                          <p:attrName>style.visibility</p:attrName>
                                        </p:attrNameLst>
                                      </p:cBhvr>
                                      <p:to>
                                        <p:strVal val="visible"/>
                                      </p:to>
                                    </p:set>
                                    <p:animEffect transition="in" filter="dissolve">
                                      <p:cBhvr>
                                        <p:cTn id="70" dur="500"/>
                                        <p:tgtEl>
                                          <p:spTgt spid="9">
                                            <p:txEl>
                                              <p:pRg st="4" end="4"/>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9" presetClass="entr" presetSubtype="0" fill="hold" nodeType="clickEffect">
                                  <p:stCondLst>
                                    <p:cond delay="0"/>
                                  </p:stCondLst>
                                  <p:childTnLst>
                                    <p:set>
                                      <p:cBhvr>
                                        <p:cTn id="74" dur="1" fill="hold">
                                          <p:stCondLst>
                                            <p:cond delay="0"/>
                                          </p:stCondLst>
                                        </p:cTn>
                                        <p:tgtEl>
                                          <p:spTgt spid="7">
                                            <p:txEl>
                                              <p:pRg st="5" end="5"/>
                                            </p:txEl>
                                          </p:spTgt>
                                        </p:tgtEl>
                                        <p:attrNameLst>
                                          <p:attrName>style.visibility</p:attrName>
                                        </p:attrNameLst>
                                      </p:cBhvr>
                                      <p:to>
                                        <p:strVal val="visible"/>
                                      </p:to>
                                    </p:set>
                                    <p:animEffect transition="in" filter="dissolve">
                                      <p:cBhvr>
                                        <p:cTn id="75" dur="500"/>
                                        <p:tgtEl>
                                          <p:spTgt spid="7">
                                            <p:txEl>
                                              <p:pRg st="5" end="5"/>
                                            </p:txEl>
                                          </p:spTgt>
                                        </p:tgtEl>
                                      </p:cBhvr>
                                    </p:animEffect>
                                  </p:childTnLst>
                                </p:cTn>
                              </p:par>
                            </p:childTnLst>
                          </p:cTn>
                        </p:par>
                      </p:childTnLst>
                    </p:cTn>
                  </p:par>
                  <p:par>
                    <p:cTn id="76" fill="hold">
                      <p:stCondLst>
                        <p:cond delay="indefinite"/>
                      </p:stCondLst>
                      <p:childTnLst>
                        <p:par>
                          <p:cTn id="77" fill="hold">
                            <p:stCondLst>
                              <p:cond delay="0"/>
                            </p:stCondLst>
                            <p:childTnLst>
                              <p:par>
                                <p:cTn id="78" presetID="9" presetClass="entr" presetSubtype="0" fill="hold" nodeType="clickEffect">
                                  <p:stCondLst>
                                    <p:cond delay="0"/>
                                  </p:stCondLst>
                                  <p:childTnLst>
                                    <p:set>
                                      <p:cBhvr>
                                        <p:cTn id="79" dur="1" fill="hold">
                                          <p:stCondLst>
                                            <p:cond delay="0"/>
                                          </p:stCondLst>
                                        </p:cTn>
                                        <p:tgtEl>
                                          <p:spTgt spid="9">
                                            <p:txEl>
                                              <p:pRg st="5" end="5"/>
                                            </p:txEl>
                                          </p:spTgt>
                                        </p:tgtEl>
                                        <p:attrNameLst>
                                          <p:attrName>style.visibility</p:attrName>
                                        </p:attrNameLst>
                                      </p:cBhvr>
                                      <p:to>
                                        <p:strVal val="visible"/>
                                      </p:to>
                                    </p:set>
                                    <p:animEffect transition="in" filter="dissolve">
                                      <p:cBhvr>
                                        <p:cTn id="80" dur="500"/>
                                        <p:tgtEl>
                                          <p:spTgt spid="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Horizontal Scroll 9"/>
          <p:cNvSpPr/>
          <p:nvPr/>
        </p:nvSpPr>
        <p:spPr>
          <a:xfrm>
            <a:off x="1313332" y="341043"/>
            <a:ext cx="12744177" cy="1549143"/>
          </a:xfrm>
          <a:prstGeom prst="horizontalScroll">
            <a:avLst/>
          </a:prstGeom>
          <a:solidFill>
            <a:schemeClr val="tx2"/>
          </a:solidFill>
        </p:spPr>
        <p:style>
          <a:lnRef idx="1">
            <a:schemeClr val="accent1"/>
          </a:lnRef>
          <a:fillRef idx="3">
            <a:schemeClr val="accent1"/>
          </a:fillRef>
          <a:effectRef idx="2">
            <a:schemeClr val="accent1"/>
          </a:effectRef>
          <a:fontRef idx="minor">
            <a:schemeClr val="lt1"/>
          </a:fontRef>
        </p:style>
        <p:txBody>
          <a:bodyPr lIns="135852" tIns="67926" rIns="135852" bIns="67926" rtlCol="0" anchor="ctr"/>
          <a:lstStyle/>
          <a:p>
            <a:pPr algn="ctr"/>
            <a:endParaRPr lang="en-US"/>
          </a:p>
        </p:txBody>
      </p:sp>
      <p:sp>
        <p:nvSpPr>
          <p:cNvPr id="7" name="Title 6"/>
          <p:cNvSpPr>
            <a:spLocks noGrp="1"/>
          </p:cNvSpPr>
          <p:nvPr>
            <p:ph type="title"/>
          </p:nvPr>
        </p:nvSpPr>
        <p:spPr/>
        <p:txBody>
          <a:bodyPr/>
          <a:lstStyle/>
          <a:p>
            <a:pPr algn="ctr"/>
            <a:r>
              <a:rPr lang="en-US" b="1" dirty="0" smtClean="0">
                <a:solidFill>
                  <a:srgbClr val="FFFFFF"/>
                </a:solidFill>
                <a:effectLst>
                  <a:outerShdw blurRad="50800" dist="38100" dir="2700000" algn="tl" rotWithShape="0">
                    <a:prstClr val="black">
                      <a:alpha val="40000"/>
                    </a:prstClr>
                  </a:outerShdw>
                </a:effectLst>
                <a:latin typeface="Papyrus"/>
                <a:cs typeface="Papyrus"/>
              </a:rPr>
              <a:t>What Historians Have Said:</a:t>
            </a:r>
            <a:endParaRPr lang="en-US" sz="5900" b="1" dirty="0">
              <a:solidFill>
                <a:srgbClr val="FFFFFF"/>
              </a:solidFill>
              <a:effectLst>
                <a:outerShdw blurRad="50800" dist="38100" dir="2700000" algn="tl" rotWithShape="0">
                  <a:prstClr val="black">
                    <a:alpha val="40000"/>
                  </a:prstClr>
                </a:outerShdw>
              </a:effectLst>
            </a:endParaRPr>
          </a:p>
        </p:txBody>
      </p:sp>
      <p:sp>
        <p:nvSpPr>
          <p:cNvPr id="8" name="Content Placeholder 7"/>
          <p:cNvSpPr>
            <a:spLocks noGrp="1"/>
          </p:cNvSpPr>
          <p:nvPr>
            <p:ph idx="1"/>
          </p:nvPr>
        </p:nvSpPr>
        <p:spPr/>
        <p:txBody>
          <a:bodyPr>
            <a:normAutofit/>
          </a:bodyPr>
          <a:lstStyle/>
          <a:p>
            <a:r>
              <a:rPr lang="en-US" sz="5300" b="1" i="1" dirty="0"/>
              <a:t>Introduced by the Pope in 670 AD</a:t>
            </a:r>
          </a:p>
          <a:p>
            <a:pPr lvl="1"/>
            <a:r>
              <a:rPr lang="en-US" sz="4800" dirty="0">
                <a:solidFill>
                  <a:srgbClr val="A9A57C"/>
                </a:solidFill>
              </a:rPr>
              <a:t>(American Encyclopedia Vol.12, p.688)</a:t>
            </a:r>
          </a:p>
          <a:p>
            <a:pPr lvl="4"/>
            <a:endParaRPr lang="en-US" sz="2700" i="1" dirty="0"/>
          </a:p>
          <a:p>
            <a:r>
              <a:rPr lang="en-US" sz="5300" b="1" i="1" dirty="0"/>
              <a:t>“We have no real knowledge of the exact character of the music… of the first Christian congregations. It was, however, purely vocal”</a:t>
            </a:r>
          </a:p>
          <a:p>
            <a:pPr lvl="1"/>
            <a:r>
              <a:rPr lang="en-US" sz="4800" dirty="0">
                <a:solidFill>
                  <a:srgbClr val="A9A57C"/>
                </a:solidFill>
              </a:rPr>
              <a:t>(Ritter, </a:t>
            </a:r>
            <a:r>
              <a:rPr lang="en-US" sz="4800" dirty="0" err="1">
                <a:solidFill>
                  <a:srgbClr val="A9A57C"/>
                </a:solidFill>
              </a:rPr>
              <a:t>Vasser</a:t>
            </a:r>
            <a:r>
              <a:rPr lang="en-US" sz="4800" dirty="0">
                <a:solidFill>
                  <a:srgbClr val="A9A57C"/>
                </a:solidFill>
              </a:rPr>
              <a:t> College, </a:t>
            </a:r>
            <a:r>
              <a:rPr lang="en-US" sz="4800" u="sng" dirty="0">
                <a:solidFill>
                  <a:srgbClr val="A9A57C"/>
                </a:solidFill>
              </a:rPr>
              <a:t>History of Music</a:t>
            </a:r>
            <a:r>
              <a:rPr lang="en-US" sz="4800" dirty="0">
                <a:solidFill>
                  <a:srgbClr val="A9A57C"/>
                </a:solidFill>
              </a:rPr>
              <a:t>)</a:t>
            </a:r>
          </a:p>
        </p:txBody>
      </p:sp>
      <p:sp>
        <p:nvSpPr>
          <p:cNvPr id="11" name="TextBox 10"/>
          <p:cNvSpPr txBox="1"/>
          <p:nvPr/>
        </p:nvSpPr>
        <p:spPr>
          <a:xfrm rot="5400000">
            <a:off x="12197519" y="3180312"/>
            <a:ext cx="7313401" cy="952787"/>
          </a:xfrm>
          <a:prstGeom prst="rect">
            <a:avLst/>
          </a:prstGeom>
          <a:noFill/>
        </p:spPr>
        <p:txBody>
          <a:bodyPr wrap="square" lIns="135852" tIns="67926" rIns="135852" bIns="67926" rtlCol="0">
            <a:spAutoFit/>
          </a:bodyPr>
          <a:lstStyle/>
          <a:p>
            <a:r>
              <a:rPr lang="en-US" sz="5300" dirty="0">
                <a:latin typeface="Papyrus"/>
                <a:cs typeface="Papyrus"/>
              </a:rPr>
              <a:t>The Music Question</a:t>
            </a:r>
          </a:p>
        </p:txBody>
      </p:sp>
    </p:spTree>
    <p:extLst>
      <p:ext uri="{BB962C8B-B14F-4D97-AF65-F5344CB8AC3E}">
        <p14:creationId xmlns:p14="http://schemas.microsoft.com/office/powerpoint/2010/main" val="234781359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dissolve">
                                      <p:cBhvr>
                                        <p:cTn id="7" dur="500"/>
                                        <p:tgtEl>
                                          <p:spTgt spid="8">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8">
                                            <p:txEl>
                                              <p:pRg st="1" end="1"/>
                                            </p:txEl>
                                          </p:spTgt>
                                        </p:tgtEl>
                                        <p:attrNameLst>
                                          <p:attrName>style.visibility</p:attrName>
                                        </p:attrNameLst>
                                      </p:cBhvr>
                                      <p:to>
                                        <p:strVal val="visible"/>
                                      </p:to>
                                    </p:set>
                                    <p:animEffect transition="in" filter="dissolve">
                                      <p:cBhvr>
                                        <p:cTn id="10" dur="500"/>
                                        <p:tgtEl>
                                          <p:spTgt spid="8">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animEffect transition="in" filter="dissolve">
                                      <p:cBhvr>
                                        <p:cTn id="15" dur="500"/>
                                        <p:tgtEl>
                                          <p:spTgt spid="8">
                                            <p:txEl>
                                              <p:pRg st="3" end="3"/>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8">
                                            <p:txEl>
                                              <p:pRg st="4" end="4"/>
                                            </p:txEl>
                                          </p:spTgt>
                                        </p:tgtEl>
                                        <p:attrNameLst>
                                          <p:attrName>style.visibility</p:attrName>
                                        </p:attrNameLst>
                                      </p:cBhvr>
                                      <p:to>
                                        <p:strVal val="visible"/>
                                      </p:to>
                                    </p:set>
                                    <p:animEffect transition="in" filter="dissolve">
                                      <p:cBhvr>
                                        <p:cTn id="18"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1400</TotalTime>
  <Words>5586</Words>
  <Application>Microsoft Office PowerPoint</Application>
  <PresentationFormat>Custom</PresentationFormat>
  <Paragraphs>705</Paragraphs>
  <Slides>29</Slides>
  <Notes>25</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Adjacency</vt:lpstr>
      <vt:lpstr>Songs For Our Worship</vt:lpstr>
      <vt:lpstr>The Music Question</vt:lpstr>
      <vt:lpstr>Instrumental Music In Worship</vt:lpstr>
      <vt:lpstr>Instrumental Music In Worship</vt:lpstr>
      <vt:lpstr>New Testament Pattern For Salvation</vt:lpstr>
      <vt:lpstr>New Testament Pattern For Music In The Lord’s Church</vt:lpstr>
      <vt:lpstr>Instrumental Music In Worship</vt:lpstr>
      <vt:lpstr>ALL</vt:lpstr>
      <vt:lpstr>What Historians Have Said:</vt:lpstr>
      <vt:lpstr>What Historians Have Said:</vt:lpstr>
      <vt:lpstr>What Historians Have Said:</vt:lpstr>
      <vt:lpstr>What Others Have Said:</vt:lpstr>
      <vt:lpstr>What Others Have Said:</vt:lpstr>
      <vt:lpstr>What Others Have Said:</vt:lpstr>
      <vt:lpstr>“I Don’t See Any Harm In It”</vt:lpstr>
      <vt:lpstr>“Where Does The Bible Say ‘Not To’?”</vt:lpstr>
      <vt:lpstr>“Not To” Principle Exemplified</vt:lpstr>
      <vt:lpstr>“No Authority For Many Things”</vt:lpstr>
      <vt:lpstr>“No Authority For Many Things”</vt:lpstr>
      <vt:lpstr>“Instruments Are Just An Aid”</vt:lpstr>
      <vt:lpstr>“David Used Instruments In O.T.”</vt:lpstr>
      <vt:lpstr>“Instruments Are In Heaven”</vt:lpstr>
      <vt:lpstr>“Instruments Are In Heaven” (Rev.5:8; 14:2)</vt:lpstr>
      <vt:lpstr>“Instruments Are In Heaven” (Rev.5:8; 14:2)</vt:lpstr>
      <vt:lpstr>“Psallo” = Play An Instrument</vt:lpstr>
      <vt:lpstr>“Psallo” = Play An Instrument</vt:lpstr>
      <vt:lpstr>“Psallo” = Play An Instrument</vt:lpstr>
      <vt:lpstr>Singing  Psalms and Hymns…</vt:lpstr>
      <vt:lpstr>The Lords invitation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Music Question</dc:title>
  <dc:creator>Brett Hogland</dc:creator>
  <cp:lastModifiedBy>user</cp:lastModifiedBy>
  <cp:revision>117</cp:revision>
  <dcterms:created xsi:type="dcterms:W3CDTF">2011-10-25T21:49:49Z</dcterms:created>
  <dcterms:modified xsi:type="dcterms:W3CDTF">2013-12-14T23:05:51Z</dcterms:modified>
</cp:coreProperties>
</file>