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73" r:id="rId15"/>
    <p:sldId id="270" r:id="rId16"/>
    <p:sldId id="271" r:id="rId17"/>
    <p:sldId id="274" r:id="rId18"/>
    <p:sldId id="276" r:id="rId19"/>
  </p:sldIdLst>
  <p:sldSz cx="14630400" cy="8229600"/>
  <p:notesSz cx="9144000" cy="68580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41CAE8DA-1918-45F7-AEDE-159E711276DD}" type="datetimeFigureOut">
              <a:rPr lang="en-US" smtClean="0"/>
              <a:t>12/22/2013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E73067DC-668A-4B4B-AFFB-AF2A62AC08A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0F4C43E-A70F-476A-A6CA-0BD930E68347}" type="datetimeFigureOut">
              <a:rPr lang="en-US" smtClean="0"/>
              <a:t>12/21/2013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B6B5C57-7FB4-4163-9F38-A2C1D62DF93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358524" rtl="0" eaLnBrk="1" latinLnBrk="0" hangingPunct="1">
      <a:defRPr sz="1800" kern="1200">
        <a:solidFill>
          <a:schemeClr val="tx1"/>
        </a:solidFill>
        <a:latin typeface="+mn-lt"/>
        <a:ea typeface="+mn-ea"/>
        <a:cs typeface="+mn-cs"/>
      </a:defRPr>
    </a:lvl1pPr>
    <a:lvl2pPr marL="679262" algn="l" defTabSz="1358524" rtl="0" eaLnBrk="1" latinLnBrk="0" hangingPunct="1">
      <a:defRPr sz="1800" kern="1200">
        <a:solidFill>
          <a:schemeClr val="tx1"/>
        </a:solidFill>
        <a:latin typeface="+mn-lt"/>
        <a:ea typeface="+mn-ea"/>
        <a:cs typeface="+mn-cs"/>
      </a:defRPr>
    </a:lvl2pPr>
    <a:lvl3pPr marL="1358524" algn="l" defTabSz="1358524" rtl="0" eaLnBrk="1" latinLnBrk="0" hangingPunct="1">
      <a:defRPr sz="1800" kern="1200">
        <a:solidFill>
          <a:schemeClr val="tx1"/>
        </a:solidFill>
        <a:latin typeface="+mn-lt"/>
        <a:ea typeface="+mn-ea"/>
        <a:cs typeface="+mn-cs"/>
      </a:defRPr>
    </a:lvl3pPr>
    <a:lvl4pPr marL="2037786" algn="l" defTabSz="1358524" rtl="0" eaLnBrk="1" latinLnBrk="0" hangingPunct="1">
      <a:defRPr sz="1800" kern="1200">
        <a:solidFill>
          <a:schemeClr val="tx1"/>
        </a:solidFill>
        <a:latin typeface="+mn-lt"/>
        <a:ea typeface="+mn-ea"/>
        <a:cs typeface="+mn-cs"/>
      </a:defRPr>
    </a:lvl4pPr>
    <a:lvl5pPr marL="2717048" algn="l" defTabSz="1358524" rtl="0" eaLnBrk="1" latinLnBrk="0" hangingPunct="1">
      <a:defRPr sz="1800" kern="1200">
        <a:solidFill>
          <a:schemeClr val="tx1"/>
        </a:solidFill>
        <a:latin typeface="+mn-lt"/>
        <a:ea typeface="+mn-ea"/>
        <a:cs typeface="+mn-cs"/>
      </a:defRPr>
    </a:lvl5pPr>
    <a:lvl6pPr marL="3396310" algn="l" defTabSz="1358524" rtl="0" eaLnBrk="1" latinLnBrk="0" hangingPunct="1">
      <a:defRPr sz="1800" kern="1200">
        <a:solidFill>
          <a:schemeClr val="tx1"/>
        </a:solidFill>
        <a:latin typeface="+mn-lt"/>
        <a:ea typeface="+mn-ea"/>
        <a:cs typeface="+mn-cs"/>
      </a:defRPr>
    </a:lvl6pPr>
    <a:lvl7pPr marL="4075572" algn="l" defTabSz="1358524" rtl="0" eaLnBrk="1" latinLnBrk="0" hangingPunct="1">
      <a:defRPr sz="1800" kern="1200">
        <a:solidFill>
          <a:schemeClr val="tx1"/>
        </a:solidFill>
        <a:latin typeface="+mn-lt"/>
        <a:ea typeface="+mn-ea"/>
        <a:cs typeface="+mn-cs"/>
      </a:defRPr>
    </a:lvl7pPr>
    <a:lvl8pPr marL="4754834" algn="l" defTabSz="1358524" rtl="0" eaLnBrk="1" latinLnBrk="0" hangingPunct="1">
      <a:defRPr sz="1800" kern="1200">
        <a:solidFill>
          <a:schemeClr val="tx1"/>
        </a:solidFill>
        <a:latin typeface="+mn-lt"/>
        <a:ea typeface="+mn-ea"/>
        <a:cs typeface="+mn-cs"/>
      </a:defRPr>
    </a:lvl8pPr>
    <a:lvl9pPr marL="5434096" algn="l" defTabSz="1358524"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79262" indent="0" algn="ctr">
              <a:buNone/>
              <a:defRPr>
                <a:solidFill>
                  <a:schemeClr val="tx1">
                    <a:tint val="75000"/>
                  </a:schemeClr>
                </a:solidFill>
              </a:defRPr>
            </a:lvl2pPr>
            <a:lvl3pPr marL="1358524" indent="0" algn="ctr">
              <a:buNone/>
              <a:defRPr>
                <a:solidFill>
                  <a:schemeClr val="tx1">
                    <a:tint val="75000"/>
                  </a:schemeClr>
                </a:solidFill>
              </a:defRPr>
            </a:lvl3pPr>
            <a:lvl4pPr marL="2037786" indent="0" algn="ctr">
              <a:buNone/>
              <a:defRPr>
                <a:solidFill>
                  <a:schemeClr val="tx1">
                    <a:tint val="75000"/>
                  </a:schemeClr>
                </a:solidFill>
              </a:defRPr>
            </a:lvl4pPr>
            <a:lvl5pPr marL="2717048" indent="0" algn="ctr">
              <a:buNone/>
              <a:defRPr>
                <a:solidFill>
                  <a:schemeClr val="tx1">
                    <a:tint val="75000"/>
                  </a:schemeClr>
                </a:solidFill>
              </a:defRPr>
            </a:lvl5pPr>
            <a:lvl6pPr marL="3396310" indent="0" algn="ctr">
              <a:buNone/>
              <a:defRPr>
                <a:solidFill>
                  <a:schemeClr val="tx1">
                    <a:tint val="75000"/>
                  </a:schemeClr>
                </a:solidFill>
              </a:defRPr>
            </a:lvl6pPr>
            <a:lvl7pPr marL="4075572" indent="0" algn="ctr">
              <a:buNone/>
              <a:defRPr>
                <a:solidFill>
                  <a:schemeClr val="tx1">
                    <a:tint val="75000"/>
                  </a:schemeClr>
                </a:solidFill>
              </a:defRPr>
            </a:lvl7pPr>
            <a:lvl8pPr marL="4754834" indent="0" algn="ctr">
              <a:buNone/>
              <a:defRPr>
                <a:solidFill>
                  <a:schemeClr val="tx1">
                    <a:tint val="75000"/>
                  </a:schemeClr>
                </a:solidFill>
              </a:defRPr>
            </a:lvl8pPr>
            <a:lvl9pPr marL="54340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6ABE18-5991-40D7-A848-95F11462167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ABE18-5991-40D7-A848-95F11462167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ABE18-5991-40D7-A848-95F11462167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ABE18-5991-40D7-A848-95F11462167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0"/>
            <a:ext cx="12435840" cy="1634490"/>
          </a:xfrm>
        </p:spPr>
        <p:txBody>
          <a:bodyPr anchor="t"/>
          <a:lstStyle>
            <a:lvl1pPr algn="l">
              <a:defRPr sz="59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7"/>
            <a:ext cx="12435840" cy="1800224"/>
          </a:xfrm>
        </p:spPr>
        <p:txBody>
          <a:bodyPr anchor="b"/>
          <a:lstStyle>
            <a:lvl1pPr marL="0" indent="0">
              <a:buNone/>
              <a:defRPr sz="3000">
                <a:solidFill>
                  <a:schemeClr val="tx1">
                    <a:tint val="75000"/>
                  </a:schemeClr>
                </a:solidFill>
              </a:defRPr>
            </a:lvl1pPr>
            <a:lvl2pPr marL="679262" indent="0">
              <a:buNone/>
              <a:defRPr sz="2700">
                <a:solidFill>
                  <a:schemeClr val="tx1">
                    <a:tint val="75000"/>
                  </a:schemeClr>
                </a:solidFill>
              </a:defRPr>
            </a:lvl2pPr>
            <a:lvl3pPr marL="1358524" indent="0">
              <a:buNone/>
              <a:defRPr sz="2400">
                <a:solidFill>
                  <a:schemeClr val="tx1">
                    <a:tint val="75000"/>
                  </a:schemeClr>
                </a:solidFill>
              </a:defRPr>
            </a:lvl3pPr>
            <a:lvl4pPr marL="2037786" indent="0">
              <a:buNone/>
              <a:defRPr sz="2100">
                <a:solidFill>
                  <a:schemeClr val="tx1">
                    <a:tint val="75000"/>
                  </a:schemeClr>
                </a:solidFill>
              </a:defRPr>
            </a:lvl4pPr>
            <a:lvl5pPr marL="2717048" indent="0">
              <a:buNone/>
              <a:defRPr sz="2100">
                <a:solidFill>
                  <a:schemeClr val="tx1">
                    <a:tint val="75000"/>
                  </a:schemeClr>
                </a:solidFill>
              </a:defRPr>
            </a:lvl5pPr>
            <a:lvl6pPr marL="3396310" indent="0">
              <a:buNone/>
              <a:defRPr sz="2100">
                <a:solidFill>
                  <a:schemeClr val="tx1">
                    <a:tint val="75000"/>
                  </a:schemeClr>
                </a:solidFill>
              </a:defRPr>
            </a:lvl6pPr>
            <a:lvl7pPr marL="4075572" indent="0">
              <a:buNone/>
              <a:defRPr sz="2100">
                <a:solidFill>
                  <a:schemeClr val="tx1">
                    <a:tint val="75000"/>
                  </a:schemeClr>
                </a:solidFill>
              </a:defRPr>
            </a:lvl7pPr>
            <a:lvl8pPr marL="4754834" indent="0">
              <a:buNone/>
              <a:defRPr sz="2100">
                <a:solidFill>
                  <a:schemeClr val="tx1">
                    <a:tint val="75000"/>
                  </a:schemeClr>
                </a:solidFill>
              </a:defRPr>
            </a:lvl8pPr>
            <a:lvl9pPr marL="5434096"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ABE18-5991-40D7-A848-95F11462167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2"/>
            <a:ext cx="6461760" cy="543115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2"/>
            <a:ext cx="6461760" cy="543115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6ABE18-5991-40D7-A848-95F11462167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1" y="1842136"/>
            <a:ext cx="6464301" cy="767714"/>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731521" y="2609850"/>
            <a:ext cx="6464301" cy="4741546"/>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6ABE18-5991-40D7-A848-95F114621672}" type="datetimeFigureOut">
              <a:rPr lang="en-US" smtClean="0"/>
              <a:t>12/21/2013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ABE18-5991-40D7-A848-95F114621672}" type="datetimeFigureOut">
              <a:rPr lang="en-US" smtClean="0"/>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ABE18-5991-40D7-A848-95F114621672}" type="datetimeFigureOut">
              <a:rPr lang="en-US" smtClean="0"/>
              <a:t>12/21/2013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3000" b="1"/>
            </a:lvl1pPr>
          </a:lstStyle>
          <a:p>
            <a:r>
              <a:rPr lang="en-US" smtClean="0"/>
              <a:t>Click to edit Master title style</a:t>
            </a:r>
            <a:endParaRPr lang="en-US"/>
          </a:p>
        </p:txBody>
      </p:sp>
      <p:sp>
        <p:nvSpPr>
          <p:cNvPr id="3" name="Content Placeholder 2"/>
          <p:cNvSpPr>
            <a:spLocks noGrp="1"/>
          </p:cNvSpPr>
          <p:nvPr>
            <p:ph idx="1"/>
          </p:nvPr>
        </p:nvSpPr>
        <p:spPr>
          <a:xfrm>
            <a:off x="5720080" y="327661"/>
            <a:ext cx="8178800" cy="702373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1"/>
            <a:ext cx="4813301" cy="5629276"/>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ABE18-5991-40D7-A848-95F11462167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30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800"/>
            </a:lvl1pPr>
            <a:lvl2pPr marL="679262" indent="0">
              <a:buNone/>
              <a:defRPr sz="4200"/>
            </a:lvl2pPr>
            <a:lvl3pPr marL="1358524" indent="0">
              <a:buNone/>
              <a:defRPr sz="3600"/>
            </a:lvl3pPr>
            <a:lvl4pPr marL="2037786" indent="0">
              <a:buNone/>
              <a:defRPr sz="3000"/>
            </a:lvl4pPr>
            <a:lvl5pPr marL="2717048" indent="0">
              <a:buNone/>
              <a:defRPr sz="3000"/>
            </a:lvl5pPr>
            <a:lvl6pPr marL="3396310" indent="0">
              <a:buNone/>
              <a:defRPr sz="3000"/>
            </a:lvl6pPr>
            <a:lvl7pPr marL="4075572" indent="0">
              <a:buNone/>
              <a:defRPr sz="3000"/>
            </a:lvl7pPr>
            <a:lvl8pPr marL="4754834" indent="0">
              <a:buNone/>
              <a:defRPr sz="3000"/>
            </a:lvl8pPr>
            <a:lvl9pPr marL="5434096" indent="0">
              <a:buNone/>
              <a:defRPr sz="30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ABE18-5991-40D7-A848-95F11462167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5852" tIns="67926" rIns="135852" bIns="6792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2"/>
            <a:ext cx="13167360" cy="5431155"/>
          </a:xfrm>
          <a:prstGeom prst="rect">
            <a:avLst/>
          </a:prstGeom>
        </p:spPr>
        <p:txBody>
          <a:bodyPr vert="horz" lIns="135852" tIns="67926" rIns="135852" bIns="679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5852" tIns="67926" rIns="135852" bIns="67926" rtlCol="0" anchor="ctr"/>
          <a:lstStyle>
            <a:lvl1pPr algn="l">
              <a:defRPr sz="1800">
                <a:solidFill>
                  <a:schemeClr val="tx1">
                    <a:tint val="75000"/>
                  </a:schemeClr>
                </a:solidFill>
              </a:defRPr>
            </a:lvl1pPr>
          </a:lstStyle>
          <a:p>
            <a:fld id="{9D6ABE18-5991-40D7-A848-95F114621672}" type="datetimeFigureOut">
              <a:rPr lang="en-US" smtClean="0"/>
              <a:t>12/21/2013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5852" tIns="67926" rIns="135852" bIns="67926"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5852" tIns="67926" rIns="135852" bIns="67926" rtlCol="0" anchor="ctr"/>
          <a:lstStyle>
            <a:lvl1pPr algn="r">
              <a:defRPr sz="1800">
                <a:solidFill>
                  <a:schemeClr val="tx1">
                    <a:tint val="75000"/>
                  </a:schemeClr>
                </a:solidFill>
              </a:defRPr>
            </a:lvl1pPr>
          </a:lstStyle>
          <a:p>
            <a:fld id="{9D960BB3-888A-4D4B-A773-C8D3DCF390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8524" rtl="0" eaLnBrk="1" latinLnBrk="0" hangingPunct="1">
        <a:spcBef>
          <a:spcPct val="0"/>
        </a:spcBef>
        <a:buNone/>
        <a:defRPr sz="6500" kern="1200">
          <a:solidFill>
            <a:schemeClr val="tx1"/>
          </a:solidFill>
          <a:latin typeface="+mj-lt"/>
          <a:ea typeface="+mj-ea"/>
          <a:cs typeface="+mj-cs"/>
        </a:defRPr>
      </a:lvl1pPr>
    </p:titleStyle>
    <p:bodyStyle>
      <a:lvl1pPr marL="509447" indent="-509447" algn="l" defTabSz="1358524"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03801" indent="-424539" algn="l" defTabSz="1358524" rtl="0" eaLnBrk="1" latinLnBrk="0" hangingPunct="1">
        <a:spcBef>
          <a:spcPct val="20000"/>
        </a:spcBef>
        <a:buFont typeface="Arial" pitchFamily="34" charset="0"/>
        <a:buChar char="–"/>
        <a:defRPr sz="4200" kern="1200">
          <a:solidFill>
            <a:schemeClr val="tx1"/>
          </a:solidFill>
          <a:latin typeface="+mn-lt"/>
          <a:ea typeface="+mn-ea"/>
          <a:cs typeface="+mn-cs"/>
        </a:defRPr>
      </a:lvl2pPr>
      <a:lvl3pPr marL="1698155" indent="-339631" algn="l" defTabSz="1358524"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37741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056679"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35941"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5203"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4465"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372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dirty="0" smtClean="0">
                <a:solidFill>
                  <a:schemeClr val="bg1"/>
                </a:solidFill>
                <a:latin typeface="Tahoma" pitchFamily="34" charset="0"/>
                <a:ea typeface="Tahoma" pitchFamily="34" charset="0"/>
                <a:cs typeface="Tahoma" pitchFamily="34" charset="0"/>
              </a:rPr>
              <a:t>141s- We Will Glorify the King of Kings</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696- He Loves Me</a:t>
            </a:r>
          </a:p>
          <a:p>
            <a:pPr>
              <a:buNone/>
            </a:pPr>
            <a:r>
              <a:rPr lang="en-US" dirty="0" smtClean="0">
                <a:solidFill>
                  <a:schemeClr val="bg1"/>
                </a:solidFill>
                <a:latin typeface="Tahoma" pitchFamily="34" charset="0"/>
                <a:ea typeface="Tahoma" pitchFamily="34" charset="0"/>
                <a:cs typeface="Tahoma" pitchFamily="34" charset="0"/>
              </a:rPr>
              <a:t>473- When He Comes in Glory By and By</a:t>
            </a:r>
          </a:p>
          <a:p>
            <a:pPr>
              <a:buNone/>
            </a:pPr>
            <a:r>
              <a:rPr lang="en-US" dirty="0" smtClean="0">
                <a:solidFill>
                  <a:schemeClr val="bg1"/>
                </a:solidFill>
                <a:latin typeface="Tahoma" pitchFamily="34" charset="0"/>
                <a:ea typeface="Tahoma" pitchFamily="34" charset="0"/>
                <a:cs typeface="Tahoma" pitchFamily="34" charset="0"/>
              </a:rPr>
              <a:t>297- Prepare to Meet Thy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The shepherds went to the manger with the sign of the baby wrapped in swaddling clothes lying in a manger (Luke 2:8-16), not the wise men that is so often depicted by the world.</a:t>
            </a:r>
          </a:p>
          <a:p>
            <a:pPr algn="ctr">
              <a:buNone/>
            </a:pPr>
            <a:endParaRPr lang="en-US"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Where did the star lead the wise men to?</a:t>
            </a:r>
            <a:r>
              <a:rPr lang="en-US" dirty="0" smtClean="0">
                <a:effectLst/>
              </a:rPr>
              <a:t>?</a:t>
            </a:r>
          </a:p>
          <a:p>
            <a:pPr algn="ctr">
              <a:buNone/>
            </a:pP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“Now </a:t>
            </a:r>
            <a:r>
              <a:rPr lang="en-US" u="sng" dirty="0" smtClean="0">
                <a:solidFill>
                  <a:schemeClr val="bg1"/>
                </a:solidFill>
                <a:effectLst/>
                <a:latin typeface="Tahoma" pitchFamily="34" charset="0"/>
                <a:ea typeface="Tahoma" pitchFamily="34" charset="0"/>
                <a:cs typeface="Tahoma" pitchFamily="34" charset="0"/>
              </a:rPr>
              <a:t>after Jesus was born in Bethlehem</a:t>
            </a:r>
            <a:r>
              <a:rPr lang="en-US" dirty="0" smtClean="0">
                <a:solidFill>
                  <a:schemeClr val="bg1"/>
                </a:solidFill>
                <a:effectLst/>
                <a:latin typeface="Tahoma" pitchFamily="34" charset="0"/>
                <a:ea typeface="Tahoma" pitchFamily="34" charset="0"/>
                <a:cs typeface="Tahoma" pitchFamily="34" charset="0"/>
              </a:rPr>
              <a:t> of Judea in the days of Herod the king, behold, </a:t>
            </a:r>
            <a:r>
              <a:rPr lang="en-US" u="sng" dirty="0" smtClean="0">
                <a:solidFill>
                  <a:schemeClr val="bg1"/>
                </a:solidFill>
                <a:effectLst/>
                <a:latin typeface="Tahoma" pitchFamily="34" charset="0"/>
                <a:ea typeface="Tahoma" pitchFamily="34" charset="0"/>
                <a:cs typeface="Tahoma" pitchFamily="34" charset="0"/>
              </a:rPr>
              <a:t>wise men from the East </a:t>
            </a:r>
            <a:r>
              <a:rPr lang="en-US" dirty="0" smtClean="0">
                <a:solidFill>
                  <a:schemeClr val="bg1"/>
                </a:solidFill>
                <a:effectLst/>
                <a:latin typeface="Tahoma" pitchFamily="34" charset="0"/>
                <a:ea typeface="Tahoma" pitchFamily="34" charset="0"/>
                <a:cs typeface="Tahoma" pitchFamily="34" charset="0"/>
              </a:rPr>
              <a:t>came to Jerusalem, saying, "Where is He who </a:t>
            </a:r>
            <a:r>
              <a:rPr lang="en-US" u="sng" dirty="0" smtClean="0">
                <a:solidFill>
                  <a:schemeClr val="bg1"/>
                </a:solidFill>
                <a:effectLst/>
                <a:latin typeface="Tahoma" pitchFamily="34" charset="0"/>
                <a:ea typeface="Tahoma" pitchFamily="34" charset="0"/>
                <a:cs typeface="Tahoma" pitchFamily="34" charset="0"/>
              </a:rPr>
              <a:t>has been born</a:t>
            </a:r>
            <a:r>
              <a:rPr lang="en-US" dirty="0" smtClean="0">
                <a:solidFill>
                  <a:schemeClr val="bg1"/>
                </a:solidFill>
                <a:effectLst/>
                <a:latin typeface="Tahoma" pitchFamily="34" charset="0"/>
                <a:ea typeface="Tahoma" pitchFamily="34" charset="0"/>
                <a:cs typeface="Tahoma" pitchFamily="34" charset="0"/>
              </a:rPr>
              <a:t> King of the Jews? For we have seen His star in the East and have come to worship Him.“ ….”And he sent them to Bethlehem and said, "Go and search carefully for the young Child, and when you have found Him, bring back word to me, that I may come and worship Him also…“ (Matthew 2:1-2, 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“When they heard the king, they departed; and behold, </a:t>
            </a:r>
            <a:r>
              <a:rPr lang="en-US" u="sng" dirty="0" smtClean="0">
                <a:solidFill>
                  <a:schemeClr val="bg1"/>
                </a:solidFill>
                <a:effectLst/>
                <a:latin typeface="Tahoma" pitchFamily="34" charset="0"/>
                <a:ea typeface="Tahoma" pitchFamily="34" charset="0"/>
                <a:cs typeface="Tahoma" pitchFamily="34" charset="0"/>
              </a:rPr>
              <a:t>the star </a:t>
            </a:r>
            <a:r>
              <a:rPr lang="en-US" dirty="0" smtClean="0">
                <a:solidFill>
                  <a:schemeClr val="bg1"/>
                </a:solidFill>
                <a:effectLst/>
                <a:latin typeface="Tahoma" pitchFamily="34" charset="0"/>
                <a:ea typeface="Tahoma" pitchFamily="34" charset="0"/>
                <a:cs typeface="Tahoma" pitchFamily="34" charset="0"/>
              </a:rPr>
              <a:t>which they had seen in the East went before them, till it</a:t>
            </a:r>
            <a:r>
              <a:rPr lang="en-US" u="sng" dirty="0" smtClean="0">
                <a:solidFill>
                  <a:schemeClr val="bg1"/>
                </a:solidFill>
                <a:effectLst/>
                <a:latin typeface="Tahoma" pitchFamily="34" charset="0"/>
                <a:ea typeface="Tahoma" pitchFamily="34" charset="0"/>
                <a:cs typeface="Tahoma" pitchFamily="34" charset="0"/>
              </a:rPr>
              <a:t> came and stood over where the young Child was</a:t>
            </a:r>
            <a:r>
              <a:rPr lang="en-US" dirty="0" smtClean="0">
                <a:solidFill>
                  <a:schemeClr val="bg1"/>
                </a:solidFill>
                <a:effectLst/>
                <a:latin typeface="Tahoma" pitchFamily="34" charset="0"/>
                <a:ea typeface="Tahoma" pitchFamily="34" charset="0"/>
                <a:cs typeface="Tahoma" pitchFamily="34" charset="0"/>
              </a:rPr>
              <a:t>. When they saw the star, they rejoiced with exceedingly great joy. And </a:t>
            </a:r>
            <a:r>
              <a:rPr lang="en-US" u="sng" dirty="0" smtClean="0">
                <a:solidFill>
                  <a:schemeClr val="bg1"/>
                </a:solidFill>
                <a:effectLst/>
                <a:latin typeface="Tahoma" pitchFamily="34" charset="0"/>
                <a:ea typeface="Tahoma" pitchFamily="34" charset="0"/>
                <a:cs typeface="Tahoma" pitchFamily="34" charset="0"/>
              </a:rPr>
              <a:t>when they had come into the house</a:t>
            </a:r>
            <a:r>
              <a:rPr lang="en-US" dirty="0" smtClean="0">
                <a:solidFill>
                  <a:schemeClr val="bg1"/>
                </a:solidFill>
                <a:effectLst/>
                <a:latin typeface="Tahoma" pitchFamily="34" charset="0"/>
                <a:ea typeface="Tahoma" pitchFamily="34" charset="0"/>
                <a:cs typeface="Tahoma" pitchFamily="34" charset="0"/>
              </a:rPr>
              <a:t>, they saw the young Child with Mary His mother, and fell down and worshiped Him. And when they had opened their treasures, they presented gifts to Him: gold, frankincense, and myrrh” (Matthew 2:9-11).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The wise men followed the star which led them to a house, not where He was lying in the manger at his birth (Matthew 2:1-2, 7-11). </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Why were Joseph and Mary in Bethlehem at this time?</a:t>
            </a:r>
          </a:p>
          <a:p>
            <a:pPr algn="ctr">
              <a:buNone/>
            </a:pPr>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sz="6600" dirty="0" smtClean="0">
                <a:solidFill>
                  <a:srgbClr val="FFFF00"/>
                </a:solidFill>
                <a:latin typeface="Tahoma" pitchFamily="34" charset="0"/>
                <a:ea typeface="Tahoma" pitchFamily="34" charset="0"/>
                <a:cs typeface="Tahoma" pitchFamily="34" charset="0"/>
              </a:rPr>
              <a:t>The Facts about the Birth of Christ</a:t>
            </a:r>
            <a:endParaRPr lang="en-US" dirty="0"/>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“And it came to pass in those days that </a:t>
            </a:r>
            <a:r>
              <a:rPr lang="en-US" sz="4300" u="sng" dirty="0" smtClean="0">
                <a:solidFill>
                  <a:schemeClr val="bg1"/>
                </a:solidFill>
                <a:latin typeface="Tahoma" pitchFamily="34" charset="0"/>
                <a:ea typeface="Tahoma" pitchFamily="34" charset="0"/>
                <a:cs typeface="Tahoma" pitchFamily="34" charset="0"/>
              </a:rPr>
              <a:t>a decree went out from Caesar</a:t>
            </a:r>
            <a:r>
              <a:rPr lang="en-US" sz="4300" dirty="0" smtClean="0">
                <a:solidFill>
                  <a:schemeClr val="bg1"/>
                </a:solidFill>
                <a:latin typeface="Tahoma" pitchFamily="34" charset="0"/>
                <a:ea typeface="Tahoma" pitchFamily="34" charset="0"/>
                <a:cs typeface="Tahoma" pitchFamily="34" charset="0"/>
              </a:rPr>
              <a:t> Augustus that </a:t>
            </a:r>
            <a:r>
              <a:rPr lang="en-US" sz="4300" u="sng" dirty="0" smtClean="0">
                <a:solidFill>
                  <a:schemeClr val="bg1"/>
                </a:solidFill>
                <a:latin typeface="Tahoma" pitchFamily="34" charset="0"/>
                <a:ea typeface="Tahoma" pitchFamily="34" charset="0"/>
                <a:cs typeface="Tahoma" pitchFamily="34" charset="0"/>
              </a:rPr>
              <a:t>all the world should be registered</a:t>
            </a:r>
            <a:r>
              <a:rPr lang="en-US" sz="4300" dirty="0" smtClean="0">
                <a:solidFill>
                  <a:schemeClr val="bg1"/>
                </a:solidFill>
                <a:latin typeface="Tahoma" pitchFamily="34" charset="0"/>
                <a:ea typeface="Tahoma" pitchFamily="34" charset="0"/>
                <a:cs typeface="Tahoma" pitchFamily="34" charset="0"/>
              </a:rPr>
              <a:t>. This </a:t>
            </a:r>
            <a:r>
              <a:rPr lang="en-US" sz="4300" u="sng" dirty="0" smtClean="0">
                <a:solidFill>
                  <a:schemeClr val="bg1"/>
                </a:solidFill>
                <a:latin typeface="Tahoma" pitchFamily="34" charset="0"/>
                <a:ea typeface="Tahoma" pitchFamily="34" charset="0"/>
                <a:cs typeface="Tahoma" pitchFamily="34" charset="0"/>
              </a:rPr>
              <a:t>census</a:t>
            </a:r>
            <a:r>
              <a:rPr lang="en-US" sz="4300" dirty="0" smtClean="0">
                <a:solidFill>
                  <a:schemeClr val="bg1"/>
                </a:solidFill>
                <a:latin typeface="Tahoma" pitchFamily="34" charset="0"/>
                <a:ea typeface="Tahoma" pitchFamily="34" charset="0"/>
                <a:cs typeface="Tahoma" pitchFamily="34" charset="0"/>
              </a:rPr>
              <a:t> first took place while </a:t>
            </a:r>
            <a:r>
              <a:rPr lang="en-US" sz="4300" dirty="0" err="1" smtClean="0">
                <a:solidFill>
                  <a:schemeClr val="bg1"/>
                </a:solidFill>
                <a:latin typeface="Tahoma" pitchFamily="34" charset="0"/>
                <a:ea typeface="Tahoma" pitchFamily="34" charset="0"/>
                <a:cs typeface="Tahoma" pitchFamily="34" charset="0"/>
              </a:rPr>
              <a:t>Quirinius</a:t>
            </a:r>
            <a:r>
              <a:rPr lang="en-US" sz="4300" dirty="0" smtClean="0">
                <a:solidFill>
                  <a:schemeClr val="bg1"/>
                </a:solidFill>
                <a:latin typeface="Tahoma" pitchFamily="34" charset="0"/>
                <a:ea typeface="Tahoma" pitchFamily="34" charset="0"/>
                <a:cs typeface="Tahoma" pitchFamily="34" charset="0"/>
              </a:rPr>
              <a:t> was governing Syria. So all went to be registered, everyone to his own city. </a:t>
            </a:r>
            <a:r>
              <a:rPr lang="en-US" sz="4300" u="sng" dirty="0" smtClean="0">
                <a:solidFill>
                  <a:schemeClr val="bg1"/>
                </a:solidFill>
                <a:latin typeface="Tahoma" pitchFamily="34" charset="0"/>
                <a:ea typeface="Tahoma" pitchFamily="34" charset="0"/>
                <a:cs typeface="Tahoma" pitchFamily="34" charset="0"/>
              </a:rPr>
              <a:t>Joseph</a:t>
            </a:r>
            <a:r>
              <a:rPr lang="en-US" sz="4300" dirty="0" smtClean="0">
                <a:solidFill>
                  <a:schemeClr val="bg1"/>
                </a:solidFill>
                <a:latin typeface="Tahoma" pitchFamily="34" charset="0"/>
                <a:ea typeface="Tahoma" pitchFamily="34" charset="0"/>
                <a:cs typeface="Tahoma" pitchFamily="34" charset="0"/>
              </a:rPr>
              <a:t> also </a:t>
            </a:r>
            <a:r>
              <a:rPr lang="en-US" sz="4300" u="sng" dirty="0" smtClean="0">
                <a:solidFill>
                  <a:schemeClr val="bg1"/>
                </a:solidFill>
                <a:latin typeface="Tahoma" pitchFamily="34" charset="0"/>
                <a:ea typeface="Tahoma" pitchFamily="34" charset="0"/>
                <a:cs typeface="Tahoma" pitchFamily="34" charset="0"/>
              </a:rPr>
              <a:t>went up </a:t>
            </a:r>
            <a:r>
              <a:rPr lang="en-US" sz="4300" dirty="0" smtClean="0">
                <a:solidFill>
                  <a:schemeClr val="bg1"/>
                </a:solidFill>
                <a:latin typeface="Tahoma" pitchFamily="34" charset="0"/>
                <a:ea typeface="Tahoma" pitchFamily="34" charset="0"/>
                <a:cs typeface="Tahoma" pitchFamily="34" charset="0"/>
              </a:rPr>
              <a:t>from Galilee, out of the city of Nazareth, into Judea, </a:t>
            </a:r>
            <a:r>
              <a:rPr lang="en-US" sz="4300" u="sng" dirty="0" smtClean="0">
                <a:solidFill>
                  <a:schemeClr val="bg1"/>
                </a:solidFill>
                <a:latin typeface="Tahoma" pitchFamily="34" charset="0"/>
                <a:ea typeface="Tahoma" pitchFamily="34" charset="0"/>
                <a:cs typeface="Tahoma" pitchFamily="34" charset="0"/>
              </a:rPr>
              <a:t>to</a:t>
            </a:r>
            <a:r>
              <a:rPr lang="en-US" sz="4300" dirty="0" smtClean="0">
                <a:solidFill>
                  <a:schemeClr val="bg1"/>
                </a:solidFill>
                <a:latin typeface="Tahoma" pitchFamily="34" charset="0"/>
                <a:ea typeface="Tahoma" pitchFamily="34" charset="0"/>
                <a:cs typeface="Tahoma" pitchFamily="34" charset="0"/>
              </a:rPr>
              <a:t> the city of David, which is called </a:t>
            </a:r>
            <a:r>
              <a:rPr lang="en-US" sz="4300" u="sng" dirty="0" smtClean="0">
                <a:solidFill>
                  <a:schemeClr val="bg1"/>
                </a:solidFill>
                <a:latin typeface="Tahoma" pitchFamily="34" charset="0"/>
                <a:ea typeface="Tahoma" pitchFamily="34" charset="0"/>
                <a:cs typeface="Tahoma" pitchFamily="34" charset="0"/>
              </a:rPr>
              <a:t>Bethlehem</a:t>
            </a:r>
            <a:r>
              <a:rPr lang="en-US" sz="4300" dirty="0" smtClean="0">
                <a:solidFill>
                  <a:schemeClr val="bg1"/>
                </a:solidFill>
                <a:latin typeface="Tahoma" pitchFamily="34" charset="0"/>
                <a:ea typeface="Tahoma" pitchFamily="34" charset="0"/>
                <a:cs typeface="Tahoma" pitchFamily="34" charset="0"/>
              </a:rPr>
              <a:t>, because he was of the house and lineage of David, </a:t>
            </a:r>
            <a:r>
              <a:rPr lang="en-US" sz="4300" u="sng" dirty="0" smtClean="0">
                <a:solidFill>
                  <a:schemeClr val="bg1"/>
                </a:solidFill>
                <a:latin typeface="Tahoma" pitchFamily="34" charset="0"/>
                <a:ea typeface="Tahoma" pitchFamily="34" charset="0"/>
                <a:cs typeface="Tahoma" pitchFamily="34" charset="0"/>
              </a:rPr>
              <a:t>to be registered with Mary</a:t>
            </a:r>
            <a:r>
              <a:rPr lang="en-US" sz="4300" dirty="0" smtClean="0">
                <a:solidFill>
                  <a:schemeClr val="bg1"/>
                </a:solidFill>
                <a:latin typeface="Tahoma" pitchFamily="34" charset="0"/>
                <a:ea typeface="Tahoma" pitchFamily="34" charset="0"/>
                <a:cs typeface="Tahoma" pitchFamily="34" charset="0"/>
              </a:rPr>
              <a:t>, his betrothed wife, who was with child” (Luke 2:1-5).</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 census commanded that Joseph and Mary go to Bethlehem because he was of the house and lineage of David.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sz="7200" dirty="0" smtClean="0">
                <a:solidFill>
                  <a:srgbClr val="FFFF00"/>
                </a:solidFill>
                <a:latin typeface="Tahoma" pitchFamily="34" charset="0"/>
                <a:ea typeface="Tahoma" pitchFamily="34" charset="0"/>
                <a:cs typeface="Tahoma" pitchFamily="34" charset="0"/>
              </a:rPr>
              <a:t>When was Jesus Born?</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9600" indent="-609600" algn="ctr">
              <a:lnSpc>
                <a:spcPct val="90000"/>
              </a:lnSpc>
              <a:buNone/>
              <a:defRPr/>
            </a:pPr>
            <a:r>
              <a:rPr lang="en-US" sz="5000" dirty="0" smtClean="0">
                <a:solidFill>
                  <a:schemeClr val="bg1"/>
                </a:solidFill>
                <a:latin typeface="Tahoma" pitchFamily="34" charset="0"/>
                <a:ea typeface="Tahoma" pitchFamily="34" charset="0"/>
                <a:cs typeface="Tahoma" pitchFamily="34" charset="0"/>
              </a:rPr>
              <a:t>The Catholic Encyclopedia admits, “Concerning the date of Christ’s birth the Gospels give no help; upon their data contradictory arguments are based. </a:t>
            </a:r>
            <a:r>
              <a:rPr lang="en-US" sz="5000" u="sng" dirty="0" smtClean="0">
                <a:solidFill>
                  <a:schemeClr val="bg1"/>
                </a:solidFill>
                <a:latin typeface="Tahoma" pitchFamily="34" charset="0"/>
                <a:ea typeface="Tahoma" pitchFamily="34" charset="0"/>
                <a:cs typeface="Tahoma" pitchFamily="34" charset="0"/>
              </a:rPr>
              <a:t>The census would have been impossible in winter</a:t>
            </a:r>
            <a:r>
              <a:rPr lang="en-US" sz="5000" dirty="0" smtClean="0">
                <a:solidFill>
                  <a:schemeClr val="bg1"/>
                </a:solidFill>
                <a:latin typeface="Tahoma" pitchFamily="34" charset="0"/>
                <a:ea typeface="Tahoma" pitchFamily="34" charset="0"/>
                <a:cs typeface="Tahoma" pitchFamily="34" charset="0"/>
              </a:rPr>
              <a:t>: a whole </a:t>
            </a:r>
            <a:r>
              <a:rPr lang="en-US" sz="5000" dirty="0">
                <a:solidFill>
                  <a:schemeClr val="bg1"/>
                </a:solidFill>
                <a:latin typeface="Tahoma" pitchFamily="34" charset="0"/>
                <a:ea typeface="Tahoma" pitchFamily="34" charset="0"/>
                <a:cs typeface="Tahoma" pitchFamily="34" charset="0"/>
              </a:rPr>
              <a:t>population could not then be put in motion.” (Online </a:t>
            </a:r>
            <a:r>
              <a:rPr lang="en-US" sz="5000" dirty="0" smtClean="0">
                <a:solidFill>
                  <a:schemeClr val="bg1"/>
                </a:solidFill>
                <a:latin typeface="Tahoma" pitchFamily="34" charset="0"/>
                <a:ea typeface="Tahoma" pitchFamily="34" charset="0"/>
                <a:cs typeface="Tahoma" pitchFamily="34" charset="0"/>
              </a:rPr>
              <a:t>edition)</a:t>
            </a:r>
            <a:r>
              <a:rPr lang="en-US" dirty="0" smtClean="0"/>
              <a:t>)</a:t>
            </a:r>
            <a:endParaRPr lang="en-US" dirty="0"/>
          </a:p>
          <a:p>
            <a:pPr marL="609600" indent="-609600" algn="ctr">
              <a:lnSpc>
                <a:spcPct val="90000"/>
              </a:lnSpc>
              <a:buNone/>
              <a:defRPr/>
            </a:pPr>
            <a:endParaRPr lang="en-US" sz="9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defRPr/>
            </a:pPr>
            <a:endParaRPr lang="en-US" sz="9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5000" dirty="0" smtClean="0">
                <a:solidFill>
                  <a:schemeClr val="bg1"/>
                </a:solidFill>
                <a:latin typeface="Tahoma" pitchFamily="34" charset="0"/>
                <a:ea typeface="Tahoma" pitchFamily="34" charset="0"/>
                <a:cs typeface="Tahoma" pitchFamily="34" charset="0"/>
              </a:rPr>
              <a:t>The Bible doesn’t reveal when Jesus was born and therefore we cannot presume to act without His authority to celebrate His birth (command, divine approved example or necessary inference).</a:t>
            </a:r>
            <a:endParaRPr lang="en-US" sz="5000" dirty="0">
              <a:solidFill>
                <a:schemeClr val="bg1"/>
              </a:solidFill>
              <a:latin typeface="Tahoma" pitchFamily="34" charset="0"/>
              <a:ea typeface="Tahoma" pitchFamily="34" charset="0"/>
              <a:cs typeface="Tahoma" pitchFamily="34" charset="0"/>
            </a:endParaRPr>
          </a:p>
          <a:p>
            <a:pPr marL="609600" indent="-609600">
              <a:lnSpc>
                <a:spcPct val="90000"/>
              </a:lnSpc>
              <a:defRPr/>
            </a:pPr>
            <a:r>
              <a:rPr lang="en-US" dirty="0"/>
              <a:t> </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Jesus was born of a virgin in fulfillment of prophecy in Bethlehem to save </a:t>
            </a:r>
            <a:r>
              <a:rPr lang="en-US" sz="4600" dirty="0" smtClean="0">
                <a:solidFill>
                  <a:schemeClr val="bg1"/>
                </a:solidFill>
                <a:latin typeface="Tahoma" pitchFamily="34" charset="0"/>
                <a:ea typeface="Tahoma" pitchFamily="34" charset="0"/>
                <a:cs typeface="Tahoma" pitchFamily="34" charset="0"/>
              </a:rPr>
              <a:t>and rule His people. </a:t>
            </a:r>
            <a:endParaRPr lang="en-US" sz="4600" dirty="0">
              <a:solidFill>
                <a:schemeClr val="bg1"/>
              </a:solidFill>
              <a:latin typeface="Tahoma" pitchFamily="34" charset="0"/>
              <a:ea typeface="Tahoma" pitchFamily="34" charset="0"/>
              <a:cs typeface="Tahoma" pitchFamily="34" charset="0"/>
            </a:endParaRPr>
          </a:p>
          <a:p>
            <a:pPr marL="609600" indent="-609600" algn="ctr">
              <a:lnSpc>
                <a:spcPct val="90000"/>
              </a:lnSpc>
              <a:defRPr/>
            </a:pPr>
            <a:endParaRPr lang="en-US" sz="12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shepherds went to the manger with the sign of the baby wrapped in swaddling clothes lying in a </a:t>
            </a:r>
            <a:r>
              <a:rPr lang="en-US" sz="4600" dirty="0" smtClean="0">
                <a:solidFill>
                  <a:schemeClr val="bg1"/>
                </a:solidFill>
                <a:latin typeface="Tahoma" pitchFamily="34" charset="0"/>
                <a:ea typeface="Tahoma" pitchFamily="34" charset="0"/>
                <a:cs typeface="Tahoma" pitchFamily="34" charset="0"/>
              </a:rPr>
              <a:t>manger.</a:t>
            </a:r>
            <a:endParaRPr lang="en-US" sz="4600" dirty="0">
              <a:solidFill>
                <a:schemeClr val="bg1"/>
              </a:solidFill>
              <a:latin typeface="Tahoma" pitchFamily="34" charset="0"/>
              <a:ea typeface="Tahoma" pitchFamily="34" charset="0"/>
              <a:cs typeface="Tahoma" pitchFamily="34" charset="0"/>
            </a:endParaRPr>
          </a:p>
          <a:p>
            <a:pPr marL="609600" indent="-609600" algn="ctr">
              <a:lnSpc>
                <a:spcPct val="90000"/>
              </a:lnSpc>
              <a:defRPr/>
            </a:pPr>
            <a:endParaRPr lang="en-US" sz="12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wise men followed the star which led them to a house, not where He was lying in the manger at his </a:t>
            </a:r>
            <a:r>
              <a:rPr lang="en-US" sz="4600" dirty="0" smtClean="0">
                <a:solidFill>
                  <a:schemeClr val="bg1"/>
                </a:solidFill>
                <a:latin typeface="Tahoma" pitchFamily="34" charset="0"/>
                <a:ea typeface="Tahoma" pitchFamily="34" charset="0"/>
                <a:cs typeface="Tahoma" pitchFamily="34" charset="0"/>
              </a:rPr>
              <a:t>birth.</a:t>
            </a:r>
            <a:r>
              <a:rPr lang="en-US" dirty="0" smtClean="0">
                <a:solidFill>
                  <a:schemeClr val="bg1"/>
                </a:solidFill>
                <a:latin typeface="Tahoma" pitchFamily="34" charset="0"/>
                <a:ea typeface="Tahoma" pitchFamily="34" charset="0"/>
                <a:cs typeface="Tahoma" pitchFamily="34" charset="0"/>
              </a:rPr>
              <a:t> </a:t>
            </a:r>
          </a:p>
          <a:p>
            <a:pPr marL="609600" indent="-609600" algn="ctr">
              <a:lnSpc>
                <a:spcPct val="90000"/>
              </a:lnSpc>
              <a:buNone/>
              <a:defRPr/>
            </a:pPr>
            <a:endParaRPr lang="en-US" sz="9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Bible doesn’t reveal when Jesus was born and it is very unlikely that it was </a:t>
            </a:r>
            <a:r>
              <a:rPr lang="en-US" sz="4600" dirty="0" smtClean="0">
                <a:solidFill>
                  <a:schemeClr val="bg1"/>
                </a:solidFill>
                <a:latin typeface="Tahoma" pitchFamily="34" charset="0"/>
                <a:ea typeface="Tahoma" pitchFamily="34" charset="0"/>
                <a:cs typeface="Tahoma" pitchFamily="34" charset="0"/>
              </a:rPr>
              <a:t>even in </a:t>
            </a:r>
            <a:r>
              <a:rPr lang="en-US" sz="4600" dirty="0">
                <a:solidFill>
                  <a:schemeClr val="bg1"/>
                </a:solidFill>
                <a:latin typeface="Tahoma" pitchFamily="34" charset="0"/>
                <a:ea typeface="Tahoma" pitchFamily="34" charset="0"/>
                <a:cs typeface="Tahoma" pitchFamily="34" charset="0"/>
              </a:rPr>
              <a:t>the winter</a:t>
            </a:r>
            <a:r>
              <a:rPr lang="en-US" sz="4600" dirty="0" smtClean="0">
                <a:solidFill>
                  <a:schemeClr val="bg1"/>
                </a:solidFill>
                <a:latin typeface="Tahoma" pitchFamily="34" charset="0"/>
                <a:ea typeface="Tahoma" pitchFamily="34" charset="0"/>
                <a:cs typeface="Tahoma" pitchFamily="34" charset="0"/>
              </a:rPr>
              <a:t>.</a:t>
            </a:r>
            <a:endParaRPr lang="en-US" sz="46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2390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The facts and silence about the birth of Christ refute man’s idea to celebrate His birth on December 25</a:t>
            </a:r>
            <a:r>
              <a:rPr lang="en-US" sz="4400" baseline="30000" dirty="0" smtClean="0">
                <a:solidFill>
                  <a:schemeClr val="bg1"/>
                </a:solidFill>
                <a:latin typeface="Tahoma" pitchFamily="34" charset="0"/>
                <a:ea typeface="Tahoma" pitchFamily="34" charset="0"/>
                <a:cs typeface="Tahoma" pitchFamily="34" charset="0"/>
              </a:rPr>
              <a:t>th</a:t>
            </a:r>
            <a:r>
              <a:rPr lang="en-US" sz="4400" dirty="0" smtClean="0">
                <a:solidFill>
                  <a:schemeClr val="bg1"/>
                </a:solidFill>
                <a:latin typeface="Tahoma" pitchFamily="34" charset="0"/>
                <a:ea typeface="Tahoma" pitchFamily="34" charset="0"/>
                <a:cs typeface="Tahoma" pitchFamily="34" charset="0"/>
              </a:rPr>
              <a:t>.</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Jesus commanded that we remember His death, not birth. (</a:t>
            </a:r>
            <a:r>
              <a:rPr lang="en-US" sz="4400" dirty="0" smtClean="0">
                <a:solidFill>
                  <a:schemeClr val="bg1"/>
                </a:solidFill>
                <a:latin typeface="Tahoma" pitchFamily="34" charset="0"/>
                <a:ea typeface="Tahoma" pitchFamily="34" charset="0"/>
                <a:cs typeface="Tahoma" pitchFamily="34" charset="0"/>
              </a:rPr>
              <a:t>Matthew 26:26-29; Luke 22:19-20)</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The church Christ died for obeyed that command on the 1</a:t>
            </a:r>
            <a:r>
              <a:rPr lang="en-US" sz="4400" baseline="30000" dirty="0" smtClean="0">
                <a:solidFill>
                  <a:schemeClr val="bg1"/>
                </a:solidFill>
                <a:latin typeface="Tahoma" pitchFamily="34" charset="0"/>
                <a:ea typeface="Tahoma" pitchFamily="34" charset="0"/>
                <a:cs typeface="Tahoma" pitchFamily="34" charset="0"/>
              </a:rPr>
              <a:t>st</a:t>
            </a:r>
            <a:r>
              <a:rPr lang="en-US" sz="4400" dirty="0" smtClean="0">
                <a:solidFill>
                  <a:schemeClr val="bg1"/>
                </a:solidFill>
                <a:latin typeface="Tahoma" pitchFamily="34" charset="0"/>
                <a:ea typeface="Tahoma" pitchFamily="34" charset="0"/>
                <a:cs typeface="Tahoma" pitchFamily="34" charset="0"/>
              </a:rPr>
              <a:t> day of the week and there is no record that they  celebrated His birth (Acts 2:42; 20:7, 28; 1 Cor. 11:23f).</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God forbid that </a:t>
            </a:r>
            <a:r>
              <a:rPr lang="en-US" sz="4400" dirty="0" err="1" smtClean="0">
                <a:solidFill>
                  <a:schemeClr val="bg1"/>
                </a:solidFill>
                <a:latin typeface="Tahoma" pitchFamily="34" charset="0"/>
                <a:ea typeface="Tahoma" pitchFamily="34" charset="0"/>
                <a:cs typeface="Tahoma" pitchFamily="34" charset="0"/>
              </a:rPr>
              <a:t>Woodmont</a:t>
            </a:r>
            <a:r>
              <a:rPr lang="en-US" sz="4400" dirty="0" smtClean="0">
                <a:solidFill>
                  <a:schemeClr val="bg1"/>
                </a:solidFill>
                <a:latin typeface="Tahoma" pitchFamily="34" charset="0"/>
                <a:ea typeface="Tahoma" pitchFamily="34" charset="0"/>
                <a:cs typeface="Tahoma" pitchFamily="34" charset="0"/>
              </a:rPr>
              <a:t> church of Christ would follow the traditions of men and celebrate His birth in Christmas which violates God’s will and would condemn us if we practice it.             (Col. 2:8, 20ff; Matt. 15:9; 2 Cor. 5:16; Matt. 7:21-23) </a:t>
            </a:r>
          </a:p>
          <a:p>
            <a:endParaRPr lang="en-US" sz="4400" dirty="0" smtClean="0">
              <a:solidFill>
                <a:schemeClr val="bg1"/>
              </a:solidFill>
              <a:latin typeface="Tahoma" pitchFamily="34" charset="0"/>
              <a:ea typeface="Tahoma" pitchFamily="34" charset="0"/>
              <a:cs typeface="Tahoma" pitchFamily="34" charset="0"/>
            </a:endParaRPr>
          </a:p>
          <a:p>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dirty="0" smtClean="0">
                <a:solidFill>
                  <a:schemeClr val="bg1"/>
                </a:solidFill>
                <a:latin typeface="Tahoma" pitchFamily="34" charset="0"/>
                <a:ea typeface="Tahoma" pitchFamily="34" charset="0"/>
                <a:cs typeface="Tahoma" pitchFamily="34" charset="0"/>
              </a:rPr>
              <a:t>141s- We Will Glorify the King of Kings</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696- He Loves Me</a:t>
            </a:r>
          </a:p>
          <a:p>
            <a:pPr>
              <a:buNone/>
            </a:pPr>
            <a:r>
              <a:rPr lang="en-US" dirty="0" smtClean="0">
                <a:solidFill>
                  <a:schemeClr val="bg1"/>
                </a:solidFill>
                <a:latin typeface="Tahoma" pitchFamily="34" charset="0"/>
                <a:ea typeface="Tahoma" pitchFamily="34" charset="0"/>
                <a:cs typeface="Tahoma" pitchFamily="34" charset="0"/>
              </a:rPr>
              <a:t>473- When He Comes in Glory By and By</a:t>
            </a:r>
          </a:p>
          <a:p>
            <a:pPr>
              <a:buNone/>
            </a:pPr>
            <a:r>
              <a:rPr lang="en-US" dirty="0" smtClean="0">
                <a:solidFill>
                  <a:schemeClr val="bg1"/>
                </a:solidFill>
                <a:latin typeface="Tahoma" pitchFamily="34" charset="0"/>
                <a:ea typeface="Tahoma" pitchFamily="34" charset="0"/>
                <a:cs typeface="Tahoma" pitchFamily="34" charset="0"/>
              </a:rPr>
              <a:t>297- Prepare to Meet Thy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6600" dirty="0" smtClean="0">
                <a:solidFill>
                  <a:srgbClr val="FFFF00"/>
                </a:solidFill>
                <a:latin typeface="Tahoma" pitchFamily="34" charset="0"/>
                <a:ea typeface="Tahoma" pitchFamily="34" charset="0"/>
                <a:cs typeface="Tahoma" pitchFamily="34" charset="0"/>
              </a:rPr>
              <a:t>Facts about the Birth of Christ</a:t>
            </a:r>
            <a:endParaRPr lang="en-US" sz="16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676400"/>
            <a:ext cx="14630400" cy="6553200"/>
          </a:xfrm>
        </p:spPr>
        <p:txBody>
          <a:bodyPr/>
          <a:lstStyle/>
          <a:p>
            <a:pPr algn="ctr">
              <a:buNone/>
            </a:pPr>
            <a:r>
              <a:rPr lang="en-US" sz="6600" dirty="0" smtClean="0">
                <a:solidFill>
                  <a:schemeClr val="bg1"/>
                </a:solidFill>
                <a:effectLst/>
                <a:latin typeface="Tahoma" pitchFamily="34" charset="0"/>
                <a:ea typeface="Tahoma" pitchFamily="34" charset="0"/>
                <a:cs typeface="Tahoma" pitchFamily="34" charset="0"/>
              </a:rPr>
              <a:t>"Therefore </a:t>
            </a:r>
            <a:r>
              <a:rPr lang="en-US" sz="6600" u="sng" dirty="0" smtClean="0">
                <a:solidFill>
                  <a:schemeClr val="bg1"/>
                </a:solidFill>
                <a:effectLst/>
                <a:latin typeface="Tahoma" pitchFamily="34" charset="0"/>
                <a:ea typeface="Tahoma" pitchFamily="34" charset="0"/>
                <a:cs typeface="Tahoma" pitchFamily="34" charset="0"/>
              </a:rPr>
              <a:t>the Lord</a:t>
            </a:r>
            <a:r>
              <a:rPr lang="en-US" sz="6600" dirty="0" smtClean="0">
                <a:solidFill>
                  <a:schemeClr val="bg1"/>
                </a:solidFill>
                <a:effectLst/>
                <a:latin typeface="Tahoma" pitchFamily="34" charset="0"/>
                <a:ea typeface="Tahoma" pitchFamily="34" charset="0"/>
                <a:cs typeface="Tahoma" pitchFamily="34" charset="0"/>
              </a:rPr>
              <a:t> Himself will give you </a:t>
            </a:r>
            <a:r>
              <a:rPr lang="en-US" sz="6600" u="sng" dirty="0" smtClean="0">
                <a:solidFill>
                  <a:schemeClr val="bg1"/>
                </a:solidFill>
                <a:effectLst/>
                <a:latin typeface="Tahoma" pitchFamily="34" charset="0"/>
                <a:ea typeface="Tahoma" pitchFamily="34" charset="0"/>
                <a:cs typeface="Tahoma" pitchFamily="34" charset="0"/>
              </a:rPr>
              <a:t>a sign</a:t>
            </a:r>
            <a:r>
              <a:rPr lang="en-US" sz="6600" dirty="0" smtClean="0">
                <a:solidFill>
                  <a:schemeClr val="bg1"/>
                </a:solidFill>
                <a:effectLst/>
                <a:latin typeface="Tahoma" pitchFamily="34" charset="0"/>
                <a:ea typeface="Tahoma" pitchFamily="34" charset="0"/>
                <a:cs typeface="Tahoma" pitchFamily="34" charset="0"/>
              </a:rPr>
              <a:t>: Behold, the virgin shall conceive and bear a Son, and shall call His name Immanuel”.          (Isaiah 7:14)</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“Now </a:t>
            </a:r>
            <a:r>
              <a:rPr lang="en-US" u="sng" dirty="0" smtClean="0">
                <a:solidFill>
                  <a:schemeClr val="bg1"/>
                </a:solidFill>
                <a:effectLst/>
                <a:latin typeface="Tahoma" pitchFamily="34" charset="0"/>
                <a:ea typeface="Tahoma" pitchFamily="34" charset="0"/>
                <a:cs typeface="Tahoma" pitchFamily="34" charset="0"/>
              </a:rPr>
              <a:t>the birth of Jesus Christ was as follows</a:t>
            </a:r>
            <a:r>
              <a:rPr lang="en-US" dirty="0" smtClean="0">
                <a:solidFill>
                  <a:schemeClr val="bg1"/>
                </a:solidFill>
                <a:effectLst/>
                <a:latin typeface="Tahoma" pitchFamily="34" charset="0"/>
                <a:ea typeface="Tahoma" pitchFamily="34" charset="0"/>
                <a:cs typeface="Tahoma" pitchFamily="34" charset="0"/>
              </a:rPr>
              <a:t>: After His mother </a:t>
            </a:r>
            <a:r>
              <a:rPr lang="en-US" u="sng" dirty="0" smtClean="0">
                <a:solidFill>
                  <a:schemeClr val="bg1"/>
                </a:solidFill>
                <a:effectLst/>
                <a:latin typeface="Tahoma" pitchFamily="34" charset="0"/>
                <a:ea typeface="Tahoma" pitchFamily="34" charset="0"/>
                <a:cs typeface="Tahoma" pitchFamily="34" charset="0"/>
              </a:rPr>
              <a:t>Mary</a:t>
            </a:r>
            <a:r>
              <a:rPr lang="en-US" dirty="0" smtClean="0">
                <a:solidFill>
                  <a:schemeClr val="bg1"/>
                </a:solidFill>
                <a:effectLst/>
                <a:latin typeface="Tahoma" pitchFamily="34" charset="0"/>
                <a:ea typeface="Tahoma" pitchFamily="34" charset="0"/>
                <a:cs typeface="Tahoma" pitchFamily="34" charset="0"/>
              </a:rPr>
              <a:t> was betrothed to Joseph, before they came together, she </a:t>
            </a:r>
            <a:r>
              <a:rPr lang="en-US" u="sng" dirty="0" smtClean="0">
                <a:solidFill>
                  <a:schemeClr val="bg1"/>
                </a:solidFill>
                <a:effectLst/>
                <a:latin typeface="Tahoma" pitchFamily="34" charset="0"/>
                <a:ea typeface="Tahoma" pitchFamily="34" charset="0"/>
                <a:cs typeface="Tahoma" pitchFamily="34" charset="0"/>
              </a:rPr>
              <a:t>was found with child of the Holy Spirit</a:t>
            </a:r>
            <a:r>
              <a:rPr lang="en-US" dirty="0" smtClean="0">
                <a:solidFill>
                  <a:schemeClr val="bg1"/>
                </a:solidFill>
                <a:effectLst/>
                <a:latin typeface="Tahoma" pitchFamily="34" charset="0"/>
                <a:ea typeface="Tahoma" pitchFamily="34" charset="0"/>
                <a:cs typeface="Tahoma" pitchFamily="34" charset="0"/>
              </a:rPr>
              <a:t>…. an angel of the Lord appeared to him in a dream, saying, "Joseph, son of David, do not be afraid to take to you Mary your wife, for that which is conceived in her is of the Holy Spirit...” (Matthew 1:18, 20).</a:t>
            </a:r>
            <a:endParaRPr lang="en-US" sz="5400" dirty="0" smtClean="0">
              <a:solidFill>
                <a:schemeClr val="bg1"/>
              </a:solidFill>
              <a:effectLst/>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“…And she will bring forth a Son, and you shall call His name JESUS, for He will save His people from their sins." </a:t>
            </a:r>
            <a:r>
              <a:rPr lang="en-US" u="sng" dirty="0" smtClean="0">
                <a:solidFill>
                  <a:schemeClr val="bg1"/>
                </a:solidFill>
                <a:effectLst/>
                <a:latin typeface="Tahoma" pitchFamily="34" charset="0"/>
                <a:ea typeface="Tahoma" pitchFamily="34" charset="0"/>
                <a:cs typeface="Tahoma" pitchFamily="34" charset="0"/>
              </a:rPr>
              <a:t>So all this was done that it might be fulfilled which was spoken by the Lord through the prophet</a:t>
            </a:r>
            <a:r>
              <a:rPr lang="en-US" dirty="0" smtClean="0">
                <a:solidFill>
                  <a:schemeClr val="bg1"/>
                </a:solidFill>
                <a:effectLst/>
                <a:latin typeface="Tahoma" pitchFamily="34" charset="0"/>
                <a:ea typeface="Tahoma" pitchFamily="34" charset="0"/>
                <a:cs typeface="Tahoma" pitchFamily="34" charset="0"/>
              </a:rPr>
              <a:t>, saying: "Behold, the virgin shall be with child, and bear a Son, and they shall call His name Immanuel," which is translated, "God with us.”  (Matthew 1:21-23 quotation of Isaiah 7:14).</a:t>
            </a:r>
            <a:endParaRPr lang="en-US" sz="5400" dirty="0" smtClean="0">
              <a:solidFill>
                <a:schemeClr val="bg1"/>
              </a:solidFill>
              <a:effectLst/>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fontScale="92500"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”Now after Jesus was born in Bethlehem of Judea in the days of Herod the king… And when he had gathered all the chief priests and scribes of the people together, he inquired of them </a:t>
            </a:r>
            <a:r>
              <a:rPr lang="en-US" u="sng" dirty="0" smtClean="0">
                <a:solidFill>
                  <a:schemeClr val="bg1"/>
                </a:solidFill>
                <a:effectLst/>
                <a:latin typeface="Tahoma" pitchFamily="34" charset="0"/>
                <a:ea typeface="Tahoma" pitchFamily="34" charset="0"/>
                <a:cs typeface="Tahoma" pitchFamily="34" charset="0"/>
              </a:rPr>
              <a:t>where the Christ was to be born</a:t>
            </a:r>
            <a:r>
              <a:rPr lang="en-US" dirty="0" smtClean="0">
                <a:solidFill>
                  <a:schemeClr val="bg1"/>
                </a:solidFill>
                <a:effectLst/>
                <a:latin typeface="Tahoma" pitchFamily="34" charset="0"/>
                <a:ea typeface="Tahoma" pitchFamily="34" charset="0"/>
                <a:cs typeface="Tahoma" pitchFamily="34" charset="0"/>
              </a:rPr>
              <a:t>. So they said to him, "</a:t>
            </a:r>
            <a:r>
              <a:rPr lang="en-US" u="sng" dirty="0" smtClean="0">
                <a:solidFill>
                  <a:schemeClr val="bg1"/>
                </a:solidFill>
                <a:effectLst/>
                <a:latin typeface="Tahoma" pitchFamily="34" charset="0"/>
                <a:ea typeface="Tahoma" pitchFamily="34" charset="0"/>
                <a:cs typeface="Tahoma" pitchFamily="34" charset="0"/>
              </a:rPr>
              <a:t>In Bethlehem of Judea, for thus it is written by the prophet</a:t>
            </a:r>
            <a:r>
              <a:rPr lang="en-US" dirty="0" smtClean="0">
                <a:solidFill>
                  <a:schemeClr val="bg1"/>
                </a:solidFill>
                <a:effectLst/>
                <a:latin typeface="Tahoma" pitchFamily="34" charset="0"/>
                <a:ea typeface="Tahoma" pitchFamily="34" charset="0"/>
                <a:cs typeface="Tahoma" pitchFamily="34" charset="0"/>
              </a:rPr>
              <a:t>: 'But you, Bethlehem, in the land of Judah, Are not the least among the rulers of Judah; For out of you shall come a Ruler Who will shepherd My people Israel.'“                                                (Matthew 2:1, 4-6; quotation of Micah 5:2)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From these Scriptures, we learn that Jesus was born of a virgin in fulfillment of prophecy in Bethlehem to save His people from their sins and rule His people (Isa. 7:14; Mt. 1:18-23; 2:1,4-6; Micah 5:2)</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Who went to the manger and what was the sign?</a:t>
            </a:r>
          </a:p>
          <a:p>
            <a:pPr algn="ctr">
              <a:buNone/>
            </a:pPr>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fontScale="92500"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“Now there were in the same country </a:t>
            </a:r>
            <a:r>
              <a:rPr lang="en-US" u="sng" dirty="0" smtClean="0">
                <a:solidFill>
                  <a:schemeClr val="bg1"/>
                </a:solidFill>
                <a:effectLst/>
                <a:latin typeface="Tahoma" pitchFamily="34" charset="0"/>
                <a:ea typeface="Tahoma" pitchFamily="34" charset="0"/>
                <a:cs typeface="Tahoma" pitchFamily="34" charset="0"/>
              </a:rPr>
              <a:t>shepherds</a:t>
            </a:r>
            <a:r>
              <a:rPr lang="en-US" dirty="0" smtClean="0">
                <a:solidFill>
                  <a:schemeClr val="bg1"/>
                </a:solidFill>
                <a:effectLst/>
                <a:latin typeface="Tahoma" pitchFamily="34" charset="0"/>
                <a:ea typeface="Tahoma" pitchFamily="34" charset="0"/>
                <a:cs typeface="Tahoma" pitchFamily="34" charset="0"/>
              </a:rPr>
              <a:t> living out in the fields, keeping watch over their flock by night. And behold, an angel of the Lord stood before them, and the glory of the Lord shone around them, and they were greatly afraid. Then the angel said to them, "Do not be afraid, for behold, I bring you good tidings of great joy which will be to all people. "For there is born to you this day in the city of David a Savior, who is Christ the Lord. "</a:t>
            </a:r>
            <a:r>
              <a:rPr lang="en-US" u="sng" dirty="0" smtClean="0">
                <a:solidFill>
                  <a:schemeClr val="bg1"/>
                </a:solidFill>
                <a:effectLst/>
                <a:latin typeface="Tahoma" pitchFamily="34" charset="0"/>
                <a:ea typeface="Tahoma" pitchFamily="34" charset="0"/>
                <a:cs typeface="Tahoma" pitchFamily="34" charset="0"/>
              </a:rPr>
              <a:t>And this will be the sign to you: You will find a Babe wrapped in swaddling cloths, lying in a manger</a:t>
            </a:r>
            <a:r>
              <a:rPr lang="en-US" dirty="0" smtClean="0">
                <a:solidFill>
                  <a:schemeClr val="bg1"/>
                </a:solidFill>
                <a:effectLst/>
                <a:latin typeface="Tahoma" pitchFamily="34" charset="0"/>
                <a:ea typeface="Tahoma" pitchFamily="34" charset="0"/>
                <a:cs typeface="Tahoma" pitchFamily="34" charset="0"/>
              </a:rPr>
              <a:t>….“ (Luke 2:8-12).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The Facts about the Birth of Christ</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47800"/>
            <a:ext cx="14630400" cy="6781800"/>
          </a:xfrm>
        </p:spPr>
        <p:txBody>
          <a:bodyPr>
            <a:normAutofit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And suddenly there was with the angel a multitude of the heavenly host praising God and saying: "Glory to God in the highest, And on earth peace, goodwill toward men!" So it was, when the angels had gone away from them into heaven, that </a:t>
            </a:r>
            <a:r>
              <a:rPr lang="en-US" u="sng" dirty="0" smtClean="0">
                <a:solidFill>
                  <a:schemeClr val="bg1"/>
                </a:solidFill>
                <a:effectLst/>
                <a:latin typeface="Tahoma" pitchFamily="34" charset="0"/>
                <a:ea typeface="Tahoma" pitchFamily="34" charset="0"/>
                <a:cs typeface="Tahoma" pitchFamily="34" charset="0"/>
              </a:rPr>
              <a:t>the shepherds</a:t>
            </a:r>
            <a:r>
              <a:rPr lang="en-US" dirty="0" smtClean="0">
                <a:solidFill>
                  <a:schemeClr val="bg1"/>
                </a:solidFill>
                <a:effectLst/>
                <a:latin typeface="Tahoma" pitchFamily="34" charset="0"/>
                <a:ea typeface="Tahoma" pitchFamily="34" charset="0"/>
                <a:cs typeface="Tahoma" pitchFamily="34" charset="0"/>
              </a:rPr>
              <a:t> said to one another, "Let us now go to Bethlehem and see this thing that has come to pass, which the Lord has made known to us." </a:t>
            </a:r>
            <a:r>
              <a:rPr lang="en-US" u="sng" dirty="0" smtClean="0">
                <a:solidFill>
                  <a:schemeClr val="bg1"/>
                </a:solidFill>
                <a:effectLst/>
                <a:latin typeface="Tahoma" pitchFamily="34" charset="0"/>
                <a:ea typeface="Tahoma" pitchFamily="34" charset="0"/>
                <a:cs typeface="Tahoma" pitchFamily="34" charset="0"/>
              </a:rPr>
              <a:t>And they came with haste and found Mary and Joseph, and the Babe lying in a manger</a:t>
            </a:r>
            <a:r>
              <a:rPr lang="en-US" dirty="0" smtClean="0">
                <a:solidFill>
                  <a:schemeClr val="bg1"/>
                </a:solidFill>
                <a:effectLst/>
                <a:latin typeface="Tahoma" pitchFamily="34" charset="0"/>
                <a:ea typeface="Tahoma" pitchFamily="34" charset="0"/>
                <a:cs typeface="Tahoma" pitchFamily="34" charset="0"/>
              </a:rPr>
              <a:t>” (Luke 2:13-16).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1513</Words>
  <Application>Microsoft Office PowerPoint</Application>
  <PresentationFormat>Custom</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Hymns for Worship at Woodmont</vt:lpstr>
      <vt:lpstr>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The Facts about the Birth of Christ</vt:lpstr>
      <vt:lpstr>When was Jesus Born?</vt:lpstr>
      <vt:lpstr>The Facts about the Birth of Christ</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about the Birth of Christ</dc:title>
  <dc:creator>Steven Lawrence Locklair</dc:creator>
  <cp:lastModifiedBy>Steven Lawrence Locklair</cp:lastModifiedBy>
  <cp:revision>6</cp:revision>
  <dcterms:created xsi:type="dcterms:W3CDTF">2013-12-22T02:26:30Z</dcterms:created>
  <dcterms:modified xsi:type="dcterms:W3CDTF">2013-12-22T20:41:12Z</dcterms:modified>
</cp:coreProperties>
</file>