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EF6653-A7E6-4DF5-B540-5AB350D2130A}"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172862-5D21-4E90-877D-EC8518323E9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EF6653-A7E6-4DF5-B540-5AB350D2130A}"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172862-5D21-4E90-877D-EC8518323E9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EF6653-A7E6-4DF5-B540-5AB350D2130A}"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172862-5D21-4E90-877D-EC8518323E9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EF6653-A7E6-4DF5-B540-5AB350D2130A}"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172862-5D21-4E90-877D-EC8518323E9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EF6653-A7E6-4DF5-B540-5AB350D2130A}"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172862-5D21-4E90-877D-EC8518323E9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EF6653-A7E6-4DF5-B540-5AB350D2130A}" type="datetimeFigureOut">
              <a:rPr lang="en-US" smtClean="0"/>
              <a:t>12/29/2013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172862-5D21-4E90-877D-EC8518323E9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EF6653-A7E6-4DF5-B540-5AB350D2130A}" type="datetimeFigureOut">
              <a:rPr lang="en-US" smtClean="0"/>
              <a:t>12/29/2013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172862-5D21-4E90-877D-EC8518323E9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EF6653-A7E6-4DF5-B540-5AB350D2130A}" type="datetimeFigureOut">
              <a:rPr lang="en-US" smtClean="0"/>
              <a:t>12/29/2013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172862-5D21-4E90-877D-EC8518323E9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EF6653-A7E6-4DF5-B540-5AB350D2130A}" type="datetimeFigureOut">
              <a:rPr lang="en-US" smtClean="0"/>
              <a:t>12/29/2013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172862-5D21-4E90-877D-EC8518323E9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EF6653-A7E6-4DF5-B540-5AB350D2130A}" type="datetimeFigureOut">
              <a:rPr lang="en-US" smtClean="0"/>
              <a:t>12/29/2013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172862-5D21-4E90-877D-EC8518323E9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EF6653-A7E6-4DF5-B540-5AB350D2130A}" type="datetimeFigureOut">
              <a:rPr lang="en-US" smtClean="0"/>
              <a:t>12/29/2013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172862-5D21-4E90-877D-EC8518323E9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4BEF6653-A7E6-4DF5-B540-5AB350D2130A}" type="datetimeFigureOut">
              <a:rPr lang="en-US" smtClean="0"/>
              <a:t>12/29/2013</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F5172862-5D21-4E90-877D-EC8518323E9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16600" dirty="0" smtClean="0">
                <a:solidFill>
                  <a:srgbClr val="FFFF00"/>
                </a:solidFill>
                <a:latin typeface="Tahoma" pitchFamily="34" charset="0"/>
                <a:ea typeface="Tahoma" pitchFamily="34" charset="0"/>
                <a:cs typeface="Tahoma" pitchFamily="34" charset="0"/>
              </a:rPr>
              <a:t>The Merciful receive Mercy</a:t>
            </a:r>
            <a:endParaRPr lang="en-US" sz="166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7200" dirty="0" smtClean="0">
                <a:solidFill>
                  <a:srgbClr val="FFFF00"/>
                </a:solidFill>
                <a:latin typeface="Tahoma" pitchFamily="34" charset="0"/>
                <a:ea typeface="Tahoma" pitchFamily="34" charset="0"/>
                <a:cs typeface="Tahoma" pitchFamily="34" charset="0"/>
              </a:rPr>
              <a:t>Jesus is Merciful</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marL="609600" indent="-609600" algn="ctr">
              <a:buNone/>
              <a:defRPr/>
            </a:pPr>
            <a:r>
              <a:rPr lang="en-US" sz="4400" dirty="0">
                <a:solidFill>
                  <a:schemeClr val="bg1"/>
                </a:solidFill>
                <a:latin typeface="Tahoma" pitchFamily="34" charset="0"/>
                <a:ea typeface="Tahoma" pitchFamily="34" charset="0"/>
                <a:cs typeface="Tahoma" pitchFamily="34" charset="0"/>
              </a:rPr>
              <a:t>Jesus practiced what he preached.  He said, </a:t>
            </a:r>
            <a:r>
              <a:rPr lang="en-US" sz="4400" i="1" dirty="0">
                <a:solidFill>
                  <a:schemeClr val="bg1"/>
                </a:solidFill>
                <a:latin typeface="Tahoma" pitchFamily="34" charset="0"/>
                <a:ea typeface="Tahoma" pitchFamily="34" charset="0"/>
                <a:cs typeface="Tahoma" pitchFamily="34" charset="0"/>
              </a:rPr>
              <a:t>"But love your enemies, and do good… Be merciful, just as your Father is merciful”     </a:t>
            </a:r>
            <a:r>
              <a:rPr lang="en-US" sz="4400" dirty="0">
                <a:solidFill>
                  <a:schemeClr val="bg1"/>
                </a:solidFill>
                <a:latin typeface="Tahoma" pitchFamily="34" charset="0"/>
                <a:ea typeface="Tahoma" pitchFamily="34" charset="0"/>
                <a:cs typeface="Tahoma" pitchFamily="34" charset="0"/>
              </a:rPr>
              <a:t>(Luke 6:35-36) </a:t>
            </a:r>
          </a:p>
          <a:p>
            <a:pPr marL="609600" indent="-609600" algn="ctr">
              <a:defRPr/>
            </a:pPr>
            <a:endParaRPr lang="en-US" sz="2400" dirty="0">
              <a:solidFill>
                <a:schemeClr val="bg1"/>
              </a:solidFill>
              <a:latin typeface="Tahoma" pitchFamily="34" charset="0"/>
              <a:ea typeface="Tahoma" pitchFamily="34" charset="0"/>
              <a:cs typeface="Tahoma" pitchFamily="34" charset="0"/>
            </a:endParaRPr>
          </a:p>
          <a:p>
            <a:pPr marL="609600" indent="-609600" algn="ctr">
              <a:buNone/>
              <a:defRPr/>
            </a:pPr>
            <a:r>
              <a:rPr lang="en-US" sz="4400" dirty="0">
                <a:solidFill>
                  <a:schemeClr val="bg1"/>
                </a:solidFill>
                <a:latin typeface="Tahoma" pitchFamily="34" charset="0"/>
                <a:ea typeface="Tahoma" pitchFamily="34" charset="0"/>
                <a:cs typeface="Tahoma" pitchFamily="34" charset="0"/>
              </a:rPr>
              <a:t>Before you can truly show mercy to others, you must realize how much you have been forgiven.  </a:t>
            </a:r>
          </a:p>
          <a:p>
            <a:pPr marL="609600" indent="-609600" algn="ctr">
              <a:defRPr/>
            </a:pPr>
            <a:endParaRPr lang="en-US" sz="2400" dirty="0">
              <a:solidFill>
                <a:schemeClr val="bg1"/>
              </a:solidFill>
              <a:latin typeface="Tahoma" pitchFamily="34" charset="0"/>
              <a:ea typeface="Tahoma" pitchFamily="34" charset="0"/>
              <a:cs typeface="Tahoma" pitchFamily="34" charset="0"/>
            </a:endParaRPr>
          </a:p>
          <a:p>
            <a:pPr marL="609600" indent="-609600" algn="ctr">
              <a:buNone/>
              <a:defRPr/>
            </a:pPr>
            <a:r>
              <a:rPr lang="en-US" sz="4400" dirty="0">
                <a:solidFill>
                  <a:schemeClr val="bg1"/>
                </a:solidFill>
                <a:latin typeface="Tahoma" pitchFamily="34" charset="0"/>
                <a:ea typeface="Tahoma" pitchFamily="34" charset="0"/>
                <a:cs typeface="Tahoma" pitchFamily="34" charset="0"/>
              </a:rPr>
              <a:t>Under the new covenant, God says, </a:t>
            </a:r>
            <a:r>
              <a:rPr lang="en-US" sz="4400" i="1" dirty="0">
                <a:solidFill>
                  <a:schemeClr val="bg1"/>
                </a:solidFill>
                <a:latin typeface="Tahoma" pitchFamily="34" charset="0"/>
                <a:ea typeface="Tahoma" pitchFamily="34" charset="0"/>
                <a:cs typeface="Tahoma" pitchFamily="34" charset="0"/>
              </a:rPr>
              <a:t>“I will be merciful to their iniquities and I will remember their sins no more”</a:t>
            </a:r>
            <a:r>
              <a:rPr lang="en-US" sz="4400" dirty="0">
                <a:solidFill>
                  <a:schemeClr val="bg1"/>
                </a:solidFill>
                <a:latin typeface="Tahoma" pitchFamily="34" charset="0"/>
                <a:ea typeface="Tahoma" pitchFamily="34" charset="0"/>
                <a:cs typeface="Tahoma" pitchFamily="34" charset="0"/>
              </a:rPr>
              <a:t> . (Hebrews 8:12</a:t>
            </a:r>
            <a:r>
              <a:rPr lang="en-US" sz="4400" dirty="0" smtClean="0">
                <a:solidFill>
                  <a:schemeClr val="bg1"/>
                </a:solidFill>
                <a:latin typeface="Tahoma" pitchFamily="34" charset="0"/>
                <a:ea typeface="Tahoma" pitchFamily="34" charset="0"/>
                <a:cs typeface="Tahoma" pitchFamily="34" charset="0"/>
              </a:rPr>
              <a:t>)</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7200" dirty="0" smtClean="0">
                <a:solidFill>
                  <a:srgbClr val="FFFF00"/>
                </a:solidFill>
                <a:effectLst/>
                <a:latin typeface="Tahoma" pitchFamily="34" charset="0"/>
                <a:ea typeface="Tahoma" pitchFamily="34" charset="0"/>
                <a:cs typeface="Tahoma" pitchFamily="34" charset="0"/>
              </a:rPr>
              <a:t>Those Forgiven Much Love Much</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marL="609600" indent="-609600" algn="ctr">
              <a:buNone/>
              <a:defRPr/>
            </a:pPr>
            <a:r>
              <a:rPr lang="en-US" sz="4400" dirty="0">
                <a:solidFill>
                  <a:schemeClr val="bg1"/>
                </a:solidFill>
                <a:latin typeface="Tahoma" pitchFamily="34" charset="0"/>
                <a:ea typeface="Tahoma" pitchFamily="34" charset="0"/>
                <a:cs typeface="Tahoma" pitchFamily="34" charset="0"/>
              </a:rPr>
              <a:t>The immoral woman owed a greater debt than Simon because of her sins but she was forgiven and Simon </a:t>
            </a:r>
            <a:r>
              <a:rPr lang="en-US" sz="4400" dirty="0" smtClean="0">
                <a:solidFill>
                  <a:schemeClr val="bg1"/>
                </a:solidFill>
                <a:latin typeface="Tahoma" pitchFamily="34" charset="0"/>
                <a:ea typeface="Tahoma" pitchFamily="34" charset="0"/>
                <a:cs typeface="Tahoma" pitchFamily="34" charset="0"/>
              </a:rPr>
              <a:t>wasn’t </a:t>
            </a:r>
            <a:r>
              <a:rPr lang="en-US" sz="4400" dirty="0">
                <a:solidFill>
                  <a:schemeClr val="bg1"/>
                </a:solidFill>
                <a:latin typeface="Tahoma" pitchFamily="34" charset="0"/>
                <a:ea typeface="Tahoma" pitchFamily="34" charset="0"/>
                <a:cs typeface="Tahoma" pitchFamily="34" charset="0"/>
              </a:rPr>
              <a:t>(Luke 7:36-50</a:t>
            </a:r>
            <a:r>
              <a:rPr lang="en-US" sz="4400" dirty="0" smtClean="0">
                <a:solidFill>
                  <a:schemeClr val="bg1"/>
                </a:solidFill>
                <a:latin typeface="Tahoma" pitchFamily="34" charset="0"/>
                <a:ea typeface="Tahoma" pitchFamily="34" charset="0"/>
                <a:cs typeface="Tahoma" pitchFamily="34" charset="0"/>
              </a:rPr>
              <a:t>).</a:t>
            </a:r>
            <a:endParaRPr lang="en-US" sz="4400" dirty="0">
              <a:solidFill>
                <a:schemeClr val="bg1"/>
              </a:solidFill>
              <a:latin typeface="Tahoma" pitchFamily="34" charset="0"/>
              <a:ea typeface="Tahoma" pitchFamily="34" charset="0"/>
              <a:cs typeface="Tahoma" pitchFamily="34" charset="0"/>
            </a:endParaRPr>
          </a:p>
          <a:p>
            <a:pPr marL="609600" indent="-609600" algn="ctr">
              <a:defRPr/>
            </a:pPr>
            <a:endParaRPr lang="en-US" sz="2400" dirty="0">
              <a:solidFill>
                <a:schemeClr val="bg1"/>
              </a:solidFill>
              <a:latin typeface="Tahoma" pitchFamily="34" charset="0"/>
              <a:ea typeface="Tahoma" pitchFamily="34" charset="0"/>
              <a:cs typeface="Tahoma" pitchFamily="34" charset="0"/>
            </a:endParaRPr>
          </a:p>
          <a:p>
            <a:pPr marL="609600" indent="-609600" algn="ctr">
              <a:buNone/>
              <a:defRPr/>
            </a:pPr>
            <a:r>
              <a:rPr lang="en-US" sz="4400" dirty="0">
                <a:solidFill>
                  <a:schemeClr val="bg1"/>
                </a:solidFill>
                <a:latin typeface="Tahoma" pitchFamily="34" charset="0"/>
                <a:ea typeface="Tahoma" pitchFamily="34" charset="0"/>
                <a:cs typeface="Tahoma" pitchFamily="34" charset="0"/>
              </a:rPr>
              <a:t>The apostle Paul was a great sinner but realized God’s mercy and preached it the rest of his </a:t>
            </a:r>
            <a:r>
              <a:rPr lang="en-US" sz="4400" dirty="0" smtClean="0">
                <a:solidFill>
                  <a:schemeClr val="bg1"/>
                </a:solidFill>
                <a:latin typeface="Tahoma" pitchFamily="34" charset="0"/>
                <a:ea typeface="Tahoma" pitchFamily="34" charset="0"/>
                <a:cs typeface="Tahoma" pitchFamily="34" charset="0"/>
              </a:rPr>
              <a:t>life </a:t>
            </a:r>
            <a:r>
              <a:rPr lang="en-US" sz="4400" dirty="0">
                <a:solidFill>
                  <a:schemeClr val="bg1"/>
                </a:solidFill>
                <a:latin typeface="Tahoma" pitchFamily="34" charset="0"/>
                <a:ea typeface="Tahoma" pitchFamily="34" charset="0"/>
                <a:cs typeface="Tahoma" pitchFamily="34" charset="0"/>
              </a:rPr>
              <a:t>(1 </a:t>
            </a:r>
            <a:r>
              <a:rPr lang="en-US" sz="4400" dirty="0" smtClean="0">
                <a:solidFill>
                  <a:schemeClr val="bg1"/>
                </a:solidFill>
                <a:latin typeface="Tahoma" pitchFamily="34" charset="0"/>
                <a:ea typeface="Tahoma" pitchFamily="34" charset="0"/>
                <a:cs typeface="Tahoma" pitchFamily="34" charset="0"/>
              </a:rPr>
              <a:t>Ti. 1:12ff) </a:t>
            </a:r>
            <a:endParaRPr lang="en-US" sz="4400" dirty="0">
              <a:solidFill>
                <a:schemeClr val="bg1"/>
              </a:solidFill>
              <a:latin typeface="Tahoma" pitchFamily="34" charset="0"/>
              <a:ea typeface="Tahoma" pitchFamily="34" charset="0"/>
              <a:cs typeface="Tahoma" pitchFamily="34" charset="0"/>
            </a:endParaRPr>
          </a:p>
          <a:p>
            <a:pPr marL="609600" indent="-609600" algn="ctr">
              <a:defRPr/>
            </a:pPr>
            <a:endParaRPr lang="en-US" sz="2400" dirty="0">
              <a:solidFill>
                <a:schemeClr val="bg1"/>
              </a:solidFill>
              <a:latin typeface="Tahoma" pitchFamily="34" charset="0"/>
              <a:ea typeface="Tahoma" pitchFamily="34" charset="0"/>
              <a:cs typeface="Tahoma" pitchFamily="34" charset="0"/>
            </a:endParaRPr>
          </a:p>
          <a:p>
            <a:pPr marL="609600" indent="-609600" algn="ctr">
              <a:buNone/>
              <a:defRPr/>
            </a:pPr>
            <a:r>
              <a:rPr lang="en-US" sz="4400" dirty="0">
                <a:solidFill>
                  <a:schemeClr val="bg1"/>
                </a:solidFill>
                <a:latin typeface="Tahoma" pitchFamily="34" charset="0"/>
                <a:ea typeface="Tahoma" pitchFamily="34" charset="0"/>
                <a:cs typeface="Tahoma" pitchFamily="34" charset="0"/>
              </a:rPr>
              <a:t>Paul desired that </a:t>
            </a:r>
            <a:r>
              <a:rPr lang="en-US" sz="4400" dirty="0" err="1">
                <a:solidFill>
                  <a:schemeClr val="bg1"/>
                </a:solidFill>
                <a:latin typeface="Tahoma" pitchFamily="34" charset="0"/>
                <a:ea typeface="Tahoma" pitchFamily="34" charset="0"/>
                <a:cs typeface="Tahoma" pitchFamily="34" charset="0"/>
              </a:rPr>
              <a:t>Onesiphorus</a:t>
            </a:r>
            <a:r>
              <a:rPr lang="en-US" sz="4400" dirty="0">
                <a:solidFill>
                  <a:schemeClr val="bg1"/>
                </a:solidFill>
                <a:latin typeface="Tahoma" pitchFamily="34" charset="0"/>
                <a:ea typeface="Tahoma" pitchFamily="34" charset="0"/>
                <a:cs typeface="Tahoma" pitchFamily="34" charset="0"/>
              </a:rPr>
              <a:t> receive mercy from God for demonstrating mercy to him while in </a:t>
            </a:r>
            <a:r>
              <a:rPr lang="en-US" sz="4400" dirty="0" smtClean="0">
                <a:solidFill>
                  <a:schemeClr val="bg1"/>
                </a:solidFill>
                <a:latin typeface="Tahoma" pitchFamily="34" charset="0"/>
                <a:ea typeface="Tahoma" pitchFamily="34" charset="0"/>
                <a:cs typeface="Tahoma" pitchFamily="34" charset="0"/>
              </a:rPr>
              <a:t>prison </a:t>
            </a:r>
            <a:r>
              <a:rPr lang="en-US" sz="4400" dirty="0">
                <a:solidFill>
                  <a:schemeClr val="bg1"/>
                </a:solidFill>
                <a:latin typeface="Tahoma" pitchFamily="34" charset="0"/>
                <a:ea typeface="Tahoma" pitchFamily="34" charset="0"/>
                <a:cs typeface="Tahoma" pitchFamily="34" charset="0"/>
              </a:rPr>
              <a:t>(2 </a:t>
            </a:r>
            <a:r>
              <a:rPr lang="en-US" sz="4400" dirty="0" smtClean="0">
                <a:solidFill>
                  <a:schemeClr val="bg1"/>
                </a:solidFill>
                <a:latin typeface="Tahoma" pitchFamily="34" charset="0"/>
                <a:ea typeface="Tahoma" pitchFamily="34" charset="0"/>
                <a:cs typeface="Tahoma" pitchFamily="34" charset="0"/>
              </a:rPr>
              <a:t>Ti. </a:t>
            </a:r>
            <a:r>
              <a:rPr lang="en-US" sz="4400" dirty="0">
                <a:solidFill>
                  <a:schemeClr val="bg1"/>
                </a:solidFill>
                <a:latin typeface="Tahoma" pitchFamily="34" charset="0"/>
                <a:ea typeface="Tahoma" pitchFamily="34" charset="0"/>
                <a:cs typeface="Tahoma" pitchFamily="34" charset="0"/>
              </a:rPr>
              <a:t>1:16</a:t>
            </a:r>
            <a:r>
              <a:rPr lang="en-US" sz="4400" dirty="0" smtClean="0">
                <a:solidFill>
                  <a:schemeClr val="bg1"/>
                </a:solidFill>
                <a:latin typeface="Tahoma" pitchFamily="34" charset="0"/>
                <a:ea typeface="Tahoma" pitchFamily="34" charset="0"/>
                <a:cs typeface="Tahoma" pitchFamily="34" charset="0"/>
              </a:rPr>
              <a:t>)</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600" dirty="0" smtClean="0">
                <a:solidFill>
                  <a:srgbClr val="FFFF00"/>
                </a:solidFill>
                <a:effectLst/>
                <a:latin typeface="Tahoma" pitchFamily="34" charset="0"/>
                <a:ea typeface="Tahoma" pitchFamily="34" charset="0"/>
                <a:cs typeface="Tahoma" pitchFamily="34" charset="0"/>
              </a:rPr>
              <a:t>The Good Samaritan showed Mercy</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fontScale="92500" lnSpcReduction="10000"/>
          </a:bodyPr>
          <a:lstStyle/>
          <a:p>
            <a:pPr marL="609600" indent="-609600" algn="ctr">
              <a:buNone/>
              <a:defRPr/>
            </a:pPr>
            <a:r>
              <a:rPr lang="en-US" sz="4400" dirty="0">
                <a:solidFill>
                  <a:schemeClr val="bg1"/>
                </a:solidFill>
                <a:latin typeface="Tahoma" pitchFamily="34" charset="0"/>
                <a:ea typeface="Tahoma" pitchFamily="34" charset="0"/>
                <a:cs typeface="Tahoma" pitchFamily="34" charset="0"/>
              </a:rPr>
              <a:t>While the Levite and the priest ignored the beaten wounded Jewish man, the Samaritan saw him and felt compassion. (Luke 10:33)</a:t>
            </a:r>
          </a:p>
          <a:p>
            <a:pPr marL="609600" indent="-609600" algn="ctr">
              <a:defRPr/>
            </a:pPr>
            <a:endParaRPr lang="en-US" sz="2400" dirty="0">
              <a:solidFill>
                <a:schemeClr val="bg1"/>
              </a:solidFill>
              <a:latin typeface="Tahoma" pitchFamily="34" charset="0"/>
              <a:ea typeface="Tahoma" pitchFamily="34" charset="0"/>
              <a:cs typeface="Tahoma" pitchFamily="34" charset="0"/>
            </a:endParaRPr>
          </a:p>
          <a:p>
            <a:pPr marL="609600" indent="-609600" algn="ctr">
              <a:buNone/>
              <a:defRPr/>
            </a:pPr>
            <a:r>
              <a:rPr lang="en-US" sz="4400" dirty="0">
                <a:solidFill>
                  <a:schemeClr val="bg1"/>
                </a:solidFill>
                <a:latin typeface="Tahoma" pitchFamily="34" charset="0"/>
                <a:ea typeface="Tahoma" pitchFamily="34" charset="0"/>
                <a:cs typeface="Tahoma" pitchFamily="34" charset="0"/>
              </a:rPr>
              <a:t>He didn’t just feel bad for him but sacrificed his time to relieve him from </a:t>
            </a:r>
            <a:r>
              <a:rPr lang="en-US" sz="4400" dirty="0" smtClean="0">
                <a:solidFill>
                  <a:schemeClr val="bg1"/>
                </a:solidFill>
                <a:latin typeface="Tahoma" pitchFamily="34" charset="0"/>
                <a:ea typeface="Tahoma" pitchFamily="34" charset="0"/>
                <a:cs typeface="Tahoma" pitchFamily="34" charset="0"/>
              </a:rPr>
              <a:t>pain </a:t>
            </a:r>
            <a:r>
              <a:rPr lang="en-US" sz="4400" dirty="0">
                <a:solidFill>
                  <a:schemeClr val="bg1"/>
                </a:solidFill>
                <a:latin typeface="Tahoma" pitchFamily="34" charset="0"/>
                <a:ea typeface="Tahoma" pitchFamily="34" charset="0"/>
                <a:cs typeface="Tahoma" pitchFamily="34" charset="0"/>
              </a:rPr>
              <a:t>(Luke 10:34</a:t>
            </a:r>
            <a:r>
              <a:rPr lang="en-US" sz="4400" dirty="0" smtClean="0">
                <a:solidFill>
                  <a:schemeClr val="bg1"/>
                </a:solidFill>
                <a:latin typeface="Tahoma" pitchFamily="34" charset="0"/>
                <a:ea typeface="Tahoma" pitchFamily="34" charset="0"/>
                <a:cs typeface="Tahoma" pitchFamily="34" charset="0"/>
              </a:rPr>
              <a:t>). </a:t>
            </a:r>
            <a:endParaRPr lang="en-US" sz="4400" dirty="0">
              <a:solidFill>
                <a:schemeClr val="bg1"/>
              </a:solidFill>
              <a:latin typeface="Tahoma" pitchFamily="34" charset="0"/>
              <a:ea typeface="Tahoma" pitchFamily="34" charset="0"/>
              <a:cs typeface="Tahoma" pitchFamily="34" charset="0"/>
            </a:endParaRPr>
          </a:p>
          <a:p>
            <a:pPr marL="609600" indent="-609600" algn="ctr">
              <a:defRPr/>
            </a:pPr>
            <a:endParaRPr lang="en-US" sz="2400" dirty="0">
              <a:solidFill>
                <a:schemeClr val="bg1"/>
              </a:solidFill>
              <a:latin typeface="Tahoma" pitchFamily="34" charset="0"/>
              <a:ea typeface="Tahoma" pitchFamily="34" charset="0"/>
              <a:cs typeface="Tahoma" pitchFamily="34" charset="0"/>
            </a:endParaRPr>
          </a:p>
          <a:p>
            <a:pPr marL="609600" indent="-609600" algn="ctr">
              <a:buNone/>
              <a:defRPr/>
            </a:pPr>
            <a:r>
              <a:rPr lang="en-US" sz="4400" dirty="0">
                <a:solidFill>
                  <a:schemeClr val="bg1"/>
                </a:solidFill>
                <a:latin typeface="Tahoma" pitchFamily="34" charset="0"/>
                <a:ea typeface="Tahoma" pitchFamily="34" charset="0"/>
                <a:cs typeface="Tahoma" pitchFamily="34" charset="0"/>
              </a:rPr>
              <a:t>He also sacrificed his money to pay all his costs for an inn to take care of </a:t>
            </a:r>
            <a:r>
              <a:rPr lang="en-US" sz="4400" dirty="0" smtClean="0">
                <a:solidFill>
                  <a:schemeClr val="bg1"/>
                </a:solidFill>
                <a:latin typeface="Tahoma" pitchFamily="34" charset="0"/>
                <a:ea typeface="Tahoma" pitchFamily="34" charset="0"/>
                <a:cs typeface="Tahoma" pitchFamily="34" charset="0"/>
              </a:rPr>
              <a:t>him </a:t>
            </a:r>
            <a:r>
              <a:rPr lang="en-US" sz="4400" dirty="0">
                <a:solidFill>
                  <a:schemeClr val="bg1"/>
                </a:solidFill>
                <a:latin typeface="Tahoma" pitchFamily="34" charset="0"/>
                <a:ea typeface="Tahoma" pitchFamily="34" charset="0"/>
                <a:cs typeface="Tahoma" pitchFamily="34" charset="0"/>
              </a:rPr>
              <a:t>(Luke 10:35</a:t>
            </a:r>
            <a:r>
              <a:rPr lang="en-US" sz="4400" dirty="0" smtClean="0">
                <a:solidFill>
                  <a:schemeClr val="bg1"/>
                </a:solidFill>
                <a:latin typeface="Tahoma" pitchFamily="34" charset="0"/>
                <a:ea typeface="Tahoma" pitchFamily="34" charset="0"/>
                <a:cs typeface="Tahoma" pitchFamily="34" charset="0"/>
              </a:rPr>
              <a:t>). </a:t>
            </a:r>
            <a:endParaRPr lang="en-US" sz="4400" dirty="0">
              <a:solidFill>
                <a:schemeClr val="bg1"/>
              </a:solidFill>
              <a:latin typeface="Tahoma" pitchFamily="34" charset="0"/>
              <a:ea typeface="Tahoma" pitchFamily="34" charset="0"/>
              <a:cs typeface="Tahoma" pitchFamily="34" charset="0"/>
            </a:endParaRPr>
          </a:p>
          <a:p>
            <a:pPr marL="609600" indent="-609600" algn="ctr">
              <a:defRPr/>
            </a:pPr>
            <a:endParaRPr lang="en-US" sz="2400" dirty="0">
              <a:solidFill>
                <a:schemeClr val="bg1"/>
              </a:solidFill>
              <a:latin typeface="Tahoma" pitchFamily="34" charset="0"/>
              <a:ea typeface="Tahoma" pitchFamily="34" charset="0"/>
              <a:cs typeface="Tahoma" pitchFamily="34" charset="0"/>
            </a:endParaRPr>
          </a:p>
          <a:p>
            <a:pPr marL="609600" indent="-609600" algn="ctr">
              <a:buNone/>
              <a:defRPr/>
            </a:pPr>
            <a:r>
              <a:rPr lang="en-US" sz="4400" dirty="0">
                <a:solidFill>
                  <a:schemeClr val="bg1"/>
                </a:solidFill>
                <a:latin typeface="Tahoma" pitchFamily="34" charset="0"/>
                <a:ea typeface="Tahoma" pitchFamily="34" charset="0"/>
                <a:cs typeface="Tahoma" pitchFamily="34" charset="0"/>
              </a:rPr>
              <a:t>He did this even though the man likely would have hated him. (his race and religion</a:t>
            </a:r>
            <a:r>
              <a:rPr lang="en-US" sz="4400" dirty="0" smtClean="0">
                <a:solidFill>
                  <a:schemeClr val="bg1"/>
                </a:solidFill>
                <a:latin typeface="Tahoma" pitchFamily="34" charset="0"/>
                <a:ea typeface="Tahoma" pitchFamily="34" charset="0"/>
                <a:cs typeface="Tahoma" pitchFamily="34" charset="0"/>
              </a:rPr>
              <a:t>)</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000" dirty="0" smtClean="0">
                <a:solidFill>
                  <a:srgbClr val="FFFF00"/>
                </a:solidFill>
                <a:effectLst/>
                <a:latin typeface="Tahoma" pitchFamily="34" charset="0"/>
                <a:ea typeface="Tahoma" pitchFamily="34" charset="0"/>
                <a:cs typeface="Tahoma" pitchFamily="34" charset="0"/>
              </a:rPr>
              <a:t>Do We Show Mercy?  Are you merciful?</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marL="609600" indent="-609600" algn="ctr">
              <a:buNone/>
              <a:defRPr/>
            </a:pPr>
            <a:r>
              <a:rPr lang="en-US" sz="4000" dirty="0">
                <a:solidFill>
                  <a:schemeClr val="bg1"/>
                </a:solidFill>
                <a:latin typeface="Tahoma" pitchFamily="34" charset="0"/>
                <a:ea typeface="Tahoma" pitchFamily="34" charset="0"/>
                <a:cs typeface="Tahoma" pitchFamily="34" charset="0"/>
              </a:rPr>
              <a:t>Do you use your time and </a:t>
            </a:r>
            <a:r>
              <a:rPr lang="en-US" sz="4000" dirty="0" smtClean="0">
                <a:solidFill>
                  <a:schemeClr val="bg1"/>
                </a:solidFill>
                <a:latin typeface="Tahoma" pitchFamily="34" charset="0"/>
                <a:ea typeface="Tahoma" pitchFamily="34" charset="0"/>
                <a:cs typeface="Tahoma" pitchFamily="34" charset="0"/>
              </a:rPr>
              <a:t>money </a:t>
            </a:r>
            <a:r>
              <a:rPr lang="en-US" sz="4000" dirty="0">
                <a:solidFill>
                  <a:schemeClr val="bg1"/>
                </a:solidFill>
                <a:latin typeface="Tahoma" pitchFamily="34" charset="0"/>
                <a:ea typeface="Tahoma" pitchFamily="34" charset="0"/>
                <a:cs typeface="Tahoma" pitchFamily="34" charset="0"/>
              </a:rPr>
              <a:t>to relieve the needs of the saints, family, or </a:t>
            </a:r>
            <a:r>
              <a:rPr lang="en-US" sz="4000" dirty="0" smtClean="0">
                <a:solidFill>
                  <a:schemeClr val="bg1"/>
                </a:solidFill>
                <a:latin typeface="Tahoma" pitchFamily="34" charset="0"/>
                <a:ea typeface="Tahoma" pitchFamily="34" charset="0"/>
                <a:cs typeface="Tahoma" pitchFamily="34" charset="0"/>
              </a:rPr>
              <a:t>strangers </a:t>
            </a:r>
            <a:r>
              <a:rPr lang="en-US" sz="4000" dirty="0">
                <a:solidFill>
                  <a:schemeClr val="bg1"/>
                </a:solidFill>
                <a:latin typeface="Tahoma" pitchFamily="34" charset="0"/>
                <a:ea typeface="Tahoma" pitchFamily="34" charset="0"/>
                <a:cs typeface="Tahoma" pitchFamily="34" charset="0"/>
              </a:rPr>
              <a:t>(Gal. 6:10; 1 </a:t>
            </a:r>
            <a:r>
              <a:rPr lang="en-US" sz="4000" dirty="0" err="1" smtClean="0">
                <a:solidFill>
                  <a:schemeClr val="bg1"/>
                </a:solidFill>
                <a:latin typeface="Tahoma" pitchFamily="34" charset="0"/>
                <a:ea typeface="Tahoma" pitchFamily="34" charset="0"/>
                <a:cs typeface="Tahoma" pitchFamily="34" charset="0"/>
              </a:rPr>
              <a:t>Jn</a:t>
            </a:r>
            <a:r>
              <a:rPr lang="en-US" sz="4000" dirty="0" smtClean="0">
                <a:solidFill>
                  <a:schemeClr val="bg1"/>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3:16-18)</a:t>
            </a:r>
          </a:p>
          <a:p>
            <a:pPr marL="609600" indent="-609600" algn="ctr">
              <a:defRPr/>
            </a:pPr>
            <a:endParaRPr lang="en-US" sz="2400" dirty="0">
              <a:solidFill>
                <a:schemeClr val="bg1"/>
              </a:solidFill>
              <a:latin typeface="Tahoma" pitchFamily="34" charset="0"/>
              <a:ea typeface="Tahoma" pitchFamily="34" charset="0"/>
              <a:cs typeface="Tahoma" pitchFamily="34" charset="0"/>
            </a:endParaRPr>
          </a:p>
          <a:p>
            <a:pPr marL="609600" indent="-609600" algn="ctr">
              <a:buNone/>
              <a:defRPr/>
            </a:pPr>
            <a:r>
              <a:rPr lang="en-US" sz="4000" dirty="0">
                <a:solidFill>
                  <a:schemeClr val="bg1"/>
                </a:solidFill>
                <a:latin typeface="Tahoma" pitchFamily="34" charset="0"/>
                <a:ea typeface="Tahoma" pitchFamily="34" charset="0"/>
                <a:cs typeface="Tahoma" pitchFamily="34" charset="0"/>
              </a:rPr>
              <a:t>Do you take the time to show God’s mercy to those who are lost or need to be </a:t>
            </a:r>
            <a:r>
              <a:rPr lang="en-US" sz="4000" dirty="0" smtClean="0">
                <a:solidFill>
                  <a:schemeClr val="bg1"/>
                </a:solidFill>
                <a:latin typeface="Tahoma" pitchFamily="34" charset="0"/>
                <a:ea typeface="Tahoma" pitchFamily="34" charset="0"/>
                <a:cs typeface="Tahoma" pitchFamily="34" charset="0"/>
              </a:rPr>
              <a:t>restored </a:t>
            </a:r>
            <a:r>
              <a:rPr lang="en-US" sz="4000" dirty="0">
                <a:solidFill>
                  <a:schemeClr val="bg1"/>
                </a:solidFill>
                <a:latin typeface="Tahoma" pitchFamily="34" charset="0"/>
                <a:ea typeface="Tahoma" pitchFamily="34" charset="0"/>
                <a:cs typeface="Tahoma" pitchFamily="34" charset="0"/>
              </a:rPr>
              <a:t>(Jude 1:20-23</a:t>
            </a:r>
            <a:r>
              <a:rPr lang="en-US" sz="4000" dirty="0" smtClean="0">
                <a:solidFill>
                  <a:schemeClr val="bg1"/>
                </a:solidFill>
                <a:latin typeface="Tahoma" pitchFamily="34" charset="0"/>
                <a:ea typeface="Tahoma" pitchFamily="34" charset="0"/>
                <a:cs typeface="Tahoma" pitchFamily="34" charset="0"/>
              </a:rPr>
              <a:t>)? </a:t>
            </a:r>
            <a:endParaRPr lang="en-US" sz="4000" dirty="0">
              <a:solidFill>
                <a:schemeClr val="bg1"/>
              </a:solidFill>
              <a:latin typeface="Tahoma" pitchFamily="34" charset="0"/>
              <a:ea typeface="Tahoma" pitchFamily="34" charset="0"/>
              <a:cs typeface="Tahoma" pitchFamily="34" charset="0"/>
            </a:endParaRPr>
          </a:p>
          <a:p>
            <a:pPr marL="609600" indent="-609600" algn="ctr">
              <a:defRPr/>
            </a:pPr>
            <a:endParaRPr lang="en-US" sz="2400" dirty="0">
              <a:solidFill>
                <a:schemeClr val="bg1"/>
              </a:solidFill>
              <a:latin typeface="Tahoma" pitchFamily="34" charset="0"/>
              <a:ea typeface="Tahoma" pitchFamily="34" charset="0"/>
              <a:cs typeface="Tahoma" pitchFamily="34" charset="0"/>
            </a:endParaRPr>
          </a:p>
          <a:p>
            <a:pPr marL="609600" indent="-609600" algn="ctr">
              <a:buNone/>
              <a:defRPr/>
            </a:pPr>
            <a:r>
              <a:rPr lang="en-US" sz="4000" dirty="0">
                <a:solidFill>
                  <a:schemeClr val="bg1"/>
                </a:solidFill>
                <a:latin typeface="Tahoma" pitchFamily="34" charset="0"/>
                <a:ea typeface="Tahoma" pitchFamily="34" charset="0"/>
                <a:cs typeface="Tahoma" pitchFamily="34" charset="0"/>
              </a:rPr>
              <a:t>Do you show mercy by forgiving those who have repented and asked for your forgiveness? </a:t>
            </a:r>
            <a:endParaRPr lang="en-US" sz="4000" dirty="0" smtClean="0">
              <a:solidFill>
                <a:schemeClr val="bg1"/>
              </a:solidFill>
              <a:latin typeface="Tahoma" pitchFamily="34" charset="0"/>
              <a:ea typeface="Tahoma" pitchFamily="34" charset="0"/>
              <a:cs typeface="Tahoma" pitchFamily="34" charset="0"/>
            </a:endParaRPr>
          </a:p>
          <a:p>
            <a:pPr marL="609600" indent="-609600" algn="ctr">
              <a:buNone/>
              <a:defRPr/>
            </a:pPr>
            <a:endParaRPr lang="en-US" sz="2400" dirty="0">
              <a:solidFill>
                <a:schemeClr val="bg1"/>
              </a:solidFill>
              <a:latin typeface="Tahoma" pitchFamily="34" charset="0"/>
              <a:ea typeface="Tahoma" pitchFamily="34" charset="0"/>
              <a:cs typeface="Tahoma" pitchFamily="34" charset="0"/>
            </a:endParaRPr>
          </a:p>
          <a:p>
            <a:pPr marL="609600" indent="-609600" algn="ctr">
              <a:buNone/>
              <a:defRPr/>
            </a:pPr>
            <a:r>
              <a:rPr lang="en-US" sz="4000" dirty="0" smtClean="0">
                <a:solidFill>
                  <a:schemeClr val="bg1"/>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If you don’t, God won’t forgive </a:t>
            </a:r>
            <a:r>
              <a:rPr lang="en-US" sz="4000" dirty="0" smtClean="0">
                <a:solidFill>
                  <a:schemeClr val="bg1"/>
                </a:solidFill>
                <a:latin typeface="Tahoma" pitchFamily="34" charset="0"/>
                <a:ea typeface="Tahoma" pitchFamily="34" charset="0"/>
                <a:cs typeface="Tahoma" pitchFamily="34" charset="0"/>
              </a:rPr>
              <a:t>you (</a:t>
            </a:r>
            <a:r>
              <a:rPr lang="en-US" sz="4000" dirty="0">
                <a:solidFill>
                  <a:schemeClr val="bg1"/>
                </a:solidFill>
                <a:latin typeface="Tahoma" pitchFamily="34" charset="0"/>
                <a:ea typeface="Tahoma" pitchFamily="34" charset="0"/>
                <a:cs typeface="Tahoma" pitchFamily="34" charset="0"/>
              </a:rPr>
              <a:t>Luke 17:3-4; </a:t>
            </a:r>
            <a:r>
              <a:rPr lang="en-US" sz="4000" dirty="0" smtClean="0">
                <a:solidFill>
                  <a:schemeClr val="bg1"/>
                </a:solidFill>
                <a:latin typeface="Tahoma" pitchFamily="34" charset="0"/>
                <a:ea typeface="Tahoma" pitchFamily="34" charset="0"/>
                <a:cs typeface="Tahoma" pitchFamily="34" charset="0"/>
              </a:rPr>
              <a:t>Mt. 6:14-15).</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Conclusion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Autofit/>
          </a:bodyPr>
          <a:lstStyle/>
          <a:p>
            <a:pPr marL="609600" indent="-609600" algn="ctr">
              <a:buNone/>
              <a:defRPr/>
            </a:pPr>
            <a:r>
              <a:rPr lang="en-US" sz="4200" i="1" dirty="0">
                <a:solidFill>
                  <a:schemeClr val="bg1"/>
                </a:solidFill>
                <a:latin typeface="Tahoma" pitchFamily="34" charset="0"/>
                <a:ea typeface="Tahoma" pitchFamily="34" charset="0"/>
                <a:cs typeface="Tahoma" pitchFamily="34" charset="0"/>
              </a:rPr>
              <a:t>Blessed are the merciful, for they shall receive mercy.”  </a:t>
            </a:r>
            <a:r>
              <a:rPr lang="en-US" sz="4200" dirty="0">
                <a:solidFill>
                  <a:schemeClr val="bg1"/>
                </a:solidFill>
                <a:latin typeface="Tahoma" pitchFamily="34" charset="0"/>
                <a:ea typeface="Tahoma" pitchFamily="34" charset="0"/>
                <a:cs typeface="Tahoma" pitchFamily="34" charset="0"/>
              </a:rPr>
              <a:t>(Matthew 5:7)</a:t>
            </a:r>
          </a:p>
          <a:p>
            <a:pPr marL="609600" indent="-609600" algn="ctr">
              <a:buNone/>
              <a:defRPr/>
            </a:pPr>
            <a:endParaRPr lang="en-US" sz="1400" dirty="0">
              <a:solidFill>
                <a:schemeClr val="bg1"/>
              </a:solidFill>
              <a:latin typeface="Tahoma" pitchFamily="34" charset="0"/>
              <a:ea typeface="Tahoma" pitchFamily="34" charset="0"/>
              <a:cs typeface="Tahoma" pitchFamily="34" charset="0"/>
            </a:endParaRPr>
          </a:p>
          <a:p>
            <a:pPr marL="609600" indent="-609600" algn="ctr">
              <a:buNone/>
              <a:defRPr/>
            </a:pPr>
            <a:r>
              <a:rPr lang="en-US" sz="4200" dirty="0">
                <a:solidFill>
                  <a:schemeClr val="bg1"/>
                </a:solidFill>
                <a:latin typeface="Tahoma" pitchFamily="34" charset="0"/>
                <a:ea typeface="Tahoma" pitchFamily="34" charset="0"/>
                <a:cs typeface="Tahoma" pitchFamily="34" charset="0"/>
              </a:rPr>
              <a:t>But some people are filled with so much anger, bitterness, envy, jealousy, malice, and are unmerciful with their slander, gossip, and backbiting. (Romans 1:29ff) </a:t>
            </a:r>
          </a:p>
          <a:p>
            <a:pPr marL="609600" indent="-609600" algn="ctr">
              <a:buNone/>
              <a:defRPr/>
            </a:pPr>
            <a:endParaRPr lang="en-US" sz="1400" dirty="0">
              <a:solidFill>
                <a:schemeClr val="bg1"/>
              </a:solidFill>
              <a:latin typeface="Tahoma" pitchFamily="34" charset="0"/>
              <a:ea typeface="Tahoma" pitchFamily="34" charset="0"/>
              <a:cs typeface="Tahoma" pitchFamily="34" charset="0"/>
            </a:endParaRPr>
          </a:p>
          <a:p>
            <a:pPr marL="609600" indent="-609600" algn="ctr">
              <a:buNone/>
              <a:defRPr/>
            </a:pPr>
            <a:r>
              <a:rPr lang="en-US" sz="4200" dirty="0">
                <a:solidFill>
                  <a:schemeClr val="bg1"/>
                </a:solidFill>
                <a:latin typeface="Tahoma" pitchFamily="34" charset="0"/>
                <a:ea typeface="Tahoma" pitchFamily="34" charset="0"/>
                <a:cs typeface="Tahoma" pitchFamily="34" charset="0"/>
              </a:rPr>
              <a:t>God shows mercy to even the worst sinner who deserves condemnation through obedience to the gospel of Christ. (Hebrews 5:8-9</a:t>
            </a:r>
            <a:r>
              <a:rPr lang="en-US" sz="4200" dirty="0" smtClean="0">
                <a:solidFill>
                  <a:schemeClr val="bg1"/>
                </a:solidFill>
                <a:latin typeface="Tahoma" pitchFamily="34" charset="0"/>
                <a:ea typeface="Tahoma" pitchFamily="34" charset="0"/>
                <a:cs typeface="Tahoma" pitchFamily="34" charset="0"/>
              </a:rPr>
              <a:t>)</a:t>
            </a:r>
            <a:endParaRPr lang="en-US" sz="42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Conclusion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marL="609600" indent="-609600" algn="ctr">
              <a:buNone/>
              <a:defRPr/>
            </a:pPr>
            <a:r>
              <a:rPr lang="en-US" sz="4000" dirty="0">
                <a:solidFill>
                  <a:schemeClr val="bg1"/>
                </a:solidFill>
                <a:latin typeface="Tahoma" pitchFamily="34" charset="0"/>
                <a:ea typeface="Tahoma" pitchFamily="34" charset="0"/>
                <a:cs typeface="Tahoma" pitchFamily="34" charset="0"/>
              </a:rPr>
              <a:t>Everyone of every nation no matter how rich or poor will be gathered before the glorious throne of our Lord and we will be judged by if we were merciful to our </a:t>
            </a:r>
            <a:r>
              <a:rPr lang="en-US" sz="4000" dirty="0" smtClean="0">
                <a:solidFill>
                  <a:schemeClr val="bg1"/>
                </a:solidFill>
                <a:latin typeface="Tahoma" pitchFamily="34" charset="0"/>
                <a:ea typeface="Tahoma" pitchFamily="34" charset="0"/>
                <a:cs typeface="Tahoma" pitchFamily="34" charset="0"/>
              </a:rPr>
              <a:t>Lord </a:t>
            </a:r>
            <a:r>
              <a:rPr lang="en-US" sz="4000" dirty="0">
                <a:solidFill>
                  <a:schemeClr val="bg1"/>
                </a:solidFill>
                <a:latin typeface="Tahoma" pitchFamily="34" charset="0"/>
                <a:ea typeface="Tahoma" pitchFamily="34" charset="0"/>
                <a:cs typeface="Tahoma" pitchFamily="34" charset="0"/>
              </a:rPr>
              <a:t>(Matt. 25:31ff</a:t>
            </a:r>
            <a:r>
              <a:rPr lang="en-US" sz="4000" dirty="0" smtClean="0">
                <a:solidFill>
                  <a:schemeClr val="bg1"/>
                </a:solidFill>
                <a:latin typeface="Tahoma" pitchFamily="34" charset="0"/>
                <a:ea typeface="Tahoma" pitchFamily="34" charset="0"/>
                <a:cs typeface="Tahoma" pitchFamily="34" charset="0"/>
              </a:rPr>
              <a:t>).</a:t>
            </a:r>
            <a:endParaRPr lang="en-US" sz="4000" dirty="0">
              <a:solidFill>
                <a:schemeClr val="bg1"/>
              </a:solidFill>
              <a:latin typeface="Tahoma" pitchFamily="34" charset="0"/>
              <a:ea typeface="Tahoma" pitchFamily="34" charset="0"/>
              <a:cs typeface="Tahoma" pitchFamily="34" charset="0"/>
            </a:endParaRPr>
          </a:p>
          <a:p>
            <a:pPr marL="609600" indent="-609600" algn="ctr">
              <a:buNone/>
              <a:defRPr/>
            </a:pPr>
            <a:endParaRPr lang="en-US" sz="1800" dirty="0">
              <a:solidFill>
                <a:schemeClr val="bg1"/>
              </a:solidFill>
              <a:latin typeface="Tahoma" pitchFamily="34" charset="0"/>
              <a:ea typeface="Tahoma" pitchFamily="34" charset="0"/>
              <a:cs typeface="Tahoma" pitchFamily="34" charset="0"/>
            </a:endParaRPr>
          </a:p>
          <a:p>
            <a:pPr marL="609600" indent="-609600" algn="ctr">
              <a:buNone/>
              <a:defRPr/>
            </a:pPr>
            <a:r>
              <a:rPr lang="en-US" sz="4000" dirty="0">
                <a:solidFill>
                  <a:schemeClr val="bg1"/>
                </a:solidFill>
                <a:latin typeface="Tahoma" pitchFamily="34" charset="0"/>
                <a:ea typeface="Tahoma" pitchFamily="34" charset="0"/>
                <a:cs typeface="Tahoma" pitchFamily="34" charset="0"/>
              </a:rPr>
              <a:t>If we didn’t do it to the least of our brethren, we did not do it unto the Lord, &amp; we will be cast away into eternal </a:t>
            </a:r>
            <a:r>
              <a:rPr lang="en-US" sz="4000" dirty="0" smtClean="0">
                <a:solidFill>
                  <a:schemeClr val="bg1"/>
                </a:solidFill>
                <a:latin typeface="Tahoma" pitchFamily="34" charset="0"/>
                <a:ea typeface="Tahoma" pitchFamily="34" charset="0"/>
                <a:cs typeface="Tahoma" pitchFamily="34" charset="0"/>
              </a:rPr>
              <a:t>punishment </a:t>
            </a:r>
            <a:r>
              <a:rPr lang="en-US" sz="4000" dirty="0">
                <a:solidFill>
                  <a:schemeClr val="bg1"/>
                </a:solidFill>
                <a:latin typeface="Tahoma" pitchFamily="34" charset="0"/>
                <a:ea typeface="Tahoma" pitchFamily="34" charset="0"/>
                <a:cs typeface="Tahoma" pitchFamily="34" charset="0"/>
              </a:rPr>
              <a:t>(Matt. 25:45</a:t>
            </a:r>
            <a:r>
              <a:rPr lang="en-US" sz="4000" dirty="0" smtClean="0">
                <a:solidFill>
                  <a:schemeClr val="bg1"/>
                </a:solidFill>
                <a:latin typeface="Tahoma" pitchFamily="34" charset="0"/>
                <a:ea typeface="Tahoma" pitchFamily="34" charset="0"/>
                <a:cs typeface="Tahoma" pitchFamily="34" charset="0"/>
              </a:rPr>
              <a:t>). </a:t>
            </a:r>
            <a:endParaRPr lang="en-US" sz="4000" dirty="0">
              <a:solidFill>
                <a:schemeClr val="bg1"/>
              </a:solidFill>
              <a:latin typeface="Tahoma" pitchFamily="34" charset="0"/>
              <a:ea typeface="Tahoma" pitchFamily="34" charset="0"/>
              <a:cs typeface="Tahoma" pitchFamily="34" charset="0"/>
            </a:endParaRPr>
          </a:p>
          <a:p>
            <a:pPr marL="609600" indent="-609600" algn="ctr">
              <a:buNone/>
              <a:defRPr/>
            </a:pPr>
            <a:endParaRPr lang="en-US" sz="1800" dirty="0">
              <a:solidFill>
                <a:schemeClr val="bg1"/>
              </a:solidFill>
              <a:latin typeface="Tahoma" pitchFamily="34" charset="0"/>
              <a:ea typeface="Tahoma" pitchFamily="34" charset="0"/>
              <a:cs typeface="Tahoma" pitchFamily="34" charset="0"/>
            </a:endParaRPr>
          </a:p>
          <a:p>
            <a:pPr marL="609600" indent="-609600" algn="ctr">
              <a:buNone/>
              <a:defRPr/>
            </a:pPr>
            <a:r>
              <a:rPr lang="en-US" sz="4000" dirty="0">
                <a:solidFill>
                  <a:schemeClr val="bg1"/>
                </a:solidFill>
                <a:latin typeface="Tahoma" pitchFamily="34" charset="0"/>
                <a:ea typeface="Tahoma" pitchFamily="34" charset="0"/>
                <a:cs typeface="Tahoma" pitchFamily="34" charset="0"/>
              </a:rPr>
              <a:t>Some will be like the rich man who in torment begged for mercy but showed none to the poor man Lazarus. Too late! (Luke 16:24</a:t>
            </a:r>
            <a:r>
              <a:rPr lang="en-US" sz="4000" dirty="0" smtClean="0">
                <a:solidFill>
                  <a:schemeClr val="bg1"/>
                </a:solidFill>
                <a:latin typeface="Tahoma" pitchFamily="34" charset="0"/>
                <a:ea typeface="Tahoma" pitchFamily="34" charset="0"/>
                <a:cs typeface="Tahoma" pitchFamily="34" charset="0"/>
              </a:rPr>
              <a:t>)</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Conclusion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Autofit/>
          </a:bodyPr>
          <a:lstStyle/>
          <a:p>
            <a:pPr marL="609600" indent="-609600" algn="ctr">
              <a:buNone/>
              <a:defRPr/>
            </a:pPr>
            <a:r>
              <a:rPr lang="en-US" sz="4400" i="1" dirty="0">
                <a:solidFill>
                  <a:schemeClr val="bg1"/>
                </a:solidFill>
                <a:latin typeface="Tahoma" pitchFamily="34" charset="0"/>
                <a:ea typeface="Tahoma" pitchFamily="34" charset="0"/>
                <a:cs typeface="Tahoma" pitchFamily="34" charset="0"/>
              </a:rPr>
              <a:t>“For judgment will be merciless to one who has shown no mercy; mercy triumphs over judgment.” </a:t>
            </a:r>
            <a:r>
              <a:rPr lang="en-US" sz="4400" dirty="0">
                <a:solidFill>
                  <a:schemeClr val="bg1"/>
                </a:solidFill>
                <a:latin typeface="Tahoma" pitchFamily="34" charset="0"/>
                <a:ea typeface="Tahoma" pitchFamily="34" charset="0"/>
                <a:cs typeface="Tahoma" pitchFamily="34" charset="0"/>
              </a:rPr>
              <a:t>(James 2:13)</a:t>
            </a:r>
          </a:p>
          <a:p>
            <a:pPr marL="609600" indent="-609600" algn="ctr">
              <a:buNone/>
              <a:defRPr/>
            </a:pPr>
            <a:endParaRPr lang="en-US" sz="1200" dirty="0">
              <a:solidFill>
                <a:schemeClr val="bg1"/>
              </a:solidFill>
              <a:latin typeface="Tahoma" pitchFamily="34" charset="0"/>
              <a:ea typeface="Tahoma" pitchFamily="34" charset="0"/>
              <a:cs typeface="Tahoma" pitchFamily="34" charset="0"/>
            </a:endParaRPr>
          </a:p>
          <a:p>
            <a:pPr marL="609600" indent="-609600" algn="ctr">
              <a:buNone/>
              <a:defRPr/>
            </a:pPr>
            <a:r>
              <a:rPr lang="en-US" sz="4400" dirty="0">
                <a:solidFill>
                  <a:schemeClr val="bg1"/>
                </a:solidFill>
                <a:latin typeface="Tahoma" pitchFamily="34" charset="0"/>
                <a:ea typeface="Tahoma" pitchFamily="34" charset="0"/>
                <a:cs typeface="Tahoma" pitchFamily="34" charset="0"/>
              </a:rPr>
              <a:t>But it is not too late to receive God’s mercy today if you believe, repent, confess and are </a:t>
            </a:r>
            <a:r>
              <a:rPr lang="en-US" sz="4400" dirty="0" smtClean="0">
                <a:solidFill>
                  <a:schemeClr val="bg1"/>
                </a:solidFill>
                <a:latin typeface="Tahoma" pitchFamily="34" charset="0"/>
                <a:ea typeface="Tahoma" pitchFamily="34" charset="0"/>
                <a:cs typeface="Tahoma" pitchFamily="34" charset="0"/>
              </a:rPr>
              <a:t>baptized.                      (Acts </a:t>
            </a:r>
            <a:r>
              <a:rPr lang="en-US" sz="4400" dirty="0">
                <a:solidFill>
                  <a:schemeClr val="bg1"/>
                </a:solidFill>
                <a:latin typeface="Tahoma" pitchFamily="34" charset="0"/>
                <a:ea typeface="Tahoma" pitchFamily="34" charset="0"/>
                <a:cs typeface="Tahoma" pitchFamily="34" charset="0"/>
              </a:rPr>
              <a:t>2:37-38; 8:36-38)</a:t>
            </a:r>
          </a:p>
          <a:p>
            <a:pPr marL="609600" indent="-609600" algn="ctr">
              <a:defRPr/>
            </a:pPr>
            <a:endParaRPr lang="en-US" sz="1200" dirty="0">
              <a:solidFill>
                <a:schemeClr val="bg1"/>
              </a:solidFill>
              <a:latin typeface="Tahoma" pitchFamily="34" charset="0"/>
              <a:ea typeface="Tahoma" pitchFamily="34" charset="0"/>
              <a:cs typeface="Tahoma" pitchFamily="34" charset="0"/>
            </a:endParaRPr>
          </a:p>
          <a:p>
            <a:pPr marL="609600" indent="-609600" algn="ctr">
              <a:buNone/>
              <a:defRPr/>
            </a:pPr>
            <a:r>
              <a:rPr lang="en-US" sz="4400" dirty="0" smtClean="0">
                <a:solidFill>
                  <a:schemeClr val="bg1"/>
                </a:solidFill>
                <a:latin typeface="Tahoma" pitchFamily="34" charset="0"/>
                <a:ea typeface="Tahoma" pitchFamily="34" charset="0"/>
                <a:cs typeface="Tahoma" pitchFamily="34" charset="0"/>
              </a:rPr>
              <a:t>As </a:t>
            </a:r>
            <a:r>
              <a:rPr lang="en-US" sz="4400" dirty="0">
                <a:solidFill>
                  <a:schemeClr val="bg1"/>
                </a:solidFill>
                <a:latin typeface="Tahoma" pitchFamily="34" charset="0"/>
                <a:ea typeface="Tahoma" pitchFamily="34" charset="0"/>
                <a:cs typeface="Tahoma" pitchFamily="34" charset="0"/>
              </a:rPr>
              <a:t>a Christian you can go boldly to the throne of grace through Christ to receive mercy in your time of need. (Heb. 4:14-16</a:t>
            </a:r>
            <a:r>
              <a:rPr lang="en-US" sz="4400" dirty="0" smtClean="0">
                <a:solidFill>
                  <a:schemeClr val="bg1"/>
                </a:solidFill>
                <a:latin typeface="Tahoma" pitchFamily="34" charset="0"/>
                <a:ea typeface="Tahoma" pitchFamily="34" charset="0"/>
                <a:cs typeface="Tahoma" pitchFamily="34" charset="0"/>
              </a:rPr>
              <a:t>)</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In discussing the beatitudes, we have been studying those who are citizens of the kingdom of heaven. </a:t>
            </a: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Jesus said, </a:t>
            </a:r>
            <a:r>
              <a:rPr lang="en-US" i="1" dirty="0">
                <a:solidFill>
                  <a:schemeClr val="bg1"/>
                </a:solidFill>
                <a:latin typeface="Tahoma" pitchFamily="34" charset="0"/>
                <a:ea typeface="Tahoma" pitchFamily="34" charset="0"/>
                <a:cs typeface="Tahoma" pitchFamily="34" charset="0"/>
              </a:rPr>
              <a:t>“unless your righteousness surpasses that of the scribes and Pharisees, you will not enter the kingdom of heaven.” </a:t>
            </a:r>
            <a:r>
              <a:rPr lang="en-US" dirty="0">
                <a:solidFill>
                  <a:schemeClr val="bg1"/>
                </a:solidFill>
                <a:latin typeface="Tahoma" pitchFamily="34" charset="0"/>
                <a:ea typeface="Tahoma" pitchFamily="34" charset="0"/>
                <a:cs typeface="Tahoma" pitchFamily="34" charset="0"/>
              </a:rPr>
              <a:t>(Matt. 5:20) </a:t>
            </a: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dirty="0" smtClean="0">
                <a:solidFill>
                  <a:schemeClr val="bg1"/>
                </a:solidFill>
                <a:latin typeface="Tahoma" pitchFamily="34" charset="0"/>
                <a:ea typeface="Tahoma" pitchFamily="34" charset="0"/>
                <a:cs typeface="Tahoma" pitchFamily="34" charset="0"/>
              </a:rPr>
              <a:t>The </a:t>
            </a:r>
            <a:r>
              <a:rPr lang="en-US" dirty="0">
                <a:solidFill>
                  <a:schemeClr val="bg1"/>
                </a:solidFill>
                <a:latin typeface="Tahoma" pitchFamily="34" charset="0"/>
                <a:ea typeface="Tahoma" pitchFamily="34" charset="0"/>
                <a:cs typeface="Tahoma" pitchFamily="34" charset="0"/>
              </a:rPr>
              <a:t>problem with the scribes and Pharisees was they were self righteous, hypocritical, and unmerciful.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The Pharisees were Unmerciful</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lnSpcReduction="10000"/>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Jesus said, </a:t>
            </a:r>
            <a:r>
              <a:rPr lang="en-US" i="1" dirty="0">
                <a:solidFill>
                  <a:schemeClr val="bg1"/>
                </a:solidFill>
                <a:latin typeface="Tahoma" pitchFamily="34" charset="0"/>
                <a:ea typeface="Tahoma" pitchFamily="34" charset="0"/>
                <a:cs typeface="Tahoma" pitchFamily="34" charset="0"/>
              </a:rPr>
              <a:t>“Woe to you, scribes and Pharisees, hypocrites! For you tithe mint and dill and </a:t>
            </a:r>
            <a:r>
              <a:rPr lang="en-US" i="1" dirty="0" err="1">
                <a:solidFill>
                  <a:schemeClr val="bg1"/>
                </a:solidFill>
                <a:latin typeface="Tahoma" pitchFamily="34" charset="0"/>
                <a:ea typeface="Tahoma" pitchFamily="34" charset="0"/>
                <a:cs typeface="Tahoma" pitchFamily="34" charset="0"/>
              </a:rPr>
              <a:t>cummin</a:t>
            </a:r>
            <a:r>
              <a:rPr lang="en-US" i="1" dirty="0">
                <a:solidFill>
                  <a:schemeClr val="bg1"/>
                </a:solidFill>
                <a:latin typeface="Tahoma" pitchFamily="34" charset="0"/>
                <a:ea typeface="Tahoma" pitchFamily="34" charset="0"/>
                <a:cs typeface="Tahoma" pitchFamily="34" charset="0"/>
              </a:rPr>
              <a:t>, and have neglected the weightier provisions of the law: justice and mercy and faithfulness; but these are the things you should have done without neglecting the </a:t>
            </a:r>
            <a:r>
              <a:rPr lang="en-US" i="1" dirty="0" smtClean="0">
                <a:solidFill>
                  <a:schemeClr val="bg1"/>
                </a:solidFill>
                <a:latin typeface="Tahoma" pitchFamily="34" charset="0"/>
                <a:ea typeface="Tahoma" pitchFamily="34" charset="0"/>
                <a:cs typeface="Tahoma" pitchFamily="34" charset="0"/>
              </a:rPr>
              <a:t>others”  </a:t>
            </a:r>
            <a:r>
              <a:rPr lang="en-US" dirty="0">
                <a:solidFill>
                  <a:schemeClr val="bg1"/>
                </a:solidFill>
                <a:latin typeface="Tahoma" pitchFamily="34" charset="0"/>
                <a:ea typeface="Tahoma" pitchFamily="34" charset="0"/>
                <a:cs typeface="Tahoma" pitchFamily="34" charset="0"/>
              </a:rPr>
              <a:t>(Matthew 23:23</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dirty="0" smtClean="0">
                <a:solidFill>
                  <a:schemeClr val="bg1"/>
                </a:solidFill>
                <a:latin typeface="Tahoma" pitchFamily="34" charset="0"/>
                <a:ea typeface="Tahoma" pitchFamily="34" charset="0"/>
                <a:cs typeface="Tahoma" pitchFamily="34" charset="0"/>
              </a:rPr>
              <a:t>They </a:t>
            </a:r>
            <a:r>
              <a:rPr lang="en-US" dirty="0">
                <a:solidFill>
                  <a:schemeClr val="bg1"/>
                </a:solidFill>
                <a:latin typeface="Tahoma" pitchFamily="34" charset="0"/>
                <a:ea typeface="Tahoma" pitchFamily="34" charset="0"/>
                <a:cs typeface="Tahoma" pitchFamily="34" charset="0"/>
              </a:rPr>
              <a:t>not only didn’t show mercy to others, they bound heavy burdens on people and didn’t lift a finger to help </a:t>
            </a:r>
            <a:r>
              <a:rPr lang="en-US" dirty="0" smtClean="0">
                <a:solidFill>
                  <a:schemeClr val="bg1"/>
                </a:solidFill>
                <a:latin typeface="Tahoma" pitchFamily="34" charset="0"/>
                <a:ea typeface="Tahoma" pitchFamily="34" charset="0"/>
                <a:cs typeface="Tahoma" pitchFamily="34" charset="0"/>
              </a:rPr>
              <a:t>them </a:t>
            </a:r>
            <a:r>
              <a:rPr lang="en-US" dirty="0">
                <a:solidFill>
                  <a:schemeClr val="bg1"/>
                </a:solidFill>
                <a:latin typeface="Tahoma" pitchFamily="34" charset="0"/>
                <a:ea typeface="Tahoma" pitchFamily="34" charset="0"/>
                <a:cs typeface="Tahoma" pitchFamily="34" charset="0"/>
              </a:rPr>
              <a:t>(Matt. 23:4</a:t>
            </a:r>
            <a:r>
              <a:rPr lang="en-US" dirty="0" smtClean="0">
                <a:solidFill>
                  <a:schemeClr val="bg1"/>
                </a:solidFill>
                <a:latin typeface="Tahoma" pitchFamily="34" charset="0"/>
                <a:ea typeface="Tahoma" pitchFamily="34" charset="0"/>
                <a:cs typeface="Tahoma" pitchFamily="34" charset="0"/>
              </a:rPr>
              <a:t>). </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The Pharisees didn’t receive Mercy</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77500" lnSpcReduction="20000"/>
          </a:bodyPr>
          <a:lstStyle/>
          <a:p>
            <a:pPr marL="609600" indent="-609600" algn="ctr">
              <a:buNone/>
              <a:defRPr/>
            </a:pPr>
            <a:r>
              <a:rPr lang="en-US" sz="5200" dirty="0">
                <a:solidFill>
                  <a:schemeClr val="bg1"/>
                </a:solidFill>
                <a:latin typeface="Tahoma" pitchFamily="34" charset="0"/>
                <a:ea typeface="Tahoma" pitchFamily="34" charset="0"/>
                <a:cs typeface="Tahoma" pitchFamily="34" charset="0"/>
              </a:rPr>
              <a:t>They had not emptied themselves of </a:t>
            </a:r>
            <a:r>
              <a:rPr lang="en-US" sz="5200" dirty="0" smtClean="0">
                <a:solidFill>
                  <a:schemeClr val="bg1"/>
                </a:solidFill>
                <a:latin typeface="Tahoma" pitchFamily="34" charset="0"/>
                <a:ea typeface="Tahoma" pitchFamily="34" charset="0"/>
                <a:cs typeface="Tahoma" pitchFamily="34" charset="0"/>
              </a:rPr>
              <a:t>…</a:t>
            </a:r>
          </a:p>
          <a:p>
            <a:pPr marL="609600" indent="-609600" algn="ctr">
              <a:buNone/>
              <a:defRPr/>
            </a:pPr>
            <a:endParaRPr lang="en-US" sz="1300" dirty="0">
              <a:solidFill>
                <a:schemeClr val="bg1"/>
              </a:solidFill>
              <a:latin typeface="Tahoma" pitchFamily="34" charset="0"/>
              <a:ea typeface="Tahoma" pitchFamily="34" charset="0"/>
              <a:cs typeface="Tahoma" pitchFamily="34" charset="0"/>
            </a:endParaRPr>
          </a:p>
          <a:p>
            <a:pPr marL="609600" indent="-609600" algn="ctr">
              <a:buNone/>
              <a:defRPr/>
            </a:pPr>
            <a:r>
              <a:rPr lang="en-US" sz="5200" dirty="0" smtClean="0">
                <a:solidFill>
                  <a:schemeClr val="bg1"/>
                </a:solidFill>
                <a:latin typeface="Tahoma" pitchFamily="34" charset="0"/>
                <a:ea typeface="Tahoma" pitchFamily="34" charset="0"/>
                <a:cs typeface="Tahoma" pitchFamily="34" charset="0"/>
              </a:rPr>
              <a:t>…pride </a:t>
            </a:r>
            <a:r>
              <a:rPr lang="en-US" sz="5200" dirty="0">
                <a:solidFill>
                  <a:schemeClr val="bg1"/>
                </a:solidFill>
                <a:latin typeface="Tahoma" pitchFamily="34" charset="0"/>
                <a:ea typeface="Tahoma" pitchFamily="34" charset="0"/>
                <a:cs typeface="Tahoma" pitchFamily="34" charset="0"/>
              </a:rPr>
              <a:t>so that they would become poor in spirit</a:t>
            </a:r>
            <a:r>
              <a:rPr lang="en-US" sz="5200" dirty="0" smtClean="0">
                <a:solidFill>
                  <a:schemeClr val="bg1"/>
                </a:solidFill>
                <a:latin typeface="Tahoma" pitchFamily="34" charset="0"/>
                <a:ea typeface="Tahoma" pitchFamily="34" charset="0"/>
                <a:cs typeface="Tahoma" pitchFamily="34" charset="0"/>
              </a:rPr>
              <a:t>;</a:t>
            </a:r>
          </a:p>
          <a:p>
            <a:pPr marL="609600" indent="-609600" algn="ctr">
              <a:buNone/>
              <a:defRPr/>
            </a:pPr>
            <a:r>
              <a:rPr lang="en-US" sz="1300" dirty="0" smtClean="0">
                <a:solidFill>
                  <a:schemeClr val="bg1"/>
                </a:solidFill>
                <a:latin typeface="Tahoma" pitchFamily="34" charset="0"/>
                <a:ea typeface="Tahoma" pitchFamily="34" charset="0"/>
                <a:cs typeface="Tahoma" pitchFamily="34" charset="0"/>
              </a:rPr>
              <a:t> </a:t>
            </a:r>
            <a:endParaRPr lang="en-US" sz="1300" dirty="0">
              <a:solidFill>
                <a:schemeClr val="bg1"/>
              </a:solidFill>
              <a:latin typeface="Tahoma" pitchFamily="34" charset="0"/>
              <a:ea typeface="Tahoma" pitchFamily="34" charset="0"/>
              <a:cs typeface="Tahoma" pitchFamily="34" charset="0"/>
            </a:endParaRPr>
          </a:p>
          <a:p>
            <a:pPr marL="609600" indent="-609600" algn="ctr">
              <a:buNone/>
              <a:defRPr/>
            </a:pPr>
            <a:r>
              <a:rPr lang="en-US" sz="5200" dirty="0" smtClean="0">
                <a:solidFill>
                  <a:schemeClr val="bg1"/>
                </a:solidFill>
                <a:latin typeface="Tahoma" pitchFamily="34" charset="0"/>
                <a:ea typeface="Tahoma" pitchFamily="34" charset="0"/>
                <a:cs typeface="Tahoma" pitchFamily="34" charset="0"/>
              </a:rPr>
              <a:t>…contempt </a:t>
            </a:r>
            <a:r>
              <a:rPr lang="en-US" sz="5200" dirty="0">
                <a:solidFill>
                  <a:schemeClr val="bg1"/>
                </a:solidFill>
                <a:latin typeface="Tahoma" pitchFamily="34" charset="0"/>
                <a:ea typeface="Tahoma" pitchFamily="34" charset="0"/>
                <a:cs typeface="Tahoma" pitchFamily="34" charset="0"/>
              </a:rPr>
              <a:t>for others that they </a:t>
            </a:r>
            <a:r>
              <a:rPr lang="en-US" sz="5200" dirty="0" smtClean="0">
                <a:solidFill>
                  <a:schemeClr val="bg1"/>
                </a:solidFill>
                <a:latin typeface="Tahoma" pitchFamily="34" charset="0"/>
                <a:ea typeface="Tahoma" pitchFamily="34" charset="0"/>
                <a:cs typeface="Tahoma" pitchFamily="34" charset="0"/>
              </a:rPr>
              <a:t>be </a:t>
            </a:r>
            <a:r>
              <a:rPr lang="en-US" sz="5200" dirty="0">
                <a:solidFill>
                  <a:schemeClr val="bg1"/>
                </a:solidFill>
                <a:latin typeface="Tahoma" pitchFamily="34" charset="0"/>
                <a:ea typeface="Tahoma" pitchFamily="34" charset="0"/>
                <a:cs typeface="Tahoma" pitchFamily="34" charset="0"/>
              </a:rPr>
              <a:t>mournful</a:t>
            </a:r>
            <a:r>
              <a:rPr lang="en-US" sz="5200" dirty="0" smtClean="0">
                <a:solidFill>
                  <a:schemeClr val="bg1"/>
                </a:solidFill>
                <a:latin typeface="Tahoma" pitchFamily="34" charset="0"/>
                <a:ea typeface="Tahoma" pitchFamily="34" charset="0"/>
                <a:cs typeface="Tahoma" pitchFamily="34" charset="0"/>
              </a:rPr>
              <a:t>;</a:t>
            </a:r>
          </a:p>
          <a:p>
            <a:pPr marL="609600" indent="-609600" algn="ctr">
              <a:buNone/>
              <a:defRPr/>
            </a:pPr>
            <a:r>
              <a:rPr lang="en-US" sz="1400" dirty="0" smtClean="0">
                <a:solidFill>
                  <a:schemeClr val="bg1"/>
                </a:solidFill>
                <a:latin typeface="Tahoma" pitchFamily="34" charset="0"/>
                <a:ea typeface="Tahoma" pitchFamily="34" charset="0"/>
                <a:cs typeface="Tahoma" pitchFamily="34" charset="0"/>
              </a:rPr>
              <a:t> </a:t>
            </a:r>
            <a:endParaRPr lang="en-US" sz="1400" dirty="0">
              <a:solidFill>
                <a:schemeClr val="bg1"/>
              </a:solidFill>
              <a:latin typeface="Tahoma" pitchFamily="34" charset="0"/>
              <a:ea typeface="Tahoma" pitchFamily="34" charset="0"/>
              <a:cs typeface="Tahoma" pitchFamily="34" charset="0"/>
            </a:endParaRPr>
          </a:p>
          <a:p>
            <a:pPr marL="609600" indent="-609600" algn="ctr">
              <a:buNone/>
              <a:defRPr/>
            </a:pPr>
            <a:r>
              <a:rPr lang="en-US" sz="5200" dirty="0" smtClean="0">
                <a:solidFill>
                  <a:schemeClr val="bg1"/>
                </a:solidFill>
                <a:latin typeface="Tahoma" pitchFamily="34" charset="0"/>
                <a:ea typeface="Tahoma" pitchFamily="34" charset="0"/>
                <a:cs typeface="Tahoma" pitchFamily="34" charset="0"/>
              </a:rPr>
              <a:t>…power in order to be under </a:t>
            </a:r>
            <a:r>
              <a:rPr lang="en-US" sz="5200" dirty="0">
                <a:solidFill>
                  <a:schemeClr val="bg1"/>
                </a:solidFill>
                <a:latin typeface="Tahoma" pitchFamily="34" charset="0"/>
                <a:ea typeface="Tahoma" pitchFamily="34" charset="0"/>
                <a:cs typeface="Tahoma" pitchFamily="34" charset="0"/>
              </a:rPr>
              <a:t>control of God’s </a:t>
            </a:r>
            <a:r>
              <a:rPr lang="en-US" sz="5200" dirty="0" smtClean="0">
                <a:solidFill>
                  <a:schemeClr val="bg1"/>
                </a:solidFill>
                <a:latin typeface="Tahoma" pitchFamily="34" charset="0"/>
                <a:ea typeface="Tahoma" pitchFamily="34" charset="0"/>
                <a:cs typeface="Tahoma" pitchFamily="34" charset="0"/>
              </a:rPr>
              <a:t>word.</a:t>
            </a:r>
          </a:p>
          <a:p>
            <a:pPr marL="609600" indent="-609600" algn="ctr">
              <a:buNone/>
              <a:defRPr/>
            </a:pPr>
            <a:endParaRPr lang="en-US" sz="2600" dirty="0" smtClean="0">
              <a:solidFill>
                <a:schemeClr val="bg1"/>
              </a:solidFill>
              <a:latin typeface="Tahoma" pitchFamily="34" charset="0"/>
              <a:ea typeface="Tahoma" pitchFamily="34" charset="0"/>
              <a:cs typeface="Tahoma" pitchFamily="34" charset="0"/>
            </a:endParaRPr>
          </a:p>
          <a:p>
            <a:pPr marL="609600" indent="-609600" algn="ctr">
              <a:buNone/>
              <a:defRPr/>
            </a:pPr>
            <a:r>
              <a:rPr lang="en-US" sz="5200" dirty="0" smtClean="0">
                <a:solidFill>
                  <a:schemeClr val="bg1"/>
                </a:solidFill>
                <a:latin typeface="Tahoma" pitchFamily="34" charset="0"/>
                <a:ea typeface="Tahoma" pitchFamily="34" charset="0"/>
                <a:cs typeface="Tahoma" pitchFamily="34" charset="0"/>
              </a:rPr>
              <a:t>Therefore they </a:t>
            </a:r>
            <a:r>
              <a:rPr lang="en-US" sz="5200" dirty="0">
                <a:solidFill>
                  <a:schemeClr val="bg1"/>
                </a:solidFill>
                <a:latin typeface="Tahoma" pitchFamily="34" charset="0"/>
                <a:ea typeface="Tahoma" pitchFamily="34" charset="0"/>
                <a:cs typeface="Tahoma" pitchFamily="34" charset="0"/>
              </a:rPr>
              <a:t>were not satisfied with God’s righteousness so as to hunger &amp; thirst for it; </a:t>
            </a:r>
            <a:endParaRPr lang="en-US" sz="5200" dirty="0" smtClean="0">
              <a:solidFill>
                <a:schemeClr val="bg1"/>
              </a:solidFill>
              <a:latin typeface="Tahoma" pitchFamily="34" charset="0"/>
              <a:ea typeface="Tahoma" pitchFamily="34" charset="0"/>
              <a:cs typeface="Tahoma" pitchFamily="34" charset="0"/>
            </a:endParaRPr>
          </a:p>
          <a:p>
            <a:pPr marL="609600" indent="-609600" algn="ctr">
              <a:buNone/>
              <a:defRPr/>
            </a:pPr>
            <a:endParaRPr lang="en-US" sz="1400" dirty="0">
              <a:solidFill>
                <a:schemeClr val="bg1"/>
              </a:solidFill>
              <a:latin typeface="Tahoma" pitchFamily="34" charset="0"/>
              <a:ea typeface="Tahoma" pitchFamily="34" charset="0"/>
              <a:cs typeface="Tahoma" pitchFamily="34" charset="0"/>
            </a:endParaRPr>
          </a:p>
          <a:p>
            <a:pPr marL="609600" indent="-609600" algn="ctr">
              <a:buNone/>
              <a:defRPr/>
            </a:pPr>
            <a:r>
              <a:rPr lang="en-US" sz="5200" dirty="0" smtClean="0">
                <a:solidFill>
                  <a:schemeClr val="bg1"/>
                </a:solidFill>
                <a:latin typeface="Tahoma" pitchFamily="34" charset="0"/>
                <a:ea typeface="Tahoma" pitchFamily="34" charset="0"/>
                <a:cs typeface="Tahoma" pitchFamily="34" charset="0"/>
              </a:rPr>
              <a:t>…</a:t>
            </a:r>
            <a:r>
              <a:rPr lang="en-US" sz="5200" dirty="0">
                <a:solidFill>
                  <a:schemeClr val="bg1"/>
                </a:solidFill>
                <a:latin typeface="Tahoma" pitchFamily="34" charset="0"/>
                <a:ea typeface="Tahoma" pitchFamily="34" charset="0"/>
                <a:cs typeface="Tahoma" pitchFamily="34" charset="0"/>
              </a:rPr>
              <a:t>and were not merciful </a:t>
            </a:r>
            <a:r>
              <a:rPr lang="en-US" sz="5200" dirty="0" smtClean="0">
                <a:solidFill>
                  <a:schemeClr val="bg1"/>
                </a:solidFill>
                <a:latin typeface="Tahoma" pitchFamily="34" charset="0"/>
                <a:ea typeface="Tahoma" pitchFamily="34" charset="0"/>
                <a:cs typeface="Tahoma" pitchFamily="34" charset="0"/>
              </a:rPr>
              <a:t>&amp; </a:t>
            </a:r>
            <a:r>
              <a:rPr lang="en-US" sz="5200" dirty="0">
                <a:solidFill>
                  <a:schemeClr val="bg1"/>
                </a:solidFill>
                <a:latin typeface="Tahoma" pitchFamily="34" charset="0"/>
                <a:ea typeface="Tahoma" pitchFamily="34" charset="0"/>
                <a:cs typeface="Tahoma" pitchFamily="34" charset="0"/>
              </a:rPr>
              <a:t>did not receive </a:t>
            </a:r>
            <a:r>
              <a:rPr lang="en-US" sz="5200" dirty="0" smtClean="0">
                <a:solidFill>
                  <a:schemeClr val="bg1"/>
                </a:solidFill>
                <a:latin typeface="Tahoma" pitchFamily="34" charset="0"/>
                <a:ea typeface="Tahoma" pitchFamily="34" charset="0"/>
                <a:cs typeface="Tahoma" pitchFamily="34" charset="0"/>
              </a:rPr>
              <a:t>God’s mercy.</a:t>
            </a:r>
          </a:p>
          <a:p>
            <a:pPr marL="609600" indent="-609600" algn="ctr">
              <a:buNone/>
              <a:defRPr/>
            </a:pPr>
            <a:r>
              <a:rPr lang="en-US" sz="1800" dirty="0" smtClean="0">
                <a:solidFill>
                  <a:schemeClr val="bg1"/>
                </a:solidFill>
                <a:latin typeface="Tahoma" pitchFamily="34" charset="0"/>
                <a:ea typeface="Tahoma" pitchFamily="34" charset="0"/>
                <a:cs typeface="Tahoma" pitchFamily="34" charset="0"/>
              </a:rPr>
              <a:t>  </a:t>
            </a:r>
          </a:p>
          <a:p>
            <a:pPr marL="609600" indent="-609600" algn="ctr">
              <a:buNone/>
              <a:defRPr/>
            </a:pPr>
            <a:r>
              <a:rPr lang="en-US" sz="5200" dirty="0" smtClean="0">
                <a:solidFill>
                  <a:schemeClr val="bg1"/>
                </a:solidFill>
                <a:latin typeface="Tahoma" pitchFamily="34" charset="0"/>
                <a:ea typeface="Tahoma" pitchFamily="34" charset="0"/>
                <a:cs typeface="Tahoma" pitchFamily="34" charset="0"/>
              </a:rPr>
              <a:t>We must be better than the Pharisees in order to be citizens of the kingdom of heaven.</a:t>
            </a:r>
            <a:endParaRPr lang="en-US" sz="5200" dirty="0">
              <a:solidFill>
                <a:schemeClr val="bg1"/>
              </a:solidFill>
              <a:latin typeface="Tahoma" pitchFamily="34" charset="0"/>
              <a:ea typeface="Tahoma" pitchFamily="34" charset="0"/>
              <a:cs typeface="Tahoma" pitchFamily="34" charset="0"/>
            </a:endParaRPr>
          </a:p>
          <a:p>
            <a:pPr marL="609600" indent="-609600" algn="ctr">
              <a:buNone/>
              <a:defRPr/>
            </a:pPr>
            <a:r>
              <a:rPr lang="en-US" dirty="0" smtClean="0">
                <a:solidFill>
                  <a:schemeClr val="bg1"/>
                </a:solidFill>
                <a:latin typeface="Tahoma" pitchFamily="34" charset="0"/>
                <a:ea typeface="Tahoma" pitchFamily="34" charset="0"/>
                <a:cs typeface="Tahoma" pitchFamily="34" charset="0"/>
              </a:rPr>
              <a:t> </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p:cTn id="4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3">
                                            <p:txEl>
                                              <p:pRg st="10" end="1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 calcmode="lin" valueType="num">
                                      <p:cBhvr>
                                        <p:cTn id="49"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5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sz="6600" dirty="0" smtClean="0">
                <a:solidFill>
                  <a:srgbClr val="FFFF00"/>
                </a:solidFill>
                <a:effectLst/>
                <a:latin typeface="Tahoma" pitchFamily="34" charset="0"/>
                <a:ea typeface="Tahoma" pitchFamily="34" charset="0"/>
                <a:cs typeface="Tahoma" pitchFamily="34" charset="0"/>
              </a:rPr>
              <a:t>The Merciful Do Not Condone Sin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lnSpcReduction="10000"/>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But on the other hand, you aren’t merciful just because you are willing to overlook, excuse or forgive any sin that someone commits. </a:t>
            </a: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We must study the Bible so that we handle it accurately and be approved to God.                           (2 Timothy 2:15) </a:t>
            </a: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Mercy must be in accordance with God’s truth to be pleasing to </a:t>
            </a:r>
            <a:r>
              <a:rPr lang="en-US" dirty="0" smtClean="0">
                <a:solidFill>
                  <a:schemeClr val="bg1"/>
                </a:solidFill>
                <a:latin typeface="Tahoma" pitchFamily="34" charset="0"/>
                <a:ea typeface="Tahoma" pitchFamily="34" charset="0"/>
                <a:cs typeface="Tahoma" pitchFamily="34" charset="0"/>
              </a:rPr>
              <a:t>Him </a:t>
            </a:r>
            <a:r>
              <a:rPr lang="en-US" dirty="0">
                <a:solidFill>
                  <a:schemeClr val="bg1"/>
                </a:solidFill>
                <a:latin typeface="Tahoma" pitchFamily="34" charset="0"/>
                <a:ea typeface="Tahoma" pitchFamily="34" charset="0"/>
                <a:cs typeface="Tahoma" pitchFamily="34" charset="0"/>
              </a:rPr>
              <a:t>(Psalm 85:10</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7700" dirty="0" smtClean="0">
                <a:solidFill>
                  <a:srgbClr val="FFFF00"/>
                </a:solidFill>
                <a:latin typeface="Tahoma" pitchFamily="34" charset="0"/>
                <a:ea typeface="Tahoma" pitchFamily="34" charset="0"/>
                <a:cs typeface="Tahoma" pitchFamily="34" charset="0"/>
              </a:rPr>
              <a:t>Definition of Mercy</a:t>
            </a:r>
            <a:endParaRPr lang="en-US" sz="77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marL="609600" indent="-609600" algn="ctr">
              <a:buNone/>
              <a:defRPr/>
            </a:pPr>
            <a:endParaRPr lang="en-US" sz="5400" i="1" dirty="0" smtClean="0">
              <a:solidFill>
                <a:schemeClr val="bg1"/>
              </a:solidFill>
              <a:latin typeface="Tahoma" pitchFamily="34" charset="0"/>
              <a:ea typeface="Tahoma" pitchFamily="34" charset="0"/>
              <a:cs typeface="Tahoma" pitchFamily="34" charset="0"/>
            </a:endParaRPr>
          </a:p>
          <a:p>
            <a:pPr marL="609600" indent="-609600" algn="ctr">
              <a:buNone/>
              <a:defRPr/>
            </a:pPr>
            <a:r>
              <a:rPr lang="en-US" sz="5400" i="1" dirty="0" smtClean="0">
                <a:solidFill>
                  <a:schemeClr val="bg1"/>
                </a:solidFill>
                <a:latin typeface="Tahoma" pitchFamily="34" charset="0"/>
                <a:ea typeface="Tahoma" pitchFamily="34" charset="0"/>
                <a:cs typeface="Tahoma" pitchFamily="34" charset="0"/>
              </a:rPr>
              <a:t>“</a:t>
            </a:r>
            <a:r>
              <a:rPr lang="en-US" sz="5400" i="1" dirty="0">
                <a:solidFill>
                  <a:schemeClr val="bg1"/>
                </a:solidFill>
                <a:latin typeface="Tahoma" pitchFamily="34" charset="0"/>
                <a:ea typeface="Tahoma" pitchFamily="34" charset="0"/>
                <a:cs typeface="Tahoma" pitchFamily="34" charset="0"/>
              </a:rPr>
              <a:t>compassionate or kindly forbearance shown toward an offender, an enemy, or other person in one's power…the discretionary power of a judge to pardon someone or to mitigate punishment…”                            </a:t>
            </a:r>
            <a:r>
              <a:rPr lang="en-US" sz="5400" i="1" dirty="0" smtClean="0">
                <a:solidFill>
                  <a:schemeClr val="bg1"/>
                </a:solidFill>
                <a:latin typeface="Tahoma" pitchFamily="34" charset="0"/>
                <a:ea typeface="Tahoma" pitchFamily="34" charset="0"/>
                <a:cs typeface="Tahoma" pitchFamily="34" charset="0"/>
              </a:rPr>
              <a:t>   </a:t>
            </a:r>
            <a:r>
              <a:rPr lang="en-US" sz="5400" i="1" dirty="0">
                <a:solidFill>
                  <a:schemeClr val="bg1"/>
                </a:solidFill>
                <a:latin typeface="Tahoma" pitchFamily="34" charset="0"/>
                <a:ea typeface="Tahoma" pitchFamily="34" charset="0"/>
                <a:cs typeface="Tahoma" pitchFamily="34" charset="0"/>
              </a:rPr>
              <a:t>-</a:t>
            </a:r>
            <a:r>
              <a:rPr lang="en-US" sz="5400" dirty="0" err="1">
                <a:solidFill>
                  <a:schemeClr val="bg1"/>
                </a:solidFill>
                <a:latin typeface="Tahoma" pitchFamily="34" charset="0"/>
                <a:ea typeface="Tahoma" pitchFamily="34" charset="0"/>
                <a:cs typeface="Tahoma" pitchFamily="34" charset="0"/>
              </a:rPr>
              <a:t>dictionary.com</a:t>
            </a:r>
            <a:r>
              <a:rPr lang="en-US" sz="5400" dirty="0">
                <a:solidFill>
                  <a:schemeClr val="bg1"/>
                </a:solidFill>
                <a:latin typeface="Tahoma" pitchFamily="34" charset="0"/>
                <a:ea typeface="Tahoma" pitchFamily="34" charset="0"/>
                <a:cs typeface="Tahoma" pitchFamily="34" charset="0"/>
              </a:rPr>
              <a:t> </a:t>
            </a:r>
            <a:r>
              <a:rPr lang="en-US" sz="5400" dirty="0" smtClean="0">
                <a:solidFill>
                  <a:schemeClr val="bg1"/>
                </a:solidFill>
                <a:latin typeface="Tahoma" pitchFamily="34" charset="0"/>
                <a:ea typeface="Tahoma" pitchFamily="34" charset="0"/>
                <a:cs typeface="Tahoma" pitchFamily="34" charset="0"/>
              </a:rPr>
              <a:t>unabridged</a:t>
            </a:r>
            <a:endParaRPr lang="en-US" sz="5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7200" dirty="0" smtClean="0">
                <a:solidFill>
                  <a:srgbClr val="FFFF00"/>
                </a:solidFill>
                <a:effectLst/>
                <a:latin typeface="Tahoma" pitchFamily="34" charset="0"/>
                <a:ea typeface="Tahoma" pitchFamily="34" charset="0"/>
                <a:cs typeface="Tahoma" pitchFamily="34" charset="0"/>
              </a:rPr>
              <a:t>Differences (law, mercy, &amp; grace)</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marL="609600" indent="-609600" algn="ctr">
              <a:buNone/>
              <a:defRPr/>
            </a:pPr>
            <a:r>
              <a:rPr lang="en-US" sz="4800" dirty="0">
                <a:solidFill>
                  <a:schemeClr val="bg1"/>
                </a:solidFill>
                <a:latin typeface="Tahoma" pitchFamily="34" charset="0"/>
                <a:ea typeface="Tahoma" pitchFamily="34" charset="0"/>
                <a:cs typeface="Tahoma" pitchFamily="34" charset="0"/>
              </a:rPr>
              <a:t>The law (getting what we deserve). Heb. 2:2 </a:t>
            </a:r>
            <a:r>
              <a:rPr lang="en-US" sz="4800" dirty="0" smtClean="0">
                <a:solidFill>
                  <a:schemeClr val="bg1"/>
                </a:solidFill>
                <a:latin typeface="Tahoma" pitchFamily="34" charset="0"/>
                <a:ea typeface="Tahoma" pitchFamily="34" charset="0"/>
                <a:cs typeface="Tahoma" pitchFamily="34" charset="0"/>
              </a:rPr>
              <a:t>[punishment]</a:t>
            </a:r>
            <a:endParaRPr lang="en-US" sz="4800" dirty="0">
              <a:solidFill>
                <a:schemeClr val="bg1"/>
              </a:solidFill>
              <a:latin typeface="Tahoma" pitchFamily="34" charset="0"/>
              <a:ea typeface="Tahoma" pitchFamily="34" charset="0"/>
              <a:cs typeface="Tahoma" pitchFamily="34" charset="0"/>
            </a:endParaRPr>
          </a:p>
          <a:p>
            <a:pPr marL="609600" indent="-609600" algn="ctr">
              <a:buNone/>
              <a:defRPr/>
            </a:pPr>
            <a:endParaRPr lang="en-US" sz="3200" dirty="0">
              <a:solidFill>
                <a:schemeClr val="bg1"/>
              </a:solidFill>
              <a:latin typeface="Tahoma" pitchFamily="34" charset="0"/>
              <a:ea typeface="Tahoma" pitchFamily="34" charset="0"/>
              <a:cs typeface="Tahoma" pitchFamily="34" charset="0"/>
            </a:endParaRPr>
          </a:p>
          <a:p>
            <a:pPr marL="609600" indent="-609600" algn="ctr">
              <a:buNone/>
              <a:defRPr/>
            </a:pPr>
            <a:r>
              <a:rPr lang="en-US" sz="4800" dirty="0">
                <a:solidFill>
                  <a:schemeClr val="bg1"/>
                </a:solidFill>
                <a:latin typeface="Tahoma" pitchFamily="34" charset="0"/>
                <a:ea typeface="Tahoma" pitchFamily="34" charset="0"/>
                <a:cs typeface="Tahoma" pitchFamily="34" charset="0"/>
              </a:rPr>
              <a:t>Mercy (not getting what we deserve). </a:t>
            </a:r>
            <a:r>
              <a:rPr lang="en-US" sz="4800" dirty="0" err="1">
                <a:solidFill>
                  <a:schemeClr val="bg1"/>
                </a:solidFill>
                <a:latin typeface="Tahoma" pitchFamily="34" charset="0"/>
                <a:ea typeface="Tahoma" pitchFamily="34" charset="0"/>
                <a:cs typeface="Tahoma" pitchFamily="34" charset="0"/>
              </a:rPr>
              <a:t>Lk</a:t>
            </a:r>
            <a:r>
              <a:rPr lang="en-US" sz="4800" dirty="0">
                <a:solidFill>
                  <a:schemeClr val="bg1"/>
                </a:solidFill>
                <a:latin typeface="Tahoma" pitchFamily="34" charset="0"/>
                <a:ea typeface="Tahoma" pitchFamily="34" charset="0"/>
                <a:cs typeface="Tahoma" pitchFamily="34" charset="0"/>
              </a:rPr>
              <a:t>. 18:13 </a:t>
            </a:r>
            <a:r>
              <a:rPr lang="en-US" sz="4800" dirty="0" smtClean="0">
                <a:solidFill>
                  <a:schemeClr val="bg1"/>
                </a:solidFill>
                <a:latin typeface="Tahoma" pitchFamily="34" charset="0"/>
                <a:ea typeface="Tahoma" pitchFamily="34" charset="0"/>
                <a:cs typeface="Tahoma" pitchFamily="34" charset="0"/>
              </a:rPr>
              <a:t>[unmerited </a:t>
            </a:r>
            <a:r>
              <a:rPr lang="en-US" sz="4800" dirty="0">
                <a:solidFill>
                  <a:schemeClr val="bg1"/>
                </a:solidFill>
                <a:latin typeface="Tahoma" pitchFamily="34" charset="0"/>
                <a:ea typeface="Tahoma" pitchFamily="34" charset="0"/>
                <a:cs typeface="Tahoma" pitchFamily="34" charset="0"/>
              </a:rPr>
              <a:t>pardon from </a:t>
            </a:r>
            <a:r>
              <a:rPr lang="en-US" sz="4800" dirty="0" smtClean="0">
                <a:solidFill>
                  <a:schemeClr val="bg1"/>
                </a:solidFill>
                <a:latin typeface="Tahoma" pitchFamily="34" charset="0"/>
                <a:ea typeface="Tahoma" pitchFamily="34" charset="0"/>
                <a:cs typeface="Tahoma" pitchFamily="34" charset="0"/>
              </a:rPr>
              <a:t>condemnation]</a:t>
            </a:r>
            <a:endParaRPr lang="en-US" sz="4800" dirty="0">
              <a:solidFill>
                <a:schemeClr val="bg1"/>
              </a:solidFill>
              <a:latin typeface="Tahoma" pitchFamily="34" charset="0"/>
              <a:ea typeface="Tahoma" pitchFamily="34" charset="0"/>
              <a:cs typeface="Tahoma" pitchFamily="34" charset="0"/>
            </a:endParaRPr>
          </a:p>
          <a:p>
            <a:pPr marL="609600" indent="-609600" algn="ctr">
              <a:buNone/>
              <a:defRPr/>
            </a:pPr>
            <a:endParaRPr lang="en-US" sz="3200" dirty="0">
              <a:solidFill>
                <a:schemeClr val="bg1"/>
              </a:solidFill>
              <a:latin typeface="Tahoma" pitchFamily="34" charset="0"/>
              <a:ea typeface="Tahoma" pitchFamily="34" charset="0"/>
              <a:cs typeface="Tahoma" pitchFamily="34" charset="0"/>
            </a:endParaRPr>
          </a:p>
          <a:p>
            <a:pPr marL="609600" indent="-609600" algn="ctr">
              <a:buNone/>
              <a:defRPr/>
            </a:pPr>
            <a:r>
              <a:rPr lang="en-US" sz="4800" dirty="0">
                <a:solidFill>
                  <a:schemeClr val="bg1"/>
                </a:solidFill>
                <a:latin typeface="Tahoma" pitchFamily="34" charset="0"/>
                <a:ea typeface="Tahoma" pitchFamily="34" charset="0"/>
                <a:cs typeface="Tahoma" pitchFamily="34" charset="0"/>
              </a:rPr>
              <a:t>Grace (getting what we don’t deserve</a:t>
            </a:r>
            <a:r>
              <a:rPr lang="en-US" sz="4800" dirty="0" smtClean="0">
                <a:solidFill>
                  <a:schemeClr val="bg1"/>
                </a:solidFill>
                <a:latin typeface="Tahoma" pitchFamily="34" charset="0"/>
                <a:ea typeface="Tahoma" pitchFamily="34" charset="0"/>
                <a:cs typeface="Tahoma" pitchFamily="34" charset="0"/>
              </a:rPr>
              <a:t>).            [unmerited </a:t>
            </a:r>
            <a:r>
              <a:rPr lang="en-US" sz="4800" dirty="0">
                <a:solidFill>
                  <a:schemeClr val="bg1"/>
                </a:solidFill>
                <a:latin typeface="Tahoma" pitchFamily="34" charset="0"/>
                <a:ea typeface="Tahoma" pitchFamily="34" charset="0"/>
                <a:cs typeface="Tahoma" pitchFamily="34" charset="0"/>
              </a:rPr>
              <a:t>favor- eternal life- Eph. </a:t>
            </a:r>
            <a:r>
              <a:rPr lang="en-US" sz="4800" dirty="0" smtClean="0">
                <a:solidFill>
                  <a:schemeClr val="bg1"/>
                </a:solidFill>
                <a:latin typeface="Tahoma" pitchFamily="34" charset="0"/>
                <a:ea typeface="Tahoma" pitchFamily="34" charset="0"/>
                <a:cs typeface="Tahoma" pitchFamily="34" charset="0"/>
              </a:rPr>
              <a:t>2:5ff</a:t>
            </a:r>
            <a:r>
              <a:rPr lang="en-US" sz="4800" dirty="0">
                <a:solidFill>
                  <a:schemeClr val="bg1"/>
                </a:solidFill>
                <a:latin typeface="Tahoma" pitchFamily="34" charset="0"/>
                <a:ea typeface="Tahoma" pitchFamily="34" charset="0"/>
                <a:cs typeface="Tahoma"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7200" dirty="0" smtClean="0">
                <a:solidFill>
                  <a:srgbClr val="FFFF00"/>
                </a:solidFill>
                <a:latin typeface="Tahoma" pitchFamily="34" charset="0"/>
                <a:ea typeface="Tahoma" pitchFamily="34" charset="0"/>
                <a:cs typeface="Tahoma" pitchFamily="34" charset="0"/>
              </a:rPr>
              <a:t>God is Merciful</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fontScale="92500"/>
          </a:bodyPr>
          <a:lstStyle/>
          <a:p>
            <a:pPr marL="609600" indent="-609600" algn="ctr">
              <a:buNone/>
              <a:defRPr/>
            </a:pPr>
            <a:r>
              <a:rPr lang="en-US" sz="4800" dirty="0">
                <a:solidFill>
                  <a:schemeClr val="bg1"/>
                </a:solidFill>
                <a:latin typeface="Tahoma" pitchFamily="34" charset="0"/>
                <a:ea typeface="Tahoma" pitchFamily="34" charset="0"/>
                <a:cs typeface="Tahoma" pitchFamily="34" charset="0"/>
              </a:rPr>
              <a:t>God redeemed the Israelites from Egyptian bondage. (Exodus 15:13)</a:t>
            </a: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sz="4800" dirty="0">
                <a:solidFill>
                  <a:schemeClr val="bg1"/>
                </a:solidFill>
                <a:latin typeface="Tahoma" pitchFamily="34" charset="0"/>
                <a:ea typeface="Tahoma" pitchFamily="34" charset="0"/>
                <a:cs typeface="Tahoma" pitchFamily="34" charset="0"/>
              </a:rPr>
              <a:t>God is merciful and keeps his covenant to a thousand generations to those who love Him and keep His </a:t>
            </a:r>
            <a:r>
              <a:rPr lang="en-US" sz="4800" dirty="0" smtClean="0">
                <a:solidFill>
                  <a:schemeClr val="bg1"/>
                </a:solidFill>
                <a:latin typeface="Tahoma" pitchFamily="34" charset="0"/>
                <a:ea typeface="Tahoma" pitchFamily="34" charset="0"/>
                <a:cs typeface="Tahoma" pitchFamily="34" charset="0"/>
              </a:rPr>
              <a:t>commandments </a:t>
            </a:r>
            <a:r>
              <a:rPr lang="en-US" sz="4800" dirty="0">
                <a:solidFill>
                  <a:schemeClr val="bg1"/>
                </a:solidFill>
                <a:latin typeface="Tahoma" pitchFamily="34" charset="0"/>
                <a:ea typeface="Tahoma" pitchFamily="34" charset="0"/>
                <a:cs typeface="Tahoma" pitchFamily="34" charset="0"/>
              </a:rPr>
              <a:t>(Deut. 7:9</a:t>
            </a:r>
            <a:r>
              <a:rPr lang="en-US" sz="4800" dirty="0" smtClean="0">
                <a:solidFill>
                  <a:schemeClr val="bg1"/>
                </a:solidFill>
                <a:latin typeface="Tahoma" pitchFamily="34" charset="0"/>
                <a:ea typeface="Tahoma" pitchFamily="34" charset="0"/>
                <a:cs typeface="Tahoma" pitchFamily="34" charset="0"/>
              </a:rPr>
              <a:t>).</a:t>
            </a:r>
            <a:endParaRPr lang="en-US" sz="4800" dirty="0">
              <a:solidFill>
                <a:schemeClr val="bg1"/>
              </a:solidFill>
              <a:latin typeface="Tahoma" pitchFamily="34" charset="0"/>
              <a:ea typeface="Tahoma" pitchFamily="34" charset="0"/>
              <a:cs typeface="Tahoma" pitchFamily="34" charset="0"/>
            </a:endParaRP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sz="4800" dirty="0">
                <a:solidFill>
                  <a:schemeClr val="bg1"/>
                </a:solidFill>
                <a:latin typeface="Tahoma" pitchFamily="34" charset="0"/>
                <a:ea typeface="Tahoma" pitchFamily="34" charset="0"/>
                <a:cs typeface="Tahoma" pitchFamily="34" charset="0"/>
              </a:rPr>
              <a:t>God’s justice demands punishment for sin but because of His rich mercy, He sent Jesus to suffer the penalty for our sins, sparing us of Divine </a:t>
            </a:r>
            <a:r>
              <a:rPr lang="en-US" sz="4800" dirty="0" smtClean="0">
                <a:solidFill>
                  <a:schemeClr val="bg1"/>
                </a:solidFill>
                <a:latin typeface="Tahoma" pitchFamily="34" charset="0"/>
                <a:ea typeface="Tahoma" pitchFamily="34" charset="0"/>
                <a:cs typeface="Tahoma" pitchFamily="34" charset="0"/>
              </a:rPr>
              <a:t>wrath </a:t>
            </a:r>
            <a:r>
              <a:rPr lang="en-US" sz="4800" dirty="0">
                <a:solidFill>
                  <a:schemeClr val="bg1"/>
                </a:solidFill>
                <a:latin typeface="Tahoma" pitchFamily="34" charset="0"/>
                <a:ea typeface="Tahoma" pitchFamily="34" charset="0"/>
                <a:cs typeface="Tahoma" pitchFamily="34" charset="0"/>
              </a:rPr>
              <a:t>(Rom. </a:t>
            </a:r>
            <a:r>
              <a:rPr lang="en-US" sz="4800" dirty="0" smtClean="0">
                <a:solidFill>
                  <a:schemeClr val="bg1"/>
                </a:solidFill>
                <a:latin typeface="Tahoma" pitchFamily="34" charset="0"/>
                <a:ea typeface="Tahoma" pitchFamily="34" charset="0"/>
                <a:cs typeface="Tahoma" pitchFamily="34" charset="0"/>
              </a:rPr>
              <a:t>5:6-9).</a:t>
            </a:r>
            <a:endParaRPr lang="en-US" sz="48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7200" dirty="0" smtClean="0">
                <a:solidFill>
                  <a:srgbClr val="FFFF00"/>
                </a:solidFill>
                <a:latin typeface="Tahoma" pitchFamily="34" charset="0"/>
                <a:ea typeface="Tahoma" pitchFamily="34" charset="0"/>
                <a:cs typeface="Tahoma" pitchFamily="34" charset="0"/>
              </a:rPr>
              <a:t>Jesus is Merciful</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marL="609600" indent="-609600" algn="ctr">
              <a:buNone/>
              <a:defRPr/>
            </a:pPr>
            <a:r>
              <a:rPr lang="en-US" sz="4400" dirty="0">
                <a:solidFill>
                  <a:schemeClr val="bg1"/>
                </a:solidFill>
                <a:latin typeface="Tahoma" pitchFamily="34" charset="0"/>
                <a:ea typeface="Tahoma" pitchFamily="34" charset="0"/>
                <a:cs typeface="Tahoma" pitchFamily="34" charset="0"/>
              </a:rPr>
              <a:t>Jesus had compassion on people and acted on it. </a:t>
            </a: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sz="4400" dirty="0">
                <a:solidFill>
                  <a:schemeClr val="bg1"/>
                </a:solidFill>
                <a:latin typeface="Tahoma" pitchFamily="34" charset="0"/>
                <a:ea typeface="Tahoma" pitchFamily="34" charset="0"/>
                <a:cs typeface="Tahoma" pitchFamily="34" charset="0"/>
              </a:rPr>
              <a:t>He healed the blind (Matt. 9:27); an epileptic child (Matt. 17:15); a Canaanite woman’s demon possessed daughter (Matt. 15:22); and healed every kind of sickness and disease among the </a:t>
            </a:r>
            <a:r>
              <a:rPr lang="en-US" sz="4400" dirty="0" smtClean="0">
                <a:solidFill>
                  <a:schemeClr val="bg1"/>
                </a:solidFill>
                <a:latin typeface="Tahoma" pitchFamily="34" charset="0"/>
                <a:ea typeface="Tahoma" pitchFamily="34" charset="0"/>
                <a:cs typeface="Tahoma" pitchFamily="34" charset="0"/>
              </a:rPr>
              <a:t>people </a:t>
            </a:r>
            <a:r>
              <a:rPr lang="en-US" sz="4400" dirty="0">
                <a:solidFill>
                  <a:schemeClr val="bg1"/>
                </a:solidFill>
                <a:latin typeface="Tahoma" pitchFamily="34" charset="0"/>
                <a:ea typeface="Tahoma" pitchFamily="34" charset="0"/>
                <a:cs typeface="Tahoma" pitchFamily="34" charset="0"/>
              </a:rPr>
              <a:t>(Matt. 9:35</a:t>
            </a:r>
            <a:r>
              <a:rPr lang="en-US" sz="4400" dirty="0" smtClean="0">
                <a:solidFill>
                  <a:schemeClr val="bg1"/>
                </a:solidFill>
                <a:latin typeface="Tahoma" pitchFamily="34" charset="0"/>
                <a:ea typeface="Tahoma" pitchFamily="34" charset="0"/>
                <a:cs typeface="Tahoma" pitchFamily="34" charset="0"/>
              </a:rPr>
              <a:t>).</a:t>
            </a:r>
            <a:endParaRPr lang="en-US" sz="4400" dirty="0">
              <a:solidFill>
                <a:schemeClr val="bg1"/>
              </a:solidFill>
              <a:latin typeface="Tahoma" pitchFamily="34" charset="0"/>
              <a:ea typeface="Tahoma" pitchFamily="34" charset="0"/>
              <a:cs typeface="Tahoma" pitchFamily="34" charset="0"/>
            </a:endParaRP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sz="4400" dirty="0">
                <a:solidFill>
                  <a:schemeClr val="bg1"/>
                </a:solidFill>
                <a:latin typeface="Tahoma" pitchFamily="34" charset="0"/>
                <a:ea typeface="Tahoma" pitchFamily="34" charset="0"/>
                <a:cs typeface="Tahoma" pitchFamily="34" charset="0"/>
              </a:rPr>
              <a:t>Instead of requesting punishment upon those who demanded that he be crucified, He asked the Father that they be </a:t>
            </a:r>
            <a:r>
              <a:rPr lang="en-US" sz="4400" dirty="0" smtClean="0">
                <a:solidFill>
                  <a:schemeClr val="bg1"/>
                </a:solidFill>
                <a:latin typeface="Tahoma" pitchFamily="34" charset="0"/>
                <a:ea typeface="Tahoma" pitchFamily="34" charset="0"/>
                <a:cs typeface="Tahoma" pitchFamily="34" charset="0"/>
              </a:rPr>
              <a:t>forgiven </a:t>
            </a:r>
            <a:r>
              <a:rPr lang="en-US" sz="4400" dirty="0">
                <a:solidFill>
                  <a:schemeClr val="bg1"/>
                </a:solidFill>
                <a:latin typeface="Tahoma" pitchFamily="34" charset="0"/>
                <a:ea typeface="Tahoma" pitchFamily="34" charset="0"/>
                <a:cs typeface="Tahoma" pitchFamily="34" charset="0"/>
              </a:rPr>
              <a:t>(Luke 23:34</a:t>
            </a:r>
            <a:r>
              <a:rPr lang="en-US" sz="4400" dirty="0" smtClean="0">
                <a:solidFill>
                  <a:schemeClr val="bg1"/>
                </a:solidFill>
                <a:latin typeface="Tahoma" pitchFamily="34" charset="0"/>
                <a:ea typeface="Tahoma" pitchFamily="34" charset="0"/>
                <a:cs typeface="Tahoma" pitchFamily="34" charset="0"/>
              </a:rPr>
              <a:t>).</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1178</Words>
  <Application>Microsoft Office PowerPoint</Application>
  <PresentationFormat>Custom</PresentationFormat>
  <Paragraphs>99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Merciful receive Mercy</vt:lpstr>
      <vt:lpstr>Introduction</vt:lpstr>
      <vt:lpstr>The Pharisees were Unmerciful</vt:lpstr>
      <vt:lpstr>The Pharisees didn’t receive Mercy</vt:lpstr>
      <vt:lpstr>The Merciful Do Not Condone Sin</vt:lpstr>
      <vt:lpstr>Definition of Mercy</vt:lpstr>
      <vt:lpstr>Differences (law, mercy, &amp; grace)</vt:lpstr>
      <vt:lpstr>God is Merciful</vt:lpstr>
      <vt:lpstr>Jesus is Merciful</vt:lpstr>
      <vt:lpstr>Jesus is Merciful</vt:lpstr>
      <vt:lpstr>Those Forgiven Much Love Much</vt:lpstr>
      <vt:lpstr>The Good Samaritan showed Mercy</vt:lpstr>
      <vt:lpstr>Do We Show Mercy?  Are you merciful?</vt:lpstr>
      <vt:lpstr>Conclusion</vt:lpstr>
      <vt:lpstr>Conclusion</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Merciful receive Mercy</dc:title>
  <dc:creator>Steven Lawrence Locklair</dc:creator>
  <cp:lastModifiedBy>Steven Lawrence Locklair</cp:lastModifiedBy>
  <cp:revision>1</cp:revision>
  <dcterms:created xsi:type="dcterms:W3CDTF">2013-12-29T21:22:59Z</dcterms:created>
  <dcterms:modified xsi:type="dcterms:W3CDTF">2013-12-29T22:09:33Z</dcterms:modified>
</cp:coreProperties>
</file>