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257" r:id="rId3"/>
    <p:sldId id="258" r:id="rId4"/>
    <p:sldId id="263" r:id="rId5"/>
    <p:sldId id="264" r:id="rId6"/>
    <p:sldId id="260" r:id="rId7"/>
    <p:sldId id="261" r:id="rId8"/>
    <p:sldId id="265" r:id="rId9"/>
    <p:sldId id="266" r:id="rId10"/>
    <p:sldId id="267" r:id="rId11"/>
    <p:sldId id="268" r:id="rId12"/>
  </p:sldIdLst>
  <p:sldSz cx="14630400" cy="8229600"/>
  <p:notesSz cx="9144000" cy="6858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008" y="-180"/>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D7339A5C-3D99-4FBC-A950-61CF852830E3}" type="datetimeFigureOut">
              <a:rPr lang="en-US" smtClean="0"/>
              <a:pPr/>
              <a:t>1/19/2014</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8AE3EEB2-3C54-40CD-9125-267035CDCE7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277976-3E17-4A2C-B8A1-358AE36D1CB4}" type="datetimeFigureOut">
              <a:rPr lang="en-US" smtClean="0"/>
              <a:pPr/>
              <a:t>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B407F-BB98-4843-B8E8-C5897619771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277976-3E17-4A2C-B8A1-358AE36D1CB4}" type="datetimeFigureOut">
              <a:rPr lang="en-US" smtClean="0"/>
              <a:pPr/>
              <a:t>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B407F-BB98-4843-B8E8-C5897619771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277976-3E17-4A2C-B8A1-358AE36D1CB4}" type="datetimeFigureOut">
              <a:rPr lang="en-US" smtClean="0"/>
              <a:pPr/>
              <a:t>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B407F-BB98-4843-B8E8-C5897619771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277976-3E17-4A2C-B8A1-358AE36D1CB4}" type="datetimeFigureOut">
              <a:rPr lang="en-US" smtClean="0"/>
              <a:pPr/>
              <a:t>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B407F-BB98-4843-B8E8-C5897619771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277976-3E17-4A2C-B8A1-358AE36D1CB4}" type="datetimeFigureOut">
              <a:rPr lang="en-US" smtClean="0"/>
              <a:pPr/>
              <a:t>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B407F-BB98-4843-B8E8-C5897619771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277976-3E17-4A2C-B8A1-358AE36D1CB4}" type="datetimeFigureOut">
              <a:rPr lang="en-US" smtClean="0"/>
              <a:pPr/>
              <a:t>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2B407F-BB98-4843-B8E8-C5897619771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277976-3E17-4A2C-B8A1-358AE36D1CB4}" type="datetimeFigureOut">
              <a:rPr lang="en-US" smtClean="0"/>
              <a:pPr/>
              <a:t>1/19/2014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2B407F-BB98-4843-B8E8-C5897619771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277976-3E17-4A2C-B8A1-358AE36D1CB4}" type="datetimeFigureOut">
              <a:rPr lang="en-US" smtClean="0"/>
              <a:pPr/>
              <a:t>1/19/2014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2B407F-BB98-4843-B8E8-C5897619771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277976-3E17-4A2C-B8A1-358AE36D1CB4}" type="datetimeFigureOut">
              <a:rPr lang="en-US" smtClean="0"/>
              <a:pPr/>
              <a:t>1/19/2014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2B407F-BB98-4843-B8E8-C5897619771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277976-3E17-4A2C-B8A1-358AE36D1CB4}" type="datetimeFigureOut">
              <a:rPr lang="en-US" smtClean="0"/>
              <a:pPr/>
              <a:t>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2B407F-BB98-4843-B8E8-C5897619771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277976-3E17-4A2C-B8A1-358AE36D1CB4}" type="datetimeFigureOut">
              <a:rPr lang="en-US" smtClean="0"/>
              <a:pPr/>
              <a:t>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2B407F-BB98-4843-B8E8-C5897619771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20277976-3E17-4A2C-B8A1-358AE36D1CB4}" type="datetimeFigureOut">
              <a:rPr lang="en-US" smtClean="0"/>
              <a:pPr/>
              <a:t>1/19/2014</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D52B407F-BB98-4843-B8E8-C5897619771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4630400" cy="8229600"/>
          </a:xfrm>
        </p:spPr>
        <p:txBody>
          <a:bodyPr>
            <a:normAutofit/>
          </a:bodyPr>
          <a:lstStyle/>
          <a:p>
            <a:r>
              <a:rPr lang="en-US" sz="16600" dirty="0" smtClean="0">
                <a:solidFill>
                  <a:srgbClr val="FFFF00"/>
                </a:solidFill>
                <a:latin typeface="Tahoma" pitchFamily="34" charset="0"/>
                <a:ea typeface="Tahoma" pitchFamily="34" charset="0"/>
                <a:cs typeface="Tahoma" pitchFamily="34" charset="0"/>
              </a:rPr>
              <a:t>God’s Questions to Adam and Eve</a:t>
            </a:r>
            <a:endParaRPr lang="en-US" sz="16600" dirty="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“What is this you have done?”</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371600"/>
            <a:ext cx="14630400" cy="6858000"/>
          </a:xfrm>
        </p:spPr>
        <p:txBody>
          <a:bodyPr>
            <a:normAutofit lnSpcReduction="10000"/>
          </a:bodyPr>
          <a:lstStyle/>
          <a:p>
            <a:pPr marL="609600" indent="-609600" algn="ctr">
              <a:buClr>
                <a:srgbClr val="000000"/>
              </a:buClr>
              <a:buSzPct val="25000"/>
              <a:buFontTx/>
              <a:buNone/>
            </a:pPr>
            <a:r>
              <a:rPr lang="en-US" sz="4400" dirty="0" smtClean="0">
                <a:solidFill>
                  <a:schemeClr val="bg1"/>
                </a:solidFill>
                <a:effectLst>
                  <a:outerShdw blurRad="38100" dist="38100" dir="2700000" algn="tl">
                    <a:srgbClr val="000514"/>
                  </a:outerShdw>
                </a:effectLst>
                <a:latin typeface="Tahoma" pitchFamily="34" charset="0"/>
              </a:rPr>
              <a:t>But sometimes the answer to the question is </a:t>
            </a:r>
            <a:r>
              <a:rPr lang="en-US" sz="4400" i="1" dirty="0" smtClean="0">
                <a:solidFill>
                  <a:schemeClr val="bg1"/>
                </a:solidFill>
                <a:effectLst>
                  <a:outerShdw blurRad="38100" dist="38100" dir="2700000" algn="tl">
                    <a:srgbClr val="000514"/>
                  </a:outerShdw>
                </a:effectLst>
                <a:latin typeface="Tahoma" pitchFamily="34" charset="0"/>
              </a:rPr>
              <a:t>“nothing”</a:t>
            </a:r>
            <a:r>
              <a:rPr lang="en-US" sz="4400" dirty="0" smtClean="0">
                <a:solidFill>
                  <a:schemeClr val="bg1"/>
                </a:solidFill>
                <a:effectLst>
                  <a:outerShdw blurRad="38100" dist="38100" dir="2700000" algn="tl">
                    <a:srgbClr val="000514"/>
                  </a:outerShdw>
                </a:effectLst>
                <a:latin typeface="Tahoma" pitchFamily="34" charset="0"/>
              </a:rPr>
              <a:t>.  </a:t>
            </a:r>
          </a:p>
          <a:p>
            <a:pPr marL="609600" indent="-609600" algn="ctr">
              <a:buClr>
                <a:srgbClr val="000000"/>
              </a:buClr>
              <a:buSzPct val="25000"/>
              <a:buFontTx/>
              <a:buNone/>
            </a:pPr>
            <a:endParaRPr lang="en-US" sz="1500" dirty="0" smtClean="0">
              <a:solidFill>
                <a:schemeClr val="bg1"/>
              </a:solidFill>
              <a:effectLst>
                <a:outerShdw blurRad="38100" dist="38100" dir="2700000" algn="tl">
                  <a:srgbClr val="000514"/>
                </a:outerShdw>
              </a:effectLst>
              <a:latin typeface="Tahoma" pitchFamily="34" charset="0"/>
            </a:endParaRPr>
          </a:p>
          <a:p>
            <a:pPr marL="609600" indent="-609600" algn="ctr">
              <a:buClr>
                <a:srgbClr val="000000"/>
              </a:buClr>
              <a:buSzPct val="25000"/>
              <a:buFontTx/>
              <a:buNone/>
            </a:pPr>
            <a:r>
              <a:rPr lang="en-US" sz="4400" dirty="0" smtClean="0">
                <a:solidFill>
                  <a:schemeClr val="bg1"/>
                </a:solidFill>
                <a:effectLst>
                  <a:outerShdw blurRad="38100" dist="38100" dir="2700000" algn="tl">
                    <a:srgbClr val="000514"/>
                  </a:outerShdw>
                </a:effectLst>
                <a:latin typeface="Tahoma" pitchFamily="34" charset="0"/>
              </a:rPr>
              <a:t>What have you done in service to the Lord?  </a:t>
            </a:r>
            <a:r>
              <a:rPr lang="en-US" sz="4400" i="1" dirty="0" smtClean="0">
                <a:solidFill>
                  <a:schemeClr val="bg1"/>
                </a:solidFill>
                <a:effectLst>
                  <a:outerShdw blurRad="38100" dist="38100" dir="2700000" algn="tl">
                    <a:srgbClr val="000514"/>
                  </a:outerShdw>
                </a:effectLst>
                <a:latin typeface="Tahoma" pitchFamily="34" charset="0"/>
              </a:rPr>
              <a:t>“Nothing”</a:t>
            </a:r>
            <a:endParaRPr lang="en-US" sz="4400" dirty="0" smtClean="0">
              <a:solidFill>
                <a:schemeClr val="bg1"/>
              </a:solidFill>
              <a:effectLst>
                <a:outerShdw blurRad="38100" dist="38100" dir="2700000" algn="tl">
                  <a:srgbClr val="000514"/>
                </a:outerShdw>
              </a:effectLst>
              <a:latin typeface="Tahoma" pitchFamily="34" charset="0"/>
            </a:endParaRPr>
          </a:p>
          <a:p>
            <a:pPr marL="609600" indent="-609600" algn="ctr">
              <a:buClr>
                <a:srgbClr val="000000"/>
              </a:buClr>
              <a:buSzPct val="25000"/>
              <a:buFontTx/>
              <a:buNone/>
            </a:pPr>
            <a:endParaRPr lang="en-US" sz="1500" dirty="0" smtClean="0">
              <a:solidFill>
                <a:schemeClr val="bg1"/>
              </a:solidFill>
              <a:effectLst>
                <a:outerShdw blurRad="38100" dist="38100" dir="2700000" algn="tl">
                  <a:srgbClr val="000514"/>
                </a:outerShdw>
              </a:effectLst>
              <a:latin typeface="Tahoma" pitchFamily="34" charset="0"/>
            </a:endParaRPr>
          </a:p>
          <a:p>
            <a:pPr marL="609600" indent="-609600" algn="ctr">
              <a:buClr>
                <a:srgbClr val="000000"/>
              </a:buClr>
              <a:buSzPct val="25000"/>
              <a:buFontTx/>
              <a:buNone/>
            </a:pPr>
            <a:r>
              <a:rPr lang="en-US" sz="4400" dirty="0" smtClean="0">
                <a:solidFill>
                  <a:schemeClr val="bg1"/>
                </a:solidFill>
                <a:effectLst>
                  <a:outerShdw blurRad="38100" dist="38100" dir="2700000" algn="tl">
                    <a:srgbClr val="000514"/>
                  </a:outerShdw>
                </a:effectLst>
                <a:latin typeface="Tahoma" pitchFamily="34" charset="0"/>
              </a:rPr>
              <a:t>I have not tried to study God’s word, teach my family, convert the lost, invite others to services, encourage brethren, restore the erring, or be faithful in service to the Lord (2 Tim. 2:15; James 4:17; 1 Cor. 15:58). </a:t>
            </a:r>
          </a:p>
          <a:p>
            <a:pPr marL="609600" indent="-609600" algn="ctr">
              <a:buClr>
                <a:srgbClr val="000000"/>
              </a:buClr>
              <a:buSzPct val="25000"/>
              <a:buFontTx/>
              <a:buNone/>
            </a:pPr>
            <a:endParaRPr lang="en-US" sz="1400" dirty="0" smtClean="0">
              <a:solidFill>
                <a:schemeClr val="bg1"/>
              </a:solidFill>
              <a:effectLst>
                <a:outerShdw blurRad="38100" dist="38100" dir="2700000" algn="tl">
                  <a:srgbClr val="000514"/>
                </a:outerShdw>
              </a:effectLst>
              <a:latin typeface="Tahoma" pitchFamily="34" charset="0"/>
            </a:endParaRPr>
          </a:p>
          <a:p>
            <a:pPr marL="609600" indent="-609600" algn="ctr">
              <a:buClr>
                <a:srgbClr val="000000"/>
              </a:buClr>
              <a:buSzPct val="25000"/>
              <a:buFontTx/>
              <a:buNone/>
            </a:pPr>
            <a:r>
              <a:rPr lang="en-US" sz="4400" dirty="0" smtClean="0">
                <a:solidFill>
                  <a:schemeClr val="bg1"/>
                </a:solidFill>
                <a:effectLst>
                  <a:outerShdw blurRad="38100" dist="38100" dir="2700000" algn="tl">
                    <a:srgbClr val="000514"/>
                  </a:outerShdw>
                </a:effectLst>
                <a:latin typeface="Tahoma" pitchFamily="34" charset="0"/>
              </a:rPr>
              <a:t>We must seize the moment beginning today </a:t>
            </a:r>
            <a:r>
              <a:rPr lang="en-US" sz="4400" i="1" dirty="0" smtClean="0">
                <a:solidFill>
                  <a:schemeClr val="bg1"/>
                </a:solidFill>
                <a:effectLst>
                  <a:outerShdw blurRad="38100" dist="38100" dir="2700000" algn="tl">
                    <a:srgbClr val="000514"/>
                  </a:outerShdw>
                </a:effectLst>
                <a:latin typeface="Tahoma" pitchFamily="34" charset="0"/>
              </a:rPr>
              <a:t>“to do good to all people and especially those of the household of the faith”</a:t>
            </a:r>
            <a:r>
              <a:rPr lang="en-US" sz="4400" dirty="0" smtClean="0">
                <a:solidFill>
                  <a:schemeClr val="bg1"/>
                </a:solidFill>
                <a:effectLst>
                  <a:outerShdw blurRad="38100" dist="38100" dir="2700000" algn="tl">
                    <a:srgbClr val="000514"/>
                  </a:outerShdw>
                </a:effectLst>
                <a:latin typeface="Tahoma" pitchFamily="34" charset="0"/>
              </a:rPr>
              <a:t> (Galatians 6:10). </a:t>
            </a:r>
            <a:endParaRPr lang="en-US" sz="2800" dirty="0" smtClean="0">
              <a:solidFill>
                <a:schemeClr val="bg1"/>
              </a:solidFill>
              <a:effectLst>
                <a:outerShdw blurRad="38100" dist="38100" dir="2700000" algn="tl">
                  <a:srgbClr val="000514"/>
                </a:outerShdw>
              </a:effectLst>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Conclusion</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lnSpcReduction="10000"/>
          </a:bodyPr>
          <a:lstStyle/>
          <a:p>
            <a:pPr marL="609600" indent="-609600" algn="ctr">
              <a:buClr>
                <a:srgbClr val="000000"/>
              </a:buClr>
              <a:buSzPct val="25000"/>
            </a:pPr>
            <a:r>
              <a:rPr lang="en-US" sz="4400" dirty="0" smtClean="0">
                <a:solidFill>
                  <a:schemeClr val="bg1"/>
                </a:solidFill>
                <a:effectLst>
                  <a:outerShdw blurRad="38100" dist="38100" dir="2700000" algn="tl">
                    <a:srgbClr val="000514"/>
                  </a:outerShdw>
                </a:effectLst>
                <a:latin typeface="Tahoma" pitchFamily="34" charset="0"/>
              </a:rPr>
              <a:t>Where are you?  Where are you in relationship to God?  </a:t>
            </a:r>
          </a:p>
          <a:p>
            <a:pPr marL="609600" indent="-609600" algn="ctr">
              <a:buClr>
                <a:srgbClr val="000000"/>
              </a:buClr>
              <a:buSzPct val="25000"/>
            </a:pPr>
            <a:endParaRPr lang="en-US" sz="1500" dirty="0" smtClean="0">
              <a:solidFill>
                <a:schemeClr val="bg1"/>
              </a:solidFill>
              <a:effectLst>
                <a:outerShdw blurRad="38100" dist="38100" dir="2700000" algn="tl">
                  <a:srgbClr val="000514"/>
                </a:outerShdw>
              </a:effectLst>
              <a:latin typeface="Tahoma" pitchFamily="34" charset="0"/>
            </a:endParaRPr>
          </a:p>
          <a:p>
            <a:pPr marL="609600" indent="-609600" algn="ctr">
              <a:buClr>
                <a:srgbClr val="000000"/>
              </a:buClr>
              <a:buSzPct val="25000"/>
            </a:pPr>
            <a:r>
              <a:rPr lang="en-US" sz="4400" dirty="0" smtClean="0">
                <a:solidFill>
                  <a:schemeClr val="bg1"/>
                </a:solidFill>
                <a:effectLst>
                  <a:outerShdw blurRad="38100" dist="38100" dir="2700000" algn="tl">
                    <a:srgbClr val="000514"/>
                  </a:outerShdw>
                </a:effectLst>
                <a:latin typeface="Tahoma" pitchFamily="34" charset="0"/>
              </a:rPr>
              <a:t> Are you naked?  Are you dressing modestly?</a:t>
            </a:r>
          </a:p>
          <a:p>
            <a:pPr marL="609600" indent="-609600" algn="ctr">
              <a:buClr>
                <a:srgbClr val="000000"/>
              </a:buClr>
              <a:buSzPct val="25000"/>
            </a:pPr>
            <a:endParaRPr lang="en-US" sz="1500" dirty="0" smtClean="0">
              <a:solidFill>
                <a:schemeClr val="bg1"/>
              </a:solidFill>
              <a:effectLst>
                <a:outerShdw blurRad="38100" dist="38100" dir="2700000" algn="tl">
                  <a:srgbClr val="000514"/>
                </a:outerShdw>
              </a:effectLst>
              <a:latin typeface="Tahoma" pitchFamily="34" charset="0"/>
            </a:endParaRPr>
          </a:p>
          <a:p>
            <a:pPr marL="609600" indent="-609600" algn="ctr">
              <a:buClr>
                <a:srgbClr val="000000"/>
              </a:buClr>
              <a:buSzPct val="25000"/>
            </a:pPr>
            <a:r>
              <a:rPr lang="en-US" sz="4400" dirty="0" smtClean="0">
                <a:solidFill>
                  <a:schemeClr val="bg1"/>
                </a:solidFill>
                <a:effectLst>
                  <a:outerShdw blurRad="38100" dist="38100" dir="2700000" algn="tl">
                    <a:srgbClr val="000514"/>
                  </a:outerShdw>
                </a:effectLst>
                <a:latin typeface="Tahoma" pitchFamily="34" charset="0"/>
              </a:rPr>
              <a:t>Have you eaten from the tree?  Have you sinned?  Have you done what is right?</a:t>
            </a:r>
          </a:p>
          <a:p>
            <a:pPr marL="609600" indent="-609600" algn="ctr">
              <a:buClr>
                <a:srgbClr val="000000"/>
              </a:buClr>
              <a:buSzPct val="25000"/>
            </a:pPr>
            <a:endParaRPr lang="en-US" sz="1400" dirty="0" smtClean="0">
              <a:solidFill>
                <a:schemeClr val="bg1"/>
              </a:solidFill>
              <a:effectLst>
                <a:outerShdw blurRad="38100" dist="38100" dir="2700000" algn="tl">
                  <a:srgbClr val="000514"/>
                </a:outerShdw>
              </a:effectLst>
              <a:latin typeface="Tahoma" pitchFamily="34" charset="0"/>
            </a:endParaRPr>
          </a:p>
          <a:p>
            <a:pPr marL="609600" indent="-609600" algn="ctr">
              <a:buClr>
                <a:srgbClr val="000000"/>
              </a:buClr>
              <a:buSzPct val="25000"/>
            </a:pPr>
            <a:r>
              <a:rPr lang="en-US" sz="4400" dirty="0" smtClean="0">
                <a:solidFill>
                  <a:schemeClr val="bg1"/>
                </a:solidFill>
                <a:effectLst>
                  <a:outerShdw blurRad="38100" dist="38100" dir="2700000" algn="tl">
                    <a:srgbClr val="000514"/>
                  </a:outerShdw>
                </a:effectLst>
                <a:latin typeface="Tahoma" pitchFamily="34" charset="0"/>
              </a:rPr>
              <a:t>What is this you have done?  Eternal torment awaits those who have not obeyed the gospel.</a:t>
            </a:r>
          </a:p>
          <a:p>
            <a:pPr marL="609600" indent="-609600" algn="ctr">
              <a:buClr>
                <a:srgbClr val="000000"/>
              </a:buClr>
              <a:buSzPct val="25000"/>
            </a:pPr>
            <a:endParaRPr lang="en-US" sz="1400" dirty="0" smtClean="0">
              <a:solidFill>
                <a:schemeClr val="bg1"/>
              </a:solidFill>
              <a:effectLst>
                <a:outerShdw blurRad="38100" dist="38100" dir="2700000" algn="tl">
                  <a:srgbClr val="000514"/>
                </a:outerShdw>
              </a:effectLst>
              <a:latin typeface="Tahoma" pitchFamily="34" charset="0"/>
            </a:endParaRPr>
          </a:p>
          <a:p>
            <a:pPr marL="609600" indent="-609600" algn="ctr">
              <a:buClr>
                <a:srgbClr val="000000"/>
              </a:buClr>
              <a:buSzPct val="25000"/>
            </a:pPr>
            <a:r>
              <a:rPr lang="en-US" sz="4400" dirty="0" smtClean="0">
                <a:solidFill>
                  <a:schemeClr val="bg1"/>
                </a:solidFill>
                <a:effectLst>
                  <a:outerShdw blurRad="38100" dist="38100" dir="2700000" algn="tl">
                    <a:srgbClr val="000514"/>
                  </a:outerShdw>
                </a:effectLst>
                <a:latin typeface="Tahoma" pitchFamily="34" charset="0"/>
              </a:rPr>
              <a:t>If you are in need of the forgiveness of sins, repent and be baptized in the name of Christ for the remission of sins (Acts 2:38) or be restored (Acts 8:20-22)? </a:t>
            </a:r>
            <a:endParaRPr lang="en-US" sz="5400" dirty="0" smtClean="0">
              <a:solidFill>
                <a:schemeClr val="bg1"/>
              </a:solidFill>
              <a:effectLst>
                <a:outerShdw blurRad="38100" dist="38100" dir="2700000" algn="tl">
                  <a:srgbClr val="000514"/>
                </a:outerShdw>
              </a:effectLst>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98120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God wanted Adam &amp; Eve to Examine Themselves</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981200"/>
            <a:ext cx="14630400" cy="62484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God had provided everything for Adam and Eve to live in the Garden of Eden where they had fellowship with God.</a:t>
            </a:r>
          </a:p>
          <a:p>
            <a:pPr algn="ctr">
              <a:buNone/>
            </a:pPr>
            <a:endParaRPr lang="en-US" sz="12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But they ate the forbidden fruit and had to be separated from God because of their sin (Genesis 3).</a:t>
            </a:r>
          </a:p>
          <a:p>
            <a:pPr algn="ctr"/>
            <a:endParaRPr lang="en-US" sz="12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God provided redemption through His Son so that Paradise Lost could be regained in eternal life through Christ (Rev. 2:7).</a:t>
            </a:r>
          </a:p>
          <a:p>
            <a:pPr algn="ctr">
              <a:buNone/>
            </a:pPr>
            <a:endParaRPr lang="en-US" sz="12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God asked them four thought provoking questions which we will discuss this morning and make application to our lives.</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God asks, “Where are you?” (Gen. 3:9)</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Instead of admitting that he disobeyed and desiring forgiveness of sin, He tried to run away and hide from God (Gen. 3:10). </a:t>
            </a:r>
          </a:p>
          <a:p>
            <a:pPr algn="ctr">
              <a:buNone/>
            </a:pPr>
            <a:endParaRPr lang="en-US" sz="12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When our children disobey us as parents, sometimes they try to run away and hide so that they won’t be punished instead of confessing their wrong.</a:t>
            </a:r>
          </a:p>
          <a:p>
            <a:pPr algn="ctr">
              <a:buNone/>
            </a:pPr>
            <a:endParaRPr lang="en-US" sz="12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effectLst>
                  <a:outerShdw blurRad="38100" dist="38100" dir="2700000" algn="tl">
                    <a:srgbClr val="000514"/>
                  </a:outerShdw>
                </a:effectLst>
                <a:latin typeface="Tahoma" pitchFamily="34" charset="0"/>
              </a:rPr>
              <a:t>God knew where Adam was but wanted him to examine his motives and do what was right.</a:t>
            </a:r>
          </a:p>
          <a:p>
            <a:pPr algn="ctr">
              <a:buNone/>
            </a:pPr>
            <a:endParaRPr lang="en-US" sz="12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effectLst>
                  <a:outerShdw blurRad="38100" dist="38100" dir="2700000" algn="tl">
                    <a:srgbClr val="000514"/>
                  </a:outerShdw>
                </a:effectLst>
                <a:latin typeface="Tahoma" pitchFamily="34" charset="0"/>
              </a:rPr>
              <a:t>If you were asked, “Where are you in relationship to God”, how would you answer? </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God asks, “Where are you?” (Gen. 3:9)</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algn="ctr">
              <a:buNone/>
            </a:pPr>
            <a:r>
              <a:rPr lang="en-US" sz="4000" dirty="0" smtClean="0">
                <a:solidFill>
                  <a:schemeClr val="bg1"/>
                </a:solidFill>
                <a:effectLst>
                  <a:outerShdw blurRad="38100" dist="38100" dir="2700000" algn="tl">
                    <a:srgbClr val="000514"/>
                  </a:outerShdw>
                </a:effectLst>
                <a:latin typeface="Tahoma" pitchFamily="34" charset="0"/>
              </a:rPr>
              <a:t>Are you trying to hide from God because you are ashamed of your sins and are fearful of its consequences? </a:t>
            </a:r>
            <a:endParaRPr lang="en-US" sz="4000" dirty="0" smtClean="0">
              <a:solidFill>
                <a:schemeClr val="bg1"/>
              </a:solidFill>
              <a:latin typeface="Tahoma" pitchFamily="34" charset="0"/>
              <a:ea typeface="Tahoma" pitchFamily="34" charset="0"/>
              <a:cs typeface="Tahoma" pitchFamily="34" charset="0"/>
            </a:endParaRPr>
          </a:p>
          <a:p>
            <a:pPr algn="ctr">
              <a:buNone/>
            </a:pPr>
            <a:endParaRPr lang="en-US" sz="1300" dirty="0" smtClean="0">
              <a:solidFill>
                <a:schemeClr val="bg1"/>
              </a:solidFill>
              <a:effectLst>
                <a:outerShdw blurRad="38100" dist="38100" dir="2700000" algn="tl">
                  <a:srgbClr val="000514"/>
                </a:outerShdw>
              </a:effectLst>
              <a:latin typeface="Tahoma" pitchFamily="34" charset="0"/>
            </a:endParaRPr>
          </a:p>
          <a:p>
            <a:pPr algn="ctr">
              <a:buNone/>
            </a:pPr>
            <a:r>
              <a:rPr lang="en-US" sz="4000" dirty="0" smtClean="0">
                <a:solidFill>
                  <a:schemeClr val="bg1"/>
                </a:solidFill>
                <a:effectLst>
                  <a:outerShdw blurRad="38100" dist="38100" dir="2700000" algn="tl">
                    <a:srgbClr val="000514"/>
                  </a:outerShdw>
                </a:effectLst>
                <a:latin typeface="Tahoma" pitchFamily="34" charset="0"/>
              </a:rPr>
              <a:t>We are as naked spiritually as Adam and Eve were because God knows our thoughts &amp; intentions by His word and we will not escape the Judgment Day (Heb. 4:12-13; 9:27). </a:t>
            </a:r>
          </a:p>
          <a:p>
            <a:pPr algn="ctr">
              <a:buNone/>
            </a:pPr>
            <a:endParaRPr lang="en-US" sz="12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effectLst>
                  <a:outerShdw blurRad="38100" dist="38100" dir="2700000" algn="tl">
                    <a:srgbClr val="000514"/>
                  </a:outerShdw>
                </a:effectLst>
                <a:latin typeface="Tahoma" pitchFamily="34" charset="0"/>
              </a:rPr>
              <a:t>If you aren’t a Christian, God knows it and desires that you believe that Jesus is His Son (who died for you), be convicted of your sins so that you will repent of them and be baptized so that you will have the forgiveness of sins and go to heaven one day (Acts 2:36-39; Heb. 5:8-9). </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God asks, “Where are you?” (Gen. 3:9)</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4000" dirty="0" smtClean="0">
                <a:solidFill>
                  <a:schemeClr val="bg1"/>
                </a:solidFill>
                <a:effectLst>
                  <a:outerShdw blurRad="38100" dist="38100" dir="2700000" algn="tl">
                    <a:srgbClr val="000514"/>
                  </a:outerShdw>
                </a:effectLst>
                <a:latin typeface="Tahoma" pitchFamily="34" charset="0"/>
              </a:rPr>
              <a:t>If you are a Christian, are you giving up your will for God’s will or are you putting your own interests first (Phil. 2:3ff)?</a:t>
            </a:r>
            <a:endParaRPr lang="en-US" sz="4000" dirty="0" smtClean="0">
              <a:solidFill>
                <a:schemeClr val="bg1"/>
              </a:solidFill>
              <a:latin typeface="Tahoma" pitchFamily="34" charset="0"/>
              <a:ea typeface="Tahoma" pitchFamily="34" charset="0"/>
              <a:cs typeface="Tahoma" pitchFamily="34" charset="0"/>
            </a:endParaRPr>
          </a:p>
          <a:p>
            <a:pPr algn="ctr">
              <a:buNone/>
            </a:pPr>
            <a:endParaRPr lang="en-US" sz="1300" dirty="0" smtClean="0">
              <a:solidFill>
                <a:schemeClr val="bg1"/>
              </a:solidFill>
              <a:effectLst>
                <a:outerShdw blurRad="38100" dist="38100" dir="2700000" algn="tl">
                  <a:srgbClr val="000514"/>
                </a:outerShdw>
              </a:effectLst>
              <a:latin typeface="Tahoma" pitchFamily="34" charset="0"/>
            </a:endParaRPr>
          </a:p>
          <a:p>
            <a:pPr algn="ctr">
              <a:buNone/>
            </a:pPr>
            <a:r>
              <a:rPr lang="en-US" sz="4000" dirty="0" smtClean="0">
                <a:solidFill>
                  <a:schemeClr val="bg1"/>
                </a:solidFill>
                <a:effectLst>
                  <a:outerShdw blurRad="38100" dist="38100" dir="2700000" algn="tl">
                    <a:srgbClr val="000514"/>
                  </a:outerShdw>
                </a:effectLst>
                <a:latin typeface="Tahoma" pitchFamily="34" charset="0"/>
              </a:rPr>
              <a:t>Are you sacrificing your body so that you might be holy to God or are you becoming more like the world in your thoughts, words, and actions (Romans 12:1-3)?</a:t>
            </a:r>
          </a:p>
          <a:p>
            <a:pPr algn="ctr">
              <a:buNone/>
            </a:pPr>
            <a:endParaRPr lang="en-US" sz="12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effectLst>
                  <a:outerShdw blurRad="38100" dist="38100" dir="2700000" algn="tl">
                    <a:srgbClr val="000514"/>
                  </a:outerShdw>
                </a:effectLst>
                <a:latin typeface="Tahoma" pitchFamily="34" charset="0"/>
              </a:rPr>
              <a:t>If you know you need to make changes in your life, will you allow God’s word to penetrate your heart so that you will have the godly sorrow to repent of your sins rather than live with a guilty conscience (2 Cor. 7:9-10)?</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752600"/>
          </a:xfrm>
        </p:spPr>
        <p:txBody>
          <a:bodyPr>
            <a:noAutofit/>
          </a:bodyPr>
          <a:lstStyle/>
          <a:p>
            <a:r>
              <a:rPr lang="en-US" sz="5300" dirty="0" smtClean="0">
                <a:solidFill>
                  <a:srgbClr val="FFFF00"/>
                </a:solidFill>
                <a:latin typeface="Tahoma" pitchFamily="34" charset="0"/>
                <a:ea typeface="Tahoma" pitchFamily="34" charset="0"/>
                <a:cs typeface="Tahoma" pitchFamily="34" charset="0"/>
              </a:rPr>
              <a:t>God asks, “Who told you that you were naked?” (Gen. 3:11a) </a:t>
            </a:r>
            <a:endParaRPr lang="en-US" sz="53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752600"/>
            <a:ext cx="14630400" cy="6477000"/>
          </a:xfrm>
        </p:spPr>
        <p:txBody>
          <a:bodyPr>
            <a:normAutofit/>
          </a:bodyPr>
          <a:lstStyle/>
          <a:p>
            <a:pPr marL="609600" indent="-609600" algn="ctr">
              <a:lnSpc>
                <a:spcPct val="80000"/>
              </a:lnSpc>
              <a:buClr>
                <a:srgbClr val="000000"/>
              </a:buClr>
              <a:buSzPct val="25000"/>
              <a:buFontTx/>
              <a:buNone/>
            </a:pPr>
            <a:r>
              <a:rPr lang="en-US" sz="4400" dirty="0" smtClean="0">
                <a:solidFill>
                  <a:schemeClr val="bg1"/>
                </a:solidFill>
                <a:effectLst>
                  <a:outerShdw blurRad="38100" dist="38100" dir="2700000" algn="tl">
                    <a:srgbClr val="000514"/>
                  </a:outerShdw>
                </a:effectLst>
                <a:latin typeface="Tahoma" pitchFamily="34" charset="0"/>
              </a:rPr>
              <a:t>They were naked &amp; unashamed before but after sinning they lost their innocence. They covered themselves with fig leaves &amp; loin coverings (Gen. 2:25; 3:7).</a:t>
            </a:r>
            <a:endParaRPr lang="en-US" sz="1200" dirty="0" smtClean="0">
              <a:solidFill>
                <a:schemeClr val="bg1"/>
              </a:solidFill>
              <a:effectLst>
                <a:outerShdw blurRad="38100" dist="38100" dir="2700000" algn="tl">
                  <a:srgbClr val="000514"/>
                </a:outerShdw>
              </a:effectLst>
              <a:latin typeface="Tahoma" pitchFamily="34" charset="0"/>
            </a:endParaRPr>
          </a:p>
          <a:p>
            <a:pPr marL="609600" indent="-609600" algn="ctr">
              <a:lnSpc>
                <a:spcPct val="80000"/>
              </a:lnSpc>
              <a:buClr>
                <a:srgbClr val="000000"/>
              </a:buClr>
              <a:buSzPct val="25000"/>
              <a:buFontTx/>
              <a:buNone/>
            </a:pPr>
            <a:endParaRPr lang="en-US" sz="1200" dirty="0" smtClean="0">
              <a:solidFill>
                <a:schemeClr val="bg1"/>
              </a:solidFill>
              <a:effectLst>
                <a:outerShdw blurRad="38100" dist="38100" dir="2700000" algn="tl">
                  <a:srgbClr val="000514"/>
                </a:outerShdw>
              </a:effectLst>
              <a:latin typeface="Tahoma" pitchFamily="34" charset="0"/>
            </a:endParaRPr>
          </a:p>
          <a:p>
            <a:pPr marL="609600" indent="-609600" algn="ctr">
              <a:lnSpc>
                <a:spcPct val="80000"/>
              </a:lnSpc>
              <a:buClr>
                <a:srgbClr val="000000"/>
              </a:buClr>
              <a:buSzPct val="25000"/>
              <a:buFontTx/>
              <a:buNone/>
            </a:pPr>
            <a:r>
              <a:rPr lang="en-US" sz="4400" dirty="0" smtClean="0">
                <a:solidFill>
                  <a:schemeClr val="bg1"/>
                </a:solidFill>
                <a:effectLst>
                  <a:outerShdw blurRad="38100" dist="38100" dir="2700000" algn="tl">
                    <a:srgbClr val="000514"/>
                  </a:outerShdw>
                </a:effectLst>
                <a:latin typeface="Tahoma" pitchFamily="34" charset="0"/>
              </a:rPr>
              <a:t>That was inadequate as God made garments of skin and clothed them (Gen. 3:21).</a:t>
            </a:r>
          </a:p>
          <a:p>
            <a:pPr marL="609600" indent="-609600" algn="ctr">
              <a:lnSpc>
                <a:spcPct val="80000"/>
              </a:lnSpc>
              <a:buClr>
                <a:srgbClr val="000000"/>
              </a:buClr>
              <a:buSzPct val="25000"/>
              <a:buFontTx/>
              <a:buNone/>
            </a:pPr>
            <a:endParaRPr lang="en-US" sz="1000" dirty="0" smtClean="0">
              <a:solidFill>
                <a:schemeClr val="bg1"/>
              </a:solidFill>
              <a:effectLst>
                <a:outerShdw blurRad="38100" dist="38100" dir="2700000" algn="tl">
                  <a:srgbClr val="000514"/>
                </a:outerShdw>
              </a:effectLst>
              <a:latin typeface="Tahoma" pitchFamily="34" charset="0"/>
            </a:endParaRPr>
          </a:p>
          <a:p>
            <a:pPr marL="609600" indent="-609600" algn="ctr">
              <a:lnSpc>
                <a:spcPct val="80000"/>
              </a:lnSpc>
              <a:buClr>
                <a:srgbClr val="000000"/>
              </a:buClr>
              <a:buSzPct val="25000"/>
              <a:buFontTx/>
              <a:buNone/>
            </a:pPr>
            <a:r>
              <a:rPr lang="en-US" sz="4400" dirty="0" smtClean="0">
                <a:solidFill>
                  <a:schemeClr val="bg1"/>
                </a:solidFill>
                <a:effectLst>
                  <a:outerShdw blurRad="38100" dist="38100" dir="2700000" algn="tl">
                    <a:srgbClr val="000514"/>
                  </a:outerShdw>
                </a:effectLst>
                <a:latin typeface="Tahoma" pitchFamily="34" charset="0"/>
              </a:rPr>
              <a:t>Today, there are many people who don’t realize that they are naked when their chest or thighs are exposed.       (Ex. 28:42; Isa. 47:2-3; Ezek. 16:7-8; 1 Pet. 3:3-5)  </a:t>
            </a:r>
          </a:p>
          <a:p>
            <a:pPr marL="609600" indent="-609600" algn="ctr">
              <a:lnSpc>
                <a:spcPct val="80000"/>
              </a:lnSpc>
              <a:buClr>
                <a:srgbClr val="000000"/>
              </a:buClr>
              <a:buSzPct val="25000"/>
              <a:buFontTx/>
              <a:buNone/>
            </a:pPr>
            <a:endParaRPr lang="en-US" sz="1200" dirty="0" smtClean="0">
              <a:solidFill>
                <a:schemeClr val="bg1"/>
              </a:solidFill>
              <a:effectLst>
                <a:outerShdw blurRad="38100" dist="38100" dir="2700000" algn="tl">
                  <a:srgbClr val="000514"/>
                </a:outerShdw>
              </a:effectLst>
              <a:latin typeface="Tahoma" pitchFamily="34" charset="0"/>
            </a:endParaRPr>
          </a:p>
          <a:p>
            <a:pPr marL="609600" indent="-609600" algn="ctr">
              <a:lnSpc>
                <a:spcPct val="80000"/>
              </a:lnSpc>
              <a:buClr>
                <a:srgbClr val="000000"/>
              </a:buClr>
              <a:buSzPct val="25000"/>
              <a:buFontTx/>
              <a:buNone/>
            </a:pPr>
            <a:r>
              <a:rPr lang="en-US" sz="4400" dirty="0" smtClean="0">
                <a:solidFill>
                  <a:schemeClr val="bg1"/>
                </a:solidFill>
                <a:effectLst>
                  <a:outerShdw blurRad="38100" dist="38100" dir="2700000" algn="tl">
                    <a:srgbClr val="000514"/>
                  </a:outerShdw>
                </a:effectLst>
                <a:latin typeface="Tahoma" pitchFamily="34" charset="0"/>
              </a:rPr>
              <a:t>Women should dress modestly and men must be careful not to lust after them (1 Tim. 2:9; Matt. 5:27-28).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905000"/>
          </a:xfrm>
        </p:spPr>
        <p:txBody>
          <a:bodyPr>
            <a:noAutofit/>
          </a:bodyPr>
          <a:lstStyle/>
          <a:p>
            <a:r>
              <a:rPr lang="en-US" sz="5400" dirty="0" smtClean="0">
                <a:solidFill>
                  <a:srgbClr val="FFFF00"/>
                </a:solidFill>
                <a:latin typeface="Tahoma" pitchFamily="34" charset="0"/>
                <a:ea typeface="Tahoma" pitchFamily="34" charset="0"/>
                <a:cs typeface="Tahoma" pitchFamily="34" charset="0"/>
              </a:rPr>
              <a:t>God asked, “Have you eaten from the tree that I commanded you not to eat?”</a:t>
            </a:r>
            <a:r>
              <a:rPr lang="en-US" sz="5300" dirty="0" smtClean="0">
                <a:solidFill>
                  <a:srgbClr val="FFFF00"/>
                </a:solidFill>
                <a:latin typeface="Tahoma" pitchFamily="34" charset="0"/>
                <a:ea typeface="Tahoma" pitchFamily="34" charset="0"/>
                <a:cs typeface="Tahoma" pitchFamily="34" charset="0"/>
              </a:rPr>
              <a:t> (Gen. 3:11b)</a:t>
            </a:r>
            <a:endParaRPr lang="en-US" sz="53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905000"/>
            <a:ext cx="14630400" cy="6324600"/>
          </a:xfrm>
        </p:spPr>
        <p:txBody>
          <a:bodyPr>
            <a:normAutofit fontScale="92500"/>
          </a:bodyPr>
          <a:lstStyle/>
          <a:p>
            <a:pPr marL="609600" indent="-609600" algn="ctr">
              <a:lnSpc>
                <a:spcPct val="90000"/>
              </a:lnSpc>
              <a:buClr>
                <a:srgbClr val="000000"/>
              </a:buClr>
              <a:buSzPct val="25000"/>
              <a:buFontTx/>
              <a:buNone/>
            </a:pPr>
            <a:r>
              <a:rPr lang="en-US" sz="4400" dirty="0" smtClean="0">
                <a:solidFill>
                  <a:schemeClr val="bg1"/>
                </a:solidFill>
                <a:effectLst>
                  <a:outerShdw blurRad="38100" dist="38100" dir="2700000" algn="tl">
                    <a:srgbClr val="000514"/>
                  </a:outerShdw>
                </a:effectLst>
                <a:latin typeface="Tahoma" pitchFamily="34" charset="0"/>
              </a:rPr>
              <a:t>But some might argue, “How can you expect Adam to respond in the right way to an offensive question as this would hurt his self-esteem and make him feel bad?”</a:t>
            </a:r>
          </a:p>
          <a:p>
            <a:pPr marL="609600" indent="-609600" algn="ctr">
              <a:lnSpc>
                <a:spcPct val="90000"/>
              </a:lnSpc>
              <a:buClr>
                <a:srgbClr val="000000"/>
              </a:buClr>
              <a:buSzPct val="25000"/>
              <a:buFontTx/>
              <a:buNone/>
            </a:pPr>
            <a:endParaRPr lang="en-US" sz="1400" dirty="0" smtClean="0">
              <a:solidFill>
                <a:schemeClr val="bg1"/>
              </a:solidFill>
              <a:effectLst>
                <a:outerShdw blurRad="38100" dist="38100" dir="2700000" algn="tl">
                  <a:srgbClr val="000514"/>
                </a:outerShdw>
              </a:effectLst>
              <a:latin typeface="Tahoma" pitchFamily="34" charset="0"/>
            </a:endParaRPr>
          </a:p>
          <a:p>
            <a:pPr marL="609600" indent="-609600" algn="ctr">
              <a:lnSpc>
                <a:spcPct val="90000"/>
              </a:lnSpc>
              <a:buClr>
                <a:srgbClr val="000000"/>
              </a:buClr>
              <a:buSzPct val="25000"/>
              <a:buFontTx/>
              <a:buNone/>
            </a:pPr>
            <a:r>
              <a:rPr lang="en-US" sz="4400" dirty="0" smtClean="0">
                <a:solidFill>
                  <a:schemeClr val="bg1"/>
                </a:solidFill>
                <a:effectLst>
                  <a:outerShdw blurRad="38100" dist="38100" dir="2700000" algn="tl">
                    <a:srgbClr val="000514"/>
                  </a:outerShdw>
                </a:effectLst>
                <a:latin typeface="Tahoma" pitchFamily="34" charset="0"/>
              </a:rPr>
              <a:t> God is the Creator &amp; has the right to question his subjects &amp; parents have the right to question their children (Ep. 6:1ff).</a:t>
            </a:r>
          </a:p>
          <a:p>
            <a:pPr marL="609600" indent="-609600" algn="ctr">
              <a:lnSpc>
                <a:spcPct val="90000"/>
              </a:lnSpc>
              <a:buClr>
                <a:srgbClr val="000000"/>
              </a:buClr>
              <a:buSzPct val="25000"/>
              <a:buFontTx/>
              <a:buNone/>
            </a:pPr>
            <a:endParaRPr lang="en-US" sz="1300" dirty="0" smtClean="0">
              <a:solidFill>
                <a:schemeClr val="bg1"/>
              </a:solidFill>
              <a:effectLst>
                <a:outerShdw blurRad="38100" dist="38100" dir="2700000" algn="tl">
                  <a:srgbClr val="000514"/>
                </a:outerShdw>
              </a:effectLst>
              <a:latin typeface="Tahoma" pitchFamily="34" charset="0"/>
            </a:endParaRPr>
          </a:p>
          <a:p>
            <a:pPr marL="609600" indent="-609600" algn="ctr">
              <a:lnSpc>
                <a:spcPct val="90000"/>
              </a:lnSpc>
              <a:buClr>
                <a:srgbClr val="000000"/>
              </a:buClr>
              <a:buSzPct val="25000"/>
              <a:buFontTx/>
              <a:buNone/>
            </a:pPr>
            <a:r>
              <a:rPr lang="en-US" sz="4400" dirty="0" smtClean="0">
                <a:solidFill>
                  <a:schemeClr val="bg1"/>
                </a:solidFill>
                <a:effectLst>
                  <a:outerShdw blurRad="38100" dist="38100" dir="2700000" algn="tl">
                    <a:srgbClr val="000514"/>
                  </a:outerShdw>
                </a:effectLst>
                <a:latin typeface="Tahoma" pitchFamily="34" charset="0"/>
              </a:rPr>
              <a:t>But many follow the same pattern of Adam &amp; Eve by blaming others (spouse, devil, God, etc.) instead of admitting it? </a:t>
            </a:r>
          </a:p>
          <a:p>
            <a:pPr marL="609600" indent="-609600" algn="ctr">
              <a:lnSpc>
                <a:spcPct val="90000"/>
              </a:lnSpc>
              <a:buClr>
                <a:srgbClr val="000000"/>
              </a:buClr>
              <a:buSzPct val="25000"/>
              <a:buFontTx/>
              <a:buNone/>
            </a:pPr>
            <a:endParaRPr lang="en-US" sz="1300" dirty="0" smtClean="0">
              <a:solidFill>
                <a:schemeClr val="bg1"/>
              </a:solidFill>
              <a:effectLst>
                <a:outerShdw blurRad="38100" dist="38100" dir="2700000" algn="tl">
                  <a:srgbClr val="000514"/>
                </a:outerShdw>
              </a:effectLst>
              <a:latin typeface="Tahoma" pitchFamily="34" charset="0"/>
            </a:endParaRPr>
          </a:p>
          <a:p>
            <a:pPr marL="609600" indent="-609600" algn="ctr">
              <a:lnSpc>
                <a:spcPct val="90000"/>
              </a:lnSpc>
              <a:buClr>
                <a:srgbClr val="000000"/>
              </a:buClr>
              <a:buSzPct val="25000"/>
              <a:buFontTx/>
              <a:buNone/>
            </a:pPr>
            <a:r>
              <a:rPr lang="en-US" sz="4400" dirty="0" smtClean="0">
                <a:solidFill>
                  <a:schemeClr val="bg1"/>
                </a:solidFill>
                <a:effectLst>
                  <a:outerShdw blurRad="38100" dist="38100" dir="2700000" algn="tl">
                    <a:srgbClr val="000514"/>
                  </a:outerShdw>
                </a:effectLst>
                <a:latin typeface="Tahoma" pitchFamily="34" charset="0"/>
              </a:rPr>
              <a:t>We must have the godly sorrow leading to repentance instead of making excuses for our failures (2 Cor. 7:10).</a:t>
            </a:r>
            <a:endParaRPr lang="en-US" sz="1300" dirty="0" smtClean="0">
              <a:solidFill>
                <a:schemeClr val="bg1"/>
              </a:solidFill>
              <a:effectLst>
                <a:outerShdw blurRad="38100" dist="38100" dir="2700000" algn="tl">
                  <a:srgbClr val="000514"/>
                </a:outerShdw>
              </a:effectLst>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752600"/>
          </a:xfrm>
        </p:spPr>
        <p:txBody>
          <a:bodyPr>
            <a:noAutofit/>
          </a:bodyPr>
          <a:lstStyle/>
          <a:p>
            <a:r>
              <a:rPr lang="en-US" sz="5400" dirty="0" smtClean="0">
                <a:solidFill>
                  <a:srgbClr val="FFFF00"/>
                </a:solidFill>
                <a:latin typeface="Tahoma" pitchFamily="34" charset="0"/>
                <a:ea typeface="Tahoma" pitchFamily="34" charset="0"/>
                <a:cs typeface="Tahoma" pitchFamily="34" charset="0"/>
              </a:rPr>
              <a:t>God asked Eve, “What is this you have done?”</a:t>
            </a:r>
            <a:r>
              <a:rPr lang="en-US" sz="5300" dirty="0" smtClean="0">
                <a:solidFill>
                  <a:srgbClr val="FFFF00"/>
                </a:solidFill>
                <a:latin typeface="Tahoma" pitchFamily="34" charset="0"/>
                <a:ea typeface="Tahoma" pitchFamily="34" charset="0"/>
                <a:cs typeface="Tahoma" pitchFamily="34" charset="0"/>
              </a:rPr>
              <a:t> (Gen. 3:13)</a:t>
            </a:r>
            <a:endParaRPr lang="en-US" sz="53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905000"/>
            <a:ext cx="14630400" cy="6324600"/>
          </a:xfrm>
        </p:spPr>
        <p:txBody>
          <a:bodyPr>
            <a:normAutofit/>
          </a:bodyPr>
          <a:lstStyle/>
          <a:p>
            <a:pPr marL="609600" indent="-609600" algn="ctr">
              <a:lnSpc>
                <a:spcPct val="90000"/>
              </a:lnSpc>
              <a:buClr>
                <a:srgbClr val="000000"/>
              </a:buClr>
              <a:buSzPct val="25000"/>
              <a:buFontTx/>
              <a:buNone/>
            </a:pPr>
            <a:r>
              <a:rPr lang="en-US" sz="4400" dirty="0" smtClean="0">
                <a:solidFill>
                  <a:schemeClr val="bg1"/>
                </a:solidFill>
                <a:effectLst>
                  <a:outerShdw blurRad="38100" dist="38100" dir="2700000" algn="tl">
                    <a:srgbClr val="000514"/>
                  </a:outerShdw>
                </a:effectLst>
                <a:latin typeface="Tahoma" pitchFamily="34" charset="0"/>
              </a:rPr>
              <a:t>What is the big deal about eating a little fruit?”</a:t>
            </a:r>
          </a:p>
          <a:p>
            <a:pPr marL="609600" indent="-609600" algn="ctr">
              <a:lnSpc>
                <a:spcPct val="90000"/>
              </a:lnSpc>
              <a:buClr>
                <a:srgbClr val="000000"/>
              </a:buClr>
              <a:buSzPct val="25000"/>
              <a:buFontTx/>
              <a:buNone/>
            </a:pPr>
            <a:endParaRPr lang="en-US" sz="1400" dirty="0" smtClean="0">
              <a:solidFill>
                <a:schemeClr val="bg1"/>
              </a:solidFill>
              <a:effectLst>
                <a:outerShdw blurRad="38100" dist="38100" dir="2700000" algn="tl">
                  <a:srgbClr val="000514"/>
                </a:outerShdw>
              </a:effectLst>
              <a:latin typeface="Tahoma" pitchFamily="34" charset="0"/>
            </a:endParaRPr>
          </a:p>
          <a:p>
            <a:pPr marL="609600" indent="-609600" algn="ctr">
              <a:lnSpc>
                <a:spcPct val="90000"/>
              </a:lnSpc>
              <a:buClr>
                <a:srgbClr val="000000"/>
              </a:buClr>
              <a:buSzPct val="25000"/>
              <a:buFontTx/>
              <a:buNone/>
            </a:pPr>
            <a:r>
              <a:rPr lang="en-US" sz="4400" dirty="0" smtClean="0">
                <a:solidFill>
                  <a:schemeClr val="bg1"/>
                </a:solidFill>
                <a:effectLst>
                  <a:outerShdw blurRad="38100" dist="38100" dir="2700000" algn="tl">
                    <a:srgbClr val="000514"/>
                  </a:outerShdw>
                </a:effectLst>
                <a:latin typeface="Tahoma" pitchFamily="34" charset="0"/>
              </a:rPr>
              <a:t> God said that “the day you eat of it you shall surely die” (Gen. 2:17) and God meant what He said. </a:t>
            </a:r>
          </a:p>
          <a:p>
            <a:pPr marL="609600" indent="-609600" algn="ctr">
              <a:lnSpc>
                <a:spcPct val="90000"/>
              </a:lnSpc>
              <a:buClr>
                <a:srgbClr val="000000"/>
              </a:buClr>
              <a:buSzPct val="25000"/>
              <a:buFontTx/>
              <a:buNone/>
            </a:pPr>
            <a:endParaRPr lang="en-US" sz="1300" dirty="0" smtClean="0">
              <a:solidFill>
                <a:schemeClr val="bg1"/>
              </a:solidFill>
              <a:effectLst>
                <a:outerShdw blurRad="38100" dist="38100" dir="2700000" algn="tl">
                  <a:srgbClr val="000514"/>
                </a:outerShdw>
              </a:effectLst>
              <a:latin typeface="Tahoma" pitchFamily="34" charset="0"/>
            </a:endParaRPr>
          </a:p>
          <a:p>
            <a:pPr marL="609600" indent="-609600" algn="ctr">
              <a:lnSpc>
                <a:spcPct val="90000"/>
              </a:lnSpc>
              <a:buClr>
                <a:srgbClr val="000000"/>
              </a:buClr>
              <a:buSzPct val="25000"/>
              <a:buFontTx/>
              <a:buNone/>
            </a:pPr>
            <a:r>
              <a:rPr lang="en-US" sz="4400" dirty="0" smtClean="0">
                <a:solidFill>
                  <a:schemeClr val="bg1"/>
                </a:solidFill>
                <a:effectLst>
                  <a:outerShdw blurRad="38100" dist="38100" dir="2700000" algn="tl">
                    <a:srgbClr val="000514"/>
                  </a:outerShdw>
                </a:effectLst>
                <a:latin typeface="Tahoma" pitchFamily="34" charset="0"/>
              </a:rPr>
              <a:t>What had Eve done? </a:t>
            </a:r>
          </a:p>
          <a:p>
            <a:pPr marL="609600" indent="-609600" algn="ctr">
              <a:lnSpc>
                <a:spcPct val="90000"/>
              </a:lnSpc>
              <a:buClr>
                <a:srgbClr val="000000"/>
              </a:buClr>
              <a:buSzPct val="25000"/>
              <a:buFontTx/>
              <a:buNone/>
            </a:pPr>
            <a:endParaRPr lang="en-US" sz="1300" dirty="0" smtClean="0">
              <a:solidFill>
                <a:schemeClr val="bg1"/>
              </a:solidFill>
              <a:effectLst>
                <a:outerShdw blurRad="38100" dist="38100" dir="2700000" algn="tl">
                  <a:srgbClr val="000514"/>
                </a:outerShdw>
              </a:effectLst>
              <a:latin typeface="Tahoma" pitchFamily="34" charset="0"/>
            </a:endParaRPr>
          </a:p>
          <a:p>
            <a:pPr marL="609600" indent="-609600" algn="ctr">
              <a:lnSpc>
                <a:spcPct val="90000"/>
              </a:lnSpc>
              <a:buClr>
                <a:srgbClr val="000000"/>
              </a:buClr>
              <a:buSzPct val="25000"/>
              <a:buFontTx/>
              <a:buNone/>
            </a:pPr>
            <a:r>
              <a:rPr lang="en-US" sz="4400" dirty="0" smtClean="0">
                <a:solidFill>
                  <a:schemeClr val="bg1"/>
                </a:solidFill>
                <a:effectLst>
                  <a:outerShdw blurRad="38100" dist="38100" dir="2700000" algn="tl">
                    <a:srgbClr val="000514"/>
                  </a:outerShdw>
                </a:effectLst>
                <a:latin typeface="Tahoma" pitchFamily="34" charset="0"/>
              </a:rPr>
              <a:t>Because she chose to sin, she lost her beautiful home, her relationship with God, all women suffer pain in childbirth, all people will die, &amp; her sin would affect all people who have ever lived and will live. </a:t>
            </a:r>
            <a:endParaRPr lang="en-US" sz="1300" dirty="0" smtClean="0">
              <a:solidFill>
                <a:schemeClr val="bg1"/>
              </a:solidFill>
              <a:effectLst>
                <a:outerShdw blurRad="38100" dist="38100" dir="2700000" algn="tl">
                  <a:srgbClr val="000514"/>
                </a:outerShdw>
              </a:effectLst>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“What is this you have done?”</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rmAutofit lnSpcReduction="10000"/>
          </a:bodyPr>
          <a:lstStyle/>
          <a:p>
            <a:pPr marL="609600" indent="-609600" algn="ctr">
              <a:lnSpc>
                <a:spcPct val="90000"/>
              </a:lnSpc>
              <a:buClr>
                <a:srgbClr val="000000"/>
              </a:buClr>
              <a:buSzPct val="25000"/>
              <a:buFontTx/>
              <a:buNone/>
            </a:pPr>
            <a:r>
              <a:rPr lang="en-US" sz="4400" dirty="0" smtClean="0">
                <a:solidFill>
                  <a:schemeClr val="bg1"/>
                </a:solidFill>
                <a:effectLst>
                  <a:outerShdw blurRad="38100" dist="38100" dir="2700000" algn="tl">
                    <a:srgbClr val="000514"/>
                  </a:outerShdw>
                </a:effectLst>
                <a:latin typeface="Tahoma" pitchFamily="34" charset="0"/>
              </a:rPr>
              <a:t>In anger, a person beats up someone else or kills them.</a:t>
            </a:r>
          </a:p>
          <a:p>
            <a:pPr marL="609600" indent="-609600" algn="ctr">
              <a:lnSpc>
                <a:spcPct val="90000"/>
              </a:lnSpc>
              <a:buClr>
                <a:srgbClr val="000000"/>
              </a:buClr>
              <a:buSzPct val="25000"/>
              <a:buFontTx/>
              <a:buNone/>
            </a:pPr>
            <a:endParaRPr lang="en-US" sz="1500" dirty="0" smtClean="0">
              <a:solidFill>
                <a:schemeClr val="bg1"/>
              </a:solidFill>
              <a:effectLst>
                <a:outerShdw blurRad="38100" dist="38100" dir="2700000" algn="tl">
                  <a:srgbClr val="000514"/>
                </a:outerShdw>
              </a:effectLst>
              <a:latin typeface="Tahoma" pitchFamily="34" charset="0"/>
            </a:endParaRPr>
          </a:p>
          <a:p>
            <a:pPr marL="609600" indent="-609600" algn="ctr">
              <a:lnSpc>
                <a:spcPct val="90000"/>
              </a:lnSpc>
              <a:buClr>
                <a:srgbClr val="000000"/>
              </a:buClr>
              <a:buSzPct val="25000"/>
              <a:buFontTx/>
              <a:buNone/>
            </a:pPr>
            <a:r>
              <a:rPr lang="en-US" sz="4400" dirty="0" smtClean="0">
                <a:solidFill>
                  <a:schemeClr val="bg1"/>
                </a:solidFill>
                <a:effectLst>
                  <a:outerShdw blurRad="38100" dist="38100" dir="2700000" algn="tl">
                    <a:srgbClr val="000514"/>
                  </a:outerShdw>
                </a:effectLst>
                <a:latin typeface="Tahoma" pitchFamily="34" charset="0"/>
              </a:rPr>
              <a:t>A drunk driver kills an innocent person.  </a:t>
            </a:r>
          </a:p>
          <a:p>
            <a:pPr marL="609600" indent="-609600" algn="ctr">
              <a:lnSpc>
                <a:spcPct val="90000"/>
              </a:lnSpc>
              <a:buClr>
                <a:srgbClr val="000000"/>
              </a:buClr>
              <a:buSzPct val="25000"/>
              <a:buFontTx/>
              <a:buNone/>
            </a:pPr>
            <a:endParaRPr lang="en-US" sz="1500" dirty="0" smtClean="0">
              <a:solidFill>
                <a:schemeClr val="bg1"/>
              </a:solidFill>
              <a:effectLst>
                <a:outerShdw blurRad="38100" dist="38100" dir="2700000" algn="tl">
                  <a:srgbClr val="000514"/>
                </a:outerShdw>
              </a:effectLst>
              <a:latin typeface="Tahoma" pitchFamily="34" charset="0"/>
            </a:endParaRPr>
          </a:p>
          <a:p>
            <a:pPr marL="609600" indent="-609600" algn="ctr">
              <a:lnSpc>
                <a:spcPct val="90000"/>
              </a:lnSpc>
              <a:buClr>
                <a:srgbClr val="000000"/>
              </a:buClr>
              <a:buSzPct val="25000"/>
              <a:buFontTx/>
              <a:buNone/>
            </a:pPr>
            <a:r>
              <a:rPr lang="en-US" sz="4400" dirty="0" smtClean="0">
                <a:solidFill>
                  <a:schemeClr val="bg1"/>
                </a:solidFill>
                <a:effectLst>
                  <a:outerShdw blurRad="38100" dist="38100" dir="2700000" algn="tl">
                    <a:srgbClr val="000514"/>
                  </a:outerShdw>
                </a:effectLst>
                <a:latin typeface="Tahoma" pitchFamily="34" charset="0"/>
              </a:rPr>
              <a:t> A married man or woman commits adultery and is put away by the spouse &amp; can’t remarry. </a:t>
            </a:r>
          </a:p>
          <a:p>
            <a:pPr marL="609600" indent="-609600" algn="ctr">
              <a:lnSpc>
                <a:spcPct val="90000"/>
              </a:lnSpc>
              <a:buClr>
                <a:srgbClr val="000000"/>
              </a:buClr>
              <a:buSzPct val="25000"/>
              <a:buFontTx/>
              <a:buNone/>
            </a:pPr>
            <a:endParaRPr lang="en-US" sz="1500" dirty="0" smtClean="0">
              <a:solidFill>
                <a:schemeClr val="bg1"/>
              </a:solidFill>
              <a:effectLst>
                <a:outerShdw blurRad="38100" dist="38100" dir="2700000" algn="tl">
                  <a:srgbClr val="000514"/>
                </a:outerShdw>
              </a:effectLst>
              <a:latin typeface="Tahoma" pitchFamily="34" charset="0"/>
            </a:endParaRPr>
          </a:p>
          <a:p>
            <a:pPr marL="609600" indent="-609600" algn="ctr">
              <a:lnSpc>
                <a:spcPct val="90000"/>
              </a:lnSpc>
              <a:buClr>
                <a:srgbClr val="000000"/>
              </a:buClr>
              <a:buSzPct val="25000"/>
              <a:buNone/>
            </a:pPr>
            <a:r>
              <a:rPr lang="en-US" sz="4400" dirty="0" smtClean="0">
                <a:solidFill>
                  <a:schemeClr val="bg1"/>
                </a:solidFill>
                <a:effectLst>
                  <a:outerShdw blurRad="38100" dist="38100" dir="2700000" algn="tl">
                    <a:srgbClr val="000514"/>
                  </a:outerShdw>
                </a:effectLst>
                <a:latin typeface="Tahoma" pitchFamily="34" charset="0"/>
              </a:rPr>
              <a:t>A male commits sexual immorality and gets an STD.</a:t>
            </a:r>
          </a:p>
          <a:p>
            <a:pPr marL="609600" indent="-609600" algn="ctr">
              <a:lnSpc>
                <a:spcPct val="90000"/>
              </a:lnSpc>
              <a:buClr>
                <a:srgbClr val="000000"/>
              </a:buClr>
              <a:buSzPct val="25000"/>
              <a:buNone/>
            </a:pPr>
            <a:endParaRPr lang="en-US" sz="1500" dirty="0" smtClean="0">
              <a:solidFill>
                <a:schemeClr val="bg1"/>
              </a:solidFill>
              <a:effectLst>
                <a:outerShdw blurRad="38100" dist="38100" dir="2700000" algn="tl">
                  <a:srgbClr val="000514"/>
                </a:outerShdw>
              </a:effectLst>
              <a:latin typeface="Tahoma" pitchFamily="34" charset="0"/>
            </a:endParaRPr>
          </a:p>
          <a:p>
            <a:pPr marL="609600" indent="-609600" algn="ctr">
              <a:lnSpc>
                <a:spcPct val="90000"/>
              </a:lnSpc>
              <a:buClr>
                <a:srgbClr val="000000"/>
              </a:buClr>
              <a:buSzPct val="25000"/>
              <a:buFontTx/>
              <a:buNone/>
            </a:pPr>
            <a:r>
              <a:rPr lang="en-US" sz="4400" dirty="0" smtClean="0">
                <a:solidFill>
                  <a:schemeClr val="bg1"/>
                </a:solidFill>
                <a:effectLst>
                  <a:outerShdw blurRad="38100" dist="38100" dir="2700000" algn="tl">
                    <a:srgbClr val="000514"/>
                  </a:outerShdw>
                </a:effectLst>
                <a:latin typeface="Tahoma" pitchFamily="34" charset="0"/>
              </a:rPr>
              <a:t>A female commits fornication and to try to cover up the sin has an abortion which kills her baby. </a:t>
            </a:r>
          </a:p>
          <a:p>
            <a:pPr marL="609600" indent="-609600" algn="ctr">
              <a:lnSpc>
                <a:spcPct val="90000"/>
              </a:lnSpc>
              <a:buClr>
                <a:srgbClr val="000000"/>
              </a:buClr>
              <a:buSzPct val="25000"/>
              <a:buFontTx/>
              <a:buNone/>
            </a:pPr>
            <a:endParaRPr lang="en-US" sz="1500" dirty="0" smtClean="0">
              <a:solidFill>
                <a:schemeClr val="bg1"/>
              </a:solidFill>
              <a:effectLst>
                <a:outerShdw blurRad="38100" dist="38100" dir="2700000" algn="tl">
                  <a:srgbClr val="000514"/>
                </a:outerShdw>
              </a:effectLst>
              <a:latin typeface="Tahoma" pitchFamily="34" charset="0"/>
            </a:endParaRPr>
          </a:p>
          <a:p>
            <a:pPr marL="609600" indent="-609600" algn="ctr">
              <a:lnSpc>
                <a:spcPct val="90000"/>
              </a:lnSpc>
              <a:buClr>
                <a:srgbClr val="000000"/>
              </a:buClr>
              <a:buSzPct val="25000"/>
              <a:buFontTx/>
              <a:buNone/>
            </a:pPr>
            <a:r>
              <a:rPr lang="en-US" sz="4400" dirty="0" smtClean="0">
                <a:solidFill>
                  <a:schemeClr val="bg1"/>
                </a:solidFill>
                <a:effectLst>
                  <a:outerShdw blurRad="38100" dist="38100" dir="2700000" algn="tl">
                    <a:srgbClr val="000514"/>
                  </a:outerShdw>
                </a:effectLst>
                <a:latin typeface="Tahoma" pitchFamily="34" charset="0"/>
              </a:rPr>
              <a:t>They all ask, “What have I done?” and have to live with the guilt unless repented of. </a:t>
            </a:r>
            <a:endParaRPr lang="en-US" sz="1300" dirty="0" smtClean="0">
              <a:solidFill>
                <a:schemeClr val="bg1"/>
              </a:solidFill>
              <a:effectLst>
                <a:outerShdw blurRad="38100" dist="38100" dir="2700000" algn="tl">
                  <a:srgbClr val="000514"/>
                </a:outerShdw>
              </a:effectLst>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 calcmode="lin" valueType="num">
                                      <p:cBhvr>
                                        <p:cTn id="28"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0" dur="500"/>
                                        <p:tgtEl>
                                          <p:spTgt spid="3">
                                            <p:txEl>
                                              <p:pRg st="8" end="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 calcmode="lin" valueType="num">
                                      <p:cBhvr>
                                        <p:cTn id="42"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4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1368</TotalTime>
  <Words>1126</Words>
  <Application>Microsoft Office PowerPoint</Application>
  <PresentationFormat>Custom</PresentationFormat>
  <Paragraphs>83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God’s Questions to Adam and Eve</vt:lpstr>
      <vt:lpstr>God wanted Adam &amp; Eve to Examine Themselves</vt:lpstr>
      <vt:lpstr>God asks, “Where are you?” (Gen. 3:9)</vt:lpstr>
      <vt:lpstr>God asks, “Where are you?” (Gen. 3:9)</vt:lpstr>
      <vt:lpstr>God asks, “Where are you?” (Gen. 3:9)</vt:lpstr>
      <vt:lpstr>God asks, “Who told you that you were naked?” (Gen. 3:11a) </vt:lpstr>
      <vt:lpstr>God asked, “Have you eaten from the tree that I commanded you not to eat?” (Gen. 3:11b)</vt:lpstr>
      <vt:lpstr>God asked Eve, “What is this you have done?” (Gen. 3:13)</vt:lpstr>
      <vt:lpstr>“What is this you have done?”</vt:lpstr>
      <vt:lpstr>“What is this you have done?”</vt:lpstr>
      <vt:lpstr>Conclusion</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Questions to Adam and Eve</dc:title>
  <dc:creator>Steven Lawrence Locklair</dc:creator>
  <cp:lastModifiedBy>Steven Lawrence Locklair</cp:lastModifiedBy>
  <cp:revision>6</cp:revision>
  <dcterms:created xsi:type="dcterms:W3CDTF">2014-01-16T20:34:11Z</dcterms:created>
  <dcterms:modified xsi:type="dcterms:W3CDTF">2014-01-19T19:39:42Z</dcterms:modified>
</cp:coreProperties>
</file>